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vml" ContentType="application/vnd.openxmlformats-officedocument.vmlDrawing"/>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6.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notesSlides/notesSlide7.xml" ContentType="application/vnd.openxmlformats-officedocument.presentationml.notesSlide+xml"/>
  <Override PartName="/ppt/tags/tag10.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notesSlides/notesSlide15.xml" ContentType="application/vnd.openxmlformats-officedocument.presentationml.notesSlide+xml"/>
  <Override PartName="/ppt/tags/tag16.xml" ContentType="application/vnd.openxmlformats-officedocument.presentationml.tags+xml"/>
  <Override PartName="/ppt/notesSlides/notesSlide16.xml" ContentType="application/vnd.openxmlformats-officedocument.presentationml.notesSlide+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notesSlides/notesSlide19.xml" ContentType="application/vnd.openxmlformats-officedocument.presentationml.notesSlide+xml"/>
  <Override PartName="/ppt/tags/tag31.xml" ContentType="application/vnd.openxmlformats-officedocument.presentationml.tags+xml"/>
  <Override PartName="/ppt/tags/tag32.xml" ContentType="application/vnd.openxmlformats-officedocument.presentationml.tags+xml"/>
  <Override PartName="/ppt/notesSlides/notesSlide20.xml" ContentType="application/vnd.openxmlformats-officedocument.presentationml.notesSlide+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notesSlides/notesSlide21.xml" ContentType="application/vnd.openxmlformats-officedocument.presentationml.notesSlide+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notesSlides/notesSlide22.xml" ContentType="application/vnd.openxmlformats-officedocument.presentationml.notesSlide+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notesSlides/notesSlide23.xml" ContentType="application/vnd.openxmlformats-officedocument.presentationml.notesSlide+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notesSlides/notesSlide24.xml" ContentType="application/vnd.openxmlformats-officedocument.presentationml.notesSlide+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notesSlides/notesSlide25.xml" ContentType="application/vnd.openxmlformats-officedocument.presentationml.notesSlide+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notesSlides/notesSlide26.xml" ContentType="application/vnd.openxmlformats-officedocument.presentationml.notesSlide+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notesSlides/notesSlide27.xml" ContentType="application/vnd.openxmlformats-officedocument.presentationml.notesSlide+xml"/>
  <Override PartName="/ppt/tags/tag114.xml" ContentType="application/vnd.openxmlformats-officedocument.presentationml.tags+xml"/>
  <Override PartName="/ppt/tags/tag115.xml" ContentType="application/vnd.openxmlformats-officedocument.presentationml.tags+xml"/>
  <Override PartName="/ppt/notesSlides/notesSlide28.xml" ContentType="application/vnd.openxmlformats-officedocument.presentationml.notesSlide+xml"/>
  <Override PartName="/ppt/tags/tag116.xml" ContentType="application/vnd.openxmlformats-officedocument.presentationml.tags+xml"/>
  <Override PartName="/ppt/tags/tag117.xml" ContentType="application/vnd.openxmlformats-officedocument.presentationml.tags+xml"/>
  <Override PartName="/ppt/notesSlides/notesSlide29.xml" ContentType="application/vnd.openxmlformats-officedocument.presentationml.notesSlide+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notesSlides/notesSlide30.xml" ContentType="application/vnd.openxmlformats-officedocument.presentationml.notesSlide+xml"/>
  <Override PartName="/ppt/tags/tag155.xml" ContentType="application/vnd.openxmlformats-officedocument.presentationml.tags+xml"/>
  <Override PartName="/ppt/tags/tag156.xml" ContentType="application/vnd.openxmlformats-officedocument.presentationml.tags+xml"/>
  <Override PartName="/ppt/notesSlides/notesSlide31.xml" ContentType="application/vnd.openxmlformats-officedocument.presentationml.notesSlide+xml"/>
  <Override PartName="/ppt/tags/tag157.xml" ContentType="application/vnd.openxmlformats-officedocument.presentationml.tags+xml"/>
  <Override PartName="/ppt/notesSlides/notesSlide32.xml" ContentType="application/vnd.openxmlformats-officedocument.presentationml.notesSlide+xml"/>
  <Override PartName="/ppt/tags/tag158.xml" ContentType="application/vnd.openxmlformats-officedocument.presentationml.tags+xml"/>
  <Override PartName="/ppt/tags/tag159.xml" ContentType="application/vnd.openxmlformats-officedocument.presentationml.tags+xml"/>
  <Override PartName="/ppt/notesSlides/notesSlide33.xml" ContentType="application/vnd.openxmlformats-officedocument.presentationml.notesSlide+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notesSlides/notesSlide34.xml" ContentType="application/vnd.openxmlformats-officedocument.presentationml.notesSlide+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notesSlides/notesSlide35.xml" ContentType="application/vnd.openxmlformats-officedocument.presentationml.notesSlide+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notesSlides/notesSlide36.xml" ContentType="application/vnd.openxmlformats-officedocument.presentationml.notesSlide+xml"/>
  <Override PartName="/ppt/tags/tag252.xml" ContentType="application/vnd.openxmlformats-officedocument.presentationml.tags+xml"/>
  <Override PartName="/ppt/tags/tag253.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720" r:id="rId1"/>
    <p:sldMasterId id="2147483728" r:id="rId2"/>
  </p:sldMasterIdLst>
  <p:notesMasterIdLst>
    <p:notesMasterId r:id="rId93"/>
  </p:notesMasterIdLst>
  <p:handoutMasterIdLst>
    <p:handoutMasterId r:id="rId94"/>
  </p:handoutMasterIdLst>
  <p:sldIdLst>
    <p:sldId id="326" r:id="rId3"/>
    <p:sldId id="335" r:id="rId4"/>
    <p:sldId id="257" r:id="rId5"/>
    <p:sldId id="303" r:id="rId6"/>
    <p:sldId id="263" r:id="rId7"/>
    <p:sldId id="388" r:id="rId8"/>
    <p:sldId id="330" r:id="rId9"/>
    <p:sldId id="351" r:id="rId10"/>
    <p:sldId id="352" r:id="rId11"/>
    <p:sldId id="458" r:id="rId12"/>
    <p:sldId id="459" r:id="rId13"/>
    <p:sldId id="460" r:id="rId14"/>
    <p:sldId id="493" r:id="rId15"/>
    <p:sldId id="387" r:id="rId16"/>
    <p:sldId id="331" r:id="rId17"/>
    <p:sldId id="267" r:id="rId18"/>
    <p:sldId id="332" r:id="rId19"/>
    <p:sldId id="336" r:id="rId20"/>
    <p:sldId id="281" r:id="rId21"/>
    <p:sldId id="414" r:id="rId22"/>
    <p:sldId id="273" r:id="rId23"/>
    <p:sldId id="512" r:id="rId24"/>
    <p:sldId id="513" r:id="rId25"/>
    <p:sldId id="514" r:id="rId26"/>
    <p:sldId id="515" r:id="rId27"/>
    <p:sldId id="516" r:id="rId28"/>
    <p:sldId id="517" r:id="rId29"/>
    <p:sldId id="291" r:id="rId30"/>
    <p:sldId id="320" r:id="rId31"/>
    <p:sldId id="322" r:id="rId32"/>
    <p:sldId id="324" r:id="rId33"/>
    <p:sldId id="345" r:id="rId34"/>
    <p:sldId id="347" r:id="rId35"/>
    <p:sldId id="477" r:id="rId36"/>
    <p:sldId id="276" r:id="rId37"/>
    <p:sldId id="282" r:id="rId38"/>
    <p:sldId id="531" r:id="rId39"/>
    <p:sldId id="486" r:id="rId40"/>
    <p:sldId id="488" r:id="rId41"/>
    <p:sldId id="487" r:id="rId42"/>
    <p:sldId id="481" r:id="rId43"/>
    <p:sldId id="484" r:id="rId44"/>
    <p:sldId id="502" r:id="rId45"/>
    <p:sldId id="503" r:id="rId46"/>
    <p:sldId id="504" r:id="rId47"/>
    <p:sldId id="505" r:id="rId48"/>
    <p:sldId id="506" r:id="rId49"/>
    <p:sldId id="451" r:id="rId50"/>
    <p:sldId id="490" r:id="rId51"/>
    <p:sldId id="408" r:id="rId52"/>
    <p:sldId id="491" r:id="rId53"/>
    <p:sldId id="489" r:id="rId54"/>
    <p:sldId id="497" r:id="rId55"/>
    <p:sldId id="454" r:id="rId56"/>
    <p:sldId id="482" r:id="rId57"/>
    <p:sldId id="530" r:id="rId58"/>
    <p:sldId id="485" r:id="rId59"/>
    <p:sldId id="523" r:id="rId60"/>
    <p:sldId id="524" r:id="rId61"/>
    <p:sldId id="525" r:id="rId62"/>
    <p:sldId id="492" r:id="rId63"/>
    <p:sldId id="480" r:id="rId64"/>
    <p:sldId id="472" r:id="rId65"/>
    <p:sldId id="283" r:id="rId66"/>
    <p:sldId id="446" r:id="rId67"/>
    <p:sldId id="447" r:id="rId68"/>
    <p:sldId id="448" r:id="rId69"/>
    <p:sldId id="494" r:id="rId70"/>
    <p:sldId id="532" r:id="rId71"/>
    <p:sldId id="495" r:id="rId72"/>
    <p:sldId id="496" r:id="rId73"/>
    <p:sldId id="430" r:id="rId74"/>
    <p:sldId id="431" r:id="rId75"/>
    <p:sldId id="432" r:id="rId76"/>
    <p:sldId id="533" r:id="rId77"/>
    <p:sldId id="433" r:id="rId78"/>
    <p:sldId id="434" r:id="rId79"/>
    <p:sldId id="435" r:id="rId80"/>
    <p:sldId id="436" r:id="rId81"/>
    <p:sldId id="449" r:id="rId82"/>
    <p:sldId id="450" r:id="rId83"/>
    <p:sldId id="501" r:id="rId84"/>
    <p:sldId id="518" r:id="rId85"/>
    <p:sldId id="519" r:id="rId86"/>
    <p:sldId id="520" r:id="rId87"/>
    <p:sldId id="521" r:id="rId88"/>
    <p:sldId id="526" r:id="rId89"/>
    <p:sldId id="527" r:id="rId90"/>
    <p:sldId id="528" r:id="rId91"/>
    <p:sldId id="529" r:id="rId92"/>
  </p:sldIdLst>
  <p:sldSz cx="9144000" cy="6858000" type="screen4x3"/>
  <p:notesSz cx="6858000" cy="9144000"/>
  <p:defaultTextStyle>
    <a:defPPr>
      <a:defRPr lang="en-US"/>
    </a:defPPr>
    <a:lvl1pPr algn="l" rtl="0" eaLnBrk="0" fontAlgn="base" hangingPunct="0">
      <a:spcBef>
        <a:spcPct val="0"/>
      </a:spcBef>
      <a:spcAft>
        <a:spcPct val="0"/>
      </a:spcAft>
      <a:defRPr sz="2800"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800"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800"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800"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800" kern="1200">
        <a:solidFill>
          <a:schemeClr val="tx1"/>
        </a:solidFill>
        <a:latin typeface="Times New Roman" pitchFamily="18" charset="0"/>
        <a:ea typeface="+mn-ea"/>
        <a:cs typeface="+mn-cs"/>
      </a:defRPr>
    </a:lvl5pPr>
    <a:lvl6pPr marL="2286000" algn="l" defTabSz="914400" rtl="0" eaLnBrk="1" latinLnBrk="0" hangingPunct="1">
      <a:defRPr sz="2800" kern="1200">
        <a:solidFill>
          <a:schemeClr val="tx1"/>
        </a:solidFill>
        <a:latin typeface="Times New Roman" pitchFamily="18" charset="0"/>
        <a:ea typeface="+mn-ea"/>
        <a:cs typeface="+mn-cs"/>
      </a:defRPr>
    </a:lvl6pPr>
    <a:lvl7pPr marL="2743200" algn="l" defTabSz="914400" rtl="0" eaLnBrk="1" latinLnBrk="0" hangingPunct="1">
      <a:defRPr sz="2800" kern="1200">
        <a:solidFill>
          <a:schemeClr val="tx1"/>
        </a:solidFill>
        <a:latin typeface="Times New Roman" pitchFamily="18" charset="0"/>
        <a:ea typeface="+mn-ea"/>
        <a:cs typeface="+mn-cs"/>
      </a:defRPr>
    </a:lvl7pPr>
    <a:lvl8pPr marL="3200400" algn="l" defTabSz="914400" rtl="0" eaLnBrk="1" latinLnBrk="0" hangingPunct="1">
      <a:defRPr sz="2800" kern="1200">
        <a:solidFill>
          <a:schemeClr val="tx1"/>
        </a:solidFill>
        <a:latin typeface="Times New Roman" pitchFamily="18" charset="0"/>
        <a:ea typeface="+mn-ea"/>
        <a:cs typeface="+mn-cs"/>
      </a:defRPr>
    </a:lvl8pPr>
    <a:lvl9pPr marL="3657600" algn="l" defTabSz="914400" rtl="0" eaLnBrk="1" latinLnBrk="0" hangingPunct="1">
      <a:defRPr sz="2800" kern="1200">
        <a:solidFill>
          <a:schemeClr val="tx1"/>
        </a:solidFill>
        <a:latin typeface="Times New Roman" pitchFamily="18" charset="0"/>
        <a:ea typeface="+mn-ea"/>
        <a:cs typeface="+mn-cs"/>
      </a:defRPr>
    </a:lvl9pPr>
  </p:defaultTextStyle>
  <p:extLst>
    <p:ext uri="{521415D9-36F7-43E2-AB2F-B90AF26B5E84}">
      <p14:sectionLst xmlns:p14="http://schemas.microsoft.com/office/powerpoint/2010/main">
        <p14:section name="Default Section" id="{5C84E40C-89E4-4185-AFFD-E5FDE69B315E}">
          <p14:sldIdLst>
            <p14:sldId id="326"/>
            <p14:sldId id="335"/>
            <p14:sldId id="257"/>
            <p14:sldId id="303"/>
            <p14:sldId id="263"/>
            <p14:sldId id="388"/>
          </p14:sldIdLst>
        </p14:section>
        <p14:section name="Mechanical" id="{4283EDF9-FD75-4D2A-A93D-68E23B29D4BF}">
          <p14:sldIdLst>
            <p14:sldId id="330"/>
            <p14:sldId id="351"/>
            <p14:sldId id="352"/>
            <p14:sldId id="458"/>
            <p14:sldId id="459"/>
            <p14:sldId id="460"/>
            <p14:sldId id="493"/>
            <p14:sldId id="387"/>
          </p14:sldIdLst>
        </p14:section>
        <p14:section name="Hydraulic Conventional Design" id="{315D5B96-FCA7-4CAB-9FB6-D4A4BA210DB8}">
          <p14:sldIdLst>
            <p14:sldId id="331"/>
            <p14:sldId id="267"/>
            <p14:sldId id="332"/>
            <p14:sldId id="336"/>
            <p14:sldId id="281"/>
            <p14:sldId id="414"/>
          </p14:sldIdLst>
        </p14:section>
        <p14:section name="Fractals" id="{7319211E-4114-4BAC-A65E-550E09CD720A}">
          <p14:sldIdLst>
            <p14:sldId id="273"/>
            <p14:sldId id="512"/>
            <p14:sldId id="513"/>
            <p14:sldId id="514"/>
            <p14:sldId id="515"/>
            <p14:sldId id="516"/>
            <p14:sldId id="517"/>
            <p14:sldId id="291"/>
            <p14:sldId id="320"/>
            <p14:sldId id="322"/>
            <p14:sldId id="324"/>
            <p14:sldId id="345"/>
            <p14:sldId id="347"/>
            <p14:sldId id="477"/>
            <p14:sldId id="276"/>
          </p14:sldIdLst>
        </p14:section>
        <p14:section name="Collisions" id="{454D7892-67ED-4F89-A10A-B8B8BBF63EB7}">
          <p14:sldIdLst>
            <p14:sldId id="282"/>
            <p14:sldId id="531"/>
            <p14:sldId id="486"/>
            <p14:sldId id="488"/>
            <p14:sldId id="487"/>
            <p14:sldId id="481"/>
            <p14:sldId id="484"/>
            <p14:sldId id="502"/>
            <p14:sldId id="503"/>
            <p14:sldId id="504"/>
            <p14:sldId id="505"/>
            <p14:sldId id="506"/>
            <p14:sldId id="451"/>
            <p14:sldId id="490"/>
            <p14:sldId id="408"/>
            <p14:sldId id="491"/>
            <p14:sldId id="489"/>
            <p14:sldId id="497"/>
            <p14:sldId id="454"/>
            <p14:sldId id="482"/>
            <p14:sldId id="530"/>
            <p14:sldId id="485"/>
            <p14:sldId id="523"/>
            <p14:sldId id="524"/>
            <p14:sldId id="525"/>
            <p14:sldId id="492"/>
            <p14:sldId id="480"/>
            <p14:sldId id="472"/>
          </p14:sldIdLst>
        </p14:section>
        <p14:section name="Summary" id="{4745C16D-C5E1-4967-B247-65FE2AC58B7E}">
          <p14:sldIdLst>
            <p14:sldId id="283"/>
            <p14:sldId id="446"/>
            <p14:sldId id="447"/>
          </p14:sldIdLst>
        </p14:section>
        <p14:section name="Surface coverage" id="{7B1286C4-EBC6-4671-989E-A3F97FC040C4}">
          <p14:sldIdLst>
            <p14:sldId id="448"/>
            <p14:sldId id="494"/>
            <p14:sldId id="532"/>
            <p14:sldId id="495"/>
            <p14:sldId id="496"/>
            <p14:sldId id="430"/>
            <p14:sldId id="431"/>
            <p14:sldId id="432"/>
            <p14:sldId id="533"/>
            <p14:sldId id="433"/>
            <p14:sldId id="434"/>
            <p14:sldId id="435"/>
            <p14:sldId id="436"/>
            <p14:sldId id="449"/>
            <p14:sldId id="450"/>
            <p14:sldId id="501"/>
            <p14:sldId id="518"/>
            <p14:sldId id="519"/>
            <p14:sldId id="520"/>
            <p14:sldId id="521"/>
            <p14:sldId id="526"/>
            <p14:sldId id="527"/>
            <p14:sldId id="528"/>
            <p14:sldId id="529"/>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5410"/>
    <a:srgbClr val="C0BFFF"/>
    <a:srgbClr val="009900"/>
    <a:srgbClr val="FF00FF"/>
    <a:srgbClr val="B9E8FF"/>
    <a:srgbClr val="F14343"/>
    <a:srgbClr val="6BFDD7"/>
    <a:srgbClr val="6AFE98"/>
    <a:srgbClr val="6AFE78"/>
    <a:srgbClr val="6AFE8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6046" autoAdjust="0"/>
    <p:restoredTop sz="79022" autoAdjust="0"/>
  </p:normalViewPr>
  <p:slideViewPr>
    <p:cSldViewPr snapToGrid="0">
      <p:cViewPr varScale="1">
        <p:scale>
          <a:sx n="68" d="100"/>
          <a:sy n="68" d="100"/>
        </p:scale>
        <p:origin x="1402" y="58"/>
      </p:cViewPr>
      <p:guideLst>
        <p:guide orient="horz" pos="2160"/>
        <p:guide pos="2880"/>
      </p:guideLst>
    </p:cSldViewPr>
  </p:slideViewPr>
  <p:outlineViewPr>
    <p:cViewPr>
      <p:scale>
        <a:sx n="33" d="100"/>
        <a:sy n="33" d="100"/>
      </p:scale>
      <p:origin x="0" y="64458"/>
    </p:cViewPr>
  </p:outlineViewPr>
  <p:notesTextViewPr>
    <p:cViewPr>
      <p:scale>
        <a:sx n="100" d="100"/>
        <a:sy n="100" d="100"/>
      </p:scale>
      <p:origin x="0" y="0"/>
    </p:cViewPr>
  </p:notesTextViewPr>
  <p:sorterViewPr>
    <p:cViewPr>
      <p:scale>
        <a:sx n="120" d="100"/>
        <a:sy n="120" d="100"/>
      </p:scale>
      <p:origin x="0" y="-17754"/>
    </p:cViewPr>
  </p:sorterViewPr>
  <p:notesViewPr>
    <p:cSldViewPr snapToGrid="0">
      <p:cViewPr varScale="1">
        <p:scale>
          <a:sx n="102" d="100"/>
          <a:sy n="102" d="100"/>
        </p:scale>
        <p:origin x="-3474"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presProps" Target="presProps.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0" Type="http://schemas.openxmlformats.org/officeDocument/2006/relationships/slide" Target="slides/slide78.xml"/><Relationship Id="rId85" Type="http://schemas.openxmlformats.org/officeDocument/2006/relationships/slide" Target="slides/slide83.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handoutMaster" Target="handoutMasters/handoutMaster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theme" Target="theme/theme1.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notesMaster" Target="notesMasters/notesMaster1.xml"/><Relationship Id="rId98"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4.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244.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67.wmf"/><Relationship Id="rId1" Type="http://schemas.openxmlformats.org/officeDocument/2006/relationships/image" Target="../media/image66.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90.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99.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44.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55.w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169.wmf"/><Relationship Id="rId1" Type="http://schemas.openxmlformats.org/officeDocument/2006/relationships/image" Target="../media/image168.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224.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240.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746"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latin typeface="Arial" charset="0"/>
              </a:defRPr>
            </a:lvl1pPr>
          </a:lstStyle>
          <a:p>
            <a:endParaRPr lang="es-HN"/>
          </a:p>
        </p:txBody>
      </p:sp>
      <p:sp>
        <p:nvSpPr>
          <p:cNvPr id="31747" name="Rectangle 3"/>
          <p:cNvSpPr>
            <a:spLocks noGrp="1" noChangeArrowheads="1"/>
          </p:cNvSpPr>
          <p:nvPr>
            <p:ph type="dt" sz="quarter"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atin typeface="Arial" charset="0"/>
              </a:defRPr>
            </a:lvl1pPr>
          </a:lstStyle>
          <a:p>
            <a:fld id="{40487D26-2F69-4E7E-8B30-658E0D4AE69A}" type="datetime1">
              <a:rPr lang="es-HN" smtClean="0"/>
              <a:pPr/>
              <a:t>16/2/2018</a:t>
            </a:fld>
            <a:endParaRPr lang="es-HN" dirty="0"/>
          </a:p>
        </p:txBody>
      </p:sp>
      <p:sp>
        <p:nvSpPr>
          <p:cNvPr id="31748" name="Rectangle 4"/>
          <p:cNvSpPr>
            <a:spLocks noGrp="1" noChangeArrowheads="1"/>
          </p:cNvSpPr>
          <p:nvPr>
            <p:ph type="ftr" sz="quarter" idx="2"/>
          </p:nvPr>
        </p:nvSpPr>
        <p:spPr bwMode="auto">
          <a:xfrm>
            <a:off x="0" y="8685213"/>
            <a:ext cx="450342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atin typeface="Arial" charset="0"/>
              </a:defRPr>
            </a:lvl1pPr>
          </a:lstStyle>
          <a:p>
            <a:r>
              <a:rPr lang="en-US" dirty="0"/>
              <a:t>CEE 4540: Sustainable Municipal Drinking Water Treatment</a:t>
            </a:r>
          </a:p>
          <a:p>
            <a:r>
              <a:rPr lang="en-US" dirty="0"/>
              <a:t>Monroe Weber-Shirk</a:t>
            </a:r>
          </a:p>
        </p:txBody>
      </p:sp>
      <p:sp>
        <p:nvSpPr>
          <p:cNvPr id="31749" name="Rectangle 5"/>
          <p:cNvSpPr>
            <a:spLocks noGrp="1" noChangeArrowheads="1"/>
          </p:cNvSpPr>
          <p:nvPr>
            <p:ph type="sldNum" sz="quarter" idx="3"/>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atin typeface="Arial" charset="0"/>
              </a:defRPr>
            </a:lvl1pPr>
          </a:lstStyle>
          <a:p>
            <a:fld id="{8E11505A-EAB7-43DA-8420-0B203B5F2757}" type="slidenum">
              <a:rPr lang="es-HN"/>
              <a:pPr/>
              <a:t>‹#›</a:t>
            </a:fld>
            <a:endParaRPr lang="es-HN"/>
          </a:p>
        </p:txBody>
      </p:sp>
    </p:spTree>
    <p:extLst>
      <p:ext uri="{BB962C8B-B14F-4D97-AF65-F5344CB8AC3E}">
        <p14:creationId xmlns:p14="http://schemas.microsoft.com/office/powerpoint/2010/main" val="39389389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578"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latin typeface="Arial" charset="0"/>
              </a:defRPr>
            </a:lvl1pPr>
          </a:lstStyle>
          <a:p>
            <a:endParaRPr lang="en-US"/>
          </a:p>
        </p:txBody>
      </p:sp>
      <p:sp>
        <p:nvSpPr>
          <p:cNvPr id="24579"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atin typeface="Arial" charset="0"/>
              </a:defRPr>
            </a:lvl1pPr>
          </a:lstStyle>
          <a:p>
            <a:endParaRPr lang="en-US"/>
          </a:p>
        </p:txBody>
      </p:sp>
      <p:sp>
        <p:nvSpPr>
          <p:cNvPr id="2458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p:spPr>
      </p:sp>
      <p:sp>
        <p:nvSpPr>
          <p:cNvPr id="24581"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582"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atin typeface="Arial" charset="0"/>
              </a:defRPr>
            </a:lvl1pPr>
          </a:lstStyle>
          <a:p>
            <a:endParaRPr lang="en-US"/>
          </a:p>
        </p:txBody>
      </p:sp>
      <p:sp>
        <p:nvSpPr>
          <p:cNvPr id="24583"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atin typeface="Arial" charset="0"/>
              </a:defRPr>
            </a:lvl1pPr>
          </a:lstStyle>
          <a:p>
            <a:fld id="{95044064-64A6-40ED-97A8-B308457DE91E}" type="slidenum">
              <a:rPr lang="en-US"/>
              <a:pPr/>
              <a:t>‹#›</a:t>
            </a:fld>
            <a:endParaRPr lang="en-US"/>
          </a:p>
        </p:txBody>
      </p:sp>
    </p:spTree>
    <p:extLst>
      <p:ext uri="{BB962C8B-B14F-4D97-AF65-F5344CB8AC3E}">
        <p14:creationId xmlns:p14="http://schemas.microsoft.com/office/powerpoint/2010/main" val="2384545825"/>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7"/>
          <p:cNvSpPr>
            <a:spLocks noGrp="1" noChangeArrowheads="1"/>
          </p:cNvSpPr>
          <p:nvPr>
            <p:ph type="sldNum" sz="quarter" idx="5"/>
          </p:nvPr>
        </p:nvSpPr>
        <p:spPr>
          <a:noFill/>
        </p:spPr>
        <p:txBody>
          <a:bodyPr/>
          <a:lstStyle/>
          <a:p>
            <a:fld id="{C8DE6C9F-48AD-4743-9CB5-D6A098EDE630}" type="slidenum">
              <a:rPr lang="en-US" smtClean="0"/>
              <a:pPr/>
              <a:t>1</a:t>
            </a:fld>
            <a:endParaRPr lang="en-US" dirty="0"/>
          </a:p>
        </p:txBody>
      </p:sp>
      <p:sp>
        <p:nvSpPr>
          <p:cNvPr id="149507" name="Rectangle 2"/>
          <p:cNvSpPr>
            <a:spLocks noGrp="1" noRot="1" noChangeAspect="1" noChangeArrowheads="1" noTextEdit="1"/>
          </p:cNvSpPr>
          <p:nvPr>
            <p:ph type="sldImg"/>
          </p:nvPr>
        </p:nvSpPr>
        <p:spPr>
          <a:ln/>
        </p:spPr>
      </p:sp>
      <p:sp>
        <p:nvSpPr>
          <p:cNvPr id="149508"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7"/>
          <p:cNvSpPr>
            <a:spLocks noGrp="1" noChangeArrowheads="1"/>
          </p:cNvSpPr>
          <p:nvPr>
            <p:ph type="sldNum" sz="quarter" idx="5"/>
          </p:nvPr>
        </p:nvSpPr>
        <p:spPr>
          <a:noFill/>
        </p:spPr>
        <p:txBody>
          <a:bodyPr/>
          <a:lstStyle/>
          <a:p>
            <a:fld id="{E1E635F8-C2C6-448C-951F-4AC20941EEFC}" type="slidenum">
              <a:rPr lang="en-US" smtClean="0"/>
              <a:pPr/>
              <a:t>17</a:t>
            </a:fld>
            <a:endParaRPr lang="en-US"/>
          </a:p>
        </p:txBody>
      </p:sp>
      <p:sp>
        <p:nvSpPr>
          <p:cNvPr id="157699" name="Rectangle 2"/>
          <p:cNvSpPr>
            <a:spLocks noGrp="1" noRot="1" noChangeAspect="1" noChangeArrowheads="1" noTextEdit="1"/>
          </p:cNvSpPr>
          <p:nvPr>
            <p:ph type="sldImg"/>
          </p:nvPr>
        </p:nvSpPr>
        <p:spPr>
          <a:xfrm>
            <a:off x="1144588" y="685800"/>
            <a:ext cx="4570412" cy="3429000"/>
          </a:xfrm>
          <a:ln/>
        </p:spPr>
      </p:sp>
      <p:sp>
        <p:nvSpPr>
          <p:cNvPr id="157700"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p:cNvSpPr>
            <a:spLocks noGrp="1" noChangeArrowheads="1"/>
          </p:cNvSpPr>
          <p:nvPr>
            <p:ph type="sldNum" sz="quarter" idx="5"/>
          </p:nvPr>
        </p:nvSpPr>
        <p:spPr>
          <a:noFill/>
        </p:spPr>
        <p:txBody>
          <a:bodyPr/>
          <a:lstStyle/>
          <a:p>
            <a:fld id="{A6BA4209-00A1-4FEE-A7F3-2B7A9009C851}" type="slidenum">
              <a:rPr lang="en-US" smtClean="0"/>
              <a:pPr/>
              <a:t>18</a:t>
            </a:fld>
            <a:endParaRPr lang="en-US"/>
          </a:p>
        </p:txBody>
      </p:sp>
      <p:sp>
        <p:nvSpPr>
          <p:cNvPr id="155651" name="Rectangle 2"/>
          <p:cNvSpPr>
            <a:spLocks noGrp="1" noRot="1" noChangeAspect="1" noChangeArrowheads="1" noTextEdit="1"/>
          </p:cNvSpPr>
          <p:nvPr>
            <p:ph type="sldImg"/>
          </p:nvPr>
        </p:nvSpPr>
        <p:spPr>
          <a:xfrm>
            <a:off x="1144588" y="685800"/>
            <a:ext cx="4570412" cy="3429000"/>
          </a:xfrm>
          <a:ln/>
        </p:spPr>
      </p:sp>
      <p:sp>
        <p:nvSpPr>
          <p:cNvPr id="155652" name="Rectangle 3"/>
          <p:cNvSpPr>
            <a:spLocks noGrp="1" noChangeArrowheads="1"/>
          </p:cNvSpPr>
          <p:nvPr>
            <p:ph type="body" idx="1"/>
          </p:nvPr>
        </p:nvSpPr>
        <p:spPr>
          <a:noFill/>
          <a:ln/>
        </p:spPr>
        <p:txBody>
          <a:bodyPr/>
          <a:lstStyle/>
          <a:p>
            <a:pPr eaLnBrk="1" hangingPunct="1"/>
            <a:r>
              <a:rPr lang="en-US" dirty="0"/>
              <a:t>The velocity might be related</a:t>
            </a:r>
            <a:r>
              <a:rPr lang="en-US" baseline="0" dirty="0"/>
              <a:t> to creating collisions between particles or preventing breakup of flocs from too much shear. In any case, velocity is not the right parameter because it isn’t dimensionless and thus it might not scale properly across a wide range of plant flow rates.</a:t>
            </a:r>
          </a:p>
          <a:p>
            <a:pPr eaLnBrk="1" hangingPunct="1"/>
            <a:endParaRPr lang="en-US" baseline="0" dirty="0"/>
          </a:p>
          <a:p>
            <a:pPr eaLnBrk="1" hangingPunct="1"/>
            <a:r>
              <a:rPr lang="en-US" baseline="0" dirty="0"/>
              <a:t>Surface Water Treatment for Communities in Developing Countries, (1984) by Christopher R. Schulz and Daniel A. </a:t>
            </a:r>
            <a:r>
              <a:rPr lang="en-US" baseline="0" dirty="0" err="1"/>
              <a:t>Okun</a:t>
            </a:r>
            <a:r>
              <a:rPr lang="en-US" baseline="0" dirty="0"/>
              <a:t>. Intermediate Technology Publications</a:t>
            </a:r>
          </a:p>
          <a:p>
            <a:pPr eaLnBrk="1" hangingPunct="1"/>
            <a:endParaRPr 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B44CDD1-8106-434A-B55A-87FF12D28777}" type="slidenum">
              <a:rPr lang="en-US"/>
              <a:pPr/>
              <a:t>19</a:t>
            </a:fld>
            <a:endParaRPr lang="en-US"/>
          </a:p>
        </p:txBody>
      </p:sp>
      <p:sp>
        <p:nvSpPr>
          <p:cNvPr id="93186" name="Rectangle 2"/>
          <p:cNvSpPr>
            <a:spLocks noGrp="1" noRot="1" noChangeAspect="1" noChangeArrowheads="1" noTextEdit="1"/>
          </p:cNvSpPr>
          <p:nvPr>
            <p:ph type="sldImg"/>
          </p:nvPr>
        </p:nvSpPr>
        <p:spPr>
          <a:ln/>
        </p:spPr>
      </p:sp>
      <p:sp>
        <p:nvSpPr>
          <p:cNvPr id="93187"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B80ADC4-3E1B-4D57-952F-19BEC3B4AB81}" type="slidenum">
              <a:rPr lang="en-US"/>
              <a:pPr/>
              <a:t>21</a:t>
            </a:fld>
            <a:endParaRPr lang="en-US"/>
          </a:p>
        </p:txBody>
      </p:sp>
      <p:sp>
        <p:nvSpPr>
          <p:cNvPr id="73730" name="Rectangle 2"/>
          <p:cNvSpPr>
            <a:spLocks noGrp="1" noRot="1" noChangeAspect="1" noChangeArrowheads="1" noTextEdit="1"/>
          </p:cNvSpPr>
          <p:nvPr>
            <p:ph type="sldImg"/>
          </p:nvPr>
        </p:nvSpPr>
        <p:spPr>
          <a:ln/>
        </p:spPr>
      </p:sp>
      <p:sp>
        <p:nvSpPr>
          <p:cNvPr id="73731"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3A3FA48-F23E-4F98-94C7-54263EE13749}" type="slidenum">
              <a:rPr lang="en-US"/>
              <a:pPr/>
              <a:t>28</a:t>
            </a:fld>
            <a:endParaRPr lang="en-US"/>
          </a:p>
        </p:txBody>
      </p:sp>
      <p:sp>
        <p:nvSpPr>
          <p:cNvPr id="114690" name="Rectangle 2"/>
          <p:cNvSpPr>
            <a:spLocks noGrp="1" noRot="1" noChangeAspect="1" noChangeArrowheads="1" noTextEdit="1"/>
          </p:cNvSpPr>
          <p:nvPr>
            <p:ph type="sldImg"/>
          </p:nvPr>
        </p:nvSpPr>
        <p:spPr>
          <a:ln/>
        </p:spPr>
      </p:sp>
      <p:sp>
        <p:nvSpPr>
          <p:cNvPr id="114691"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Adachi </a:t>
            </a:r>
            <a:r>
              <a:rPr lang="nl-NL" sz="1200" kern="1200" baseline="0" dirty="0">
                <a:solidFill>
                  <a:schemeClr val="tx1"/>
                </a:solidFill>
                <a:latin typeface="Arial" charset="0"/>
                <a:ea typeface="+mn-ea"/>
                <a:cs typeface="+mn-cs"/>
              </a:rPr>
              <a:t>Wat. Res. Vol. 31, No. 3, pp. 449~54, 1997</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32</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Here we assume that the primary particle (clay plus coagulant)</a:t>
            </a:r>
            <a:r>
              <a:rPr lang="en-US" baseline="0" dirty="0"/>
              <a:t> is 1 micrometer in diameter.</a:t>
            </a:r>
          </a:p>
          <a:p>
            <a:r>
              <a:rPr lang="en-US" baseline="0" dirty="0"/>
              <a:t>The assumption is that we are starting </a:t>
            </a:r>
            <a:r>
              <a:rPr lang="en-US" baseline="0"/>
              <a:t>with clay at 2650 kg/m^3.</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33</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70E4F87-DBE0-4F07-940A-E46BAE6FA92B}" type="slidenum">
              <a:rPr lang="en-US"/>
              <a:pPr/>
              <a:t>35</a:t>
            </a:fld>
            <a:endParaRPr lang="en-US"/>
          </a:p>
        </p:txBody>
      </p:sp>
      <p:sp>
        <p:nvSpPr>
          <p:cNvPr id="80898" name="Rectangle 2"/>
          <p:cNvSpPr>
            <a:spLocks noGrp="1" noRot="1" noChangeAspect="1" noChangeArrowheads="1" noTextEdit="1"/>
          </p:cNvSpPr>
          <p:nvPr>
            <p:ph type="sldImg"/>
          </p:nvPr>
        </p:nvSpPr>
        <p:spPr>
          <a:ln/>
        </p:spPr>
      </p:sp>
      <p:sp>
        <p:nvSpPr>
          <p:cNvPr id="80899" name="Rectangle 3"/>
          <p:cNvSpPr>
            <a:spLocks noGrp="1" noChangeArrowheads="1"/>
          </p:cNvSpPr>
          <p:nvPr>
            <p:ph type="body" idx="1"/>
          </p:nvPr>
        </p:nvSpPr>
        <p:spPr/>
        <p:txBody>
          <a:bodyPr/>
          <a:lstStyle/>
          <a:p>
            <a:r>
              <a:rPr lang="en-US" noProof="0" dirty="0"/>
              <a:t>The shape</a:t>
            </a:r>
            <a:r>
              <a:rPr lang="en-US" baseline="0" noProof="0" dirty="0"/>
              <a:t> factor </a:t>
            </a:r>
            <a:r>
              <a:rPr lang="en-US" sz="1200" kern="1200" dirty="0">
                <a:solidFill>
                  <a:schemeClr val="tx1"/>
                </a:solidFill>
                <a:latin typeface="Arial" charset="0"/>
                <a:ea typeface="+mn-ea"/>
                <a:cs typeface="+mn-cs"/>
              </a:rPr>
              <a:t>adjusts the coefficient of drag for non spherical geometry and according to Tambo has a value of 45/24 for flocs (Tambo et al., 1979). </a:t>
            </a:r>
            <a:r>
              <a:rPr lang="en-US" sz="1200" kern="1200" baseline="0" dirty="0">
                <a:solidFill>
                  <a:schemeClr val="tx1"/>
                </a:solidFill>
                <a:latin typeface="Arial" charset="0"/>
                <a:ea typeface="+mn-ea"/>
                <a:cs typeface="+mn-cs"/>
              </a:rPr>
              <a:t> This value is probably not yet well characterized. In any case it is expected to be order 1 because it is a correction to the drag coefficient.</a:t>
            </a:r>
          </a:p>
          <a:p>
            <a:endParaRPr lang="en-US" sz="1200" kern="1200" baseline="0" noProof="0" dirty="0">
              <a:solidFill>
                <a:schemeClr val="tx1"/>
              </a:solidFill>
              <a:latin typeface="Arial" charset="0"/>
              <a:ea typeface="+mn-ea"/>
              <a:cs typeface="+mn-cs"/>
            </a:endParaRPr>
          </a:p>
          <a:p>
            <a:r>
              <a:rPr lang="en-US" sz="1200" kern="1200" baseline="0" noProof="0" dirty="0">
                <a:solidFill>
                  <a:schemeClr val="tx1"/>
                </a:solidFill>
                <a:latin typeface="Arial" charset="0"/>
                <a:ea typeface="+mn-ea"/>
                <a:cs typeface="+mn-cs"/>
              </a:rPr>
              <a:t>All fractal dimensions greater than one are expected to increase the terminal velocity as the floc diameter increases.</a:t>
            </a:r>
          </a:p>
          <a:p>
            <a:endParaRPr lang="en-US" sz="1200" kern="1200" baseline="0" noProof="0" dirty="0">
              <a:solidFill>
                <a:schemeClr val="tx1"/>
              </a:solidFill>
              <a:latin typeface="Arial" charset="0"/>
              <a:ea typeface="+mn-ea"/>
              <a:cs typeface="+mn-cs"/>
            </a:endParaRPr>
          </a:p>
          <a:p>
            <a:r>
              <a:rPr lang="en-US" sz="1200" kern="1200" baseline="0" noProof="0" dirty="0">
                <a:solidFill>
                  <a:schemeClr val="tx1"/>
                </a:solidFill>
                <a:latin typeface="Arial" charset="0"/>
                <a:ea typeface="+mn-ea"/>
                <a:cs typeface="+mn-cs"/>
              </a:rPr>
              <a:t>Both floc blanket </a:t>
            </a:r>
            <a:r>
              <a:rPr lang="en-US" sz="1200" kern="1200" baseline="0" noProof="0" dirty="0" err="1">
                <a:solidFill>
                  <a:schemeClr val="tx1"/>
                </a:solidFill>
                <a:latin typeface="Arial" charset="0"/>
                <a:ea typeface="+mn-ea"/>
                <a:cs typeface="+mn-cs"/>
              </a:rPr>
              <a:t>upflow</a:t>
            </a:r>
            <a:r>
              <a:rPr lang="en-US" sz="1200" kern="1200" baseline="0" noProof="0" dirty="0">
                <a:solidFill>
                  <a:schemeClr val="tx1"/>
                </a:solidFill>
                <a:latin typeface="Arial" charset="0"/>
                <a:ea typeface="+mn-ea"/>
                <a:cs typeface="+mn-cs"/>
              </a:rPr>
              <a:t> velocity and plate settler capture velocity are AguaClara current design values, but are not optimized.</a:t>
            </a:r>
            <a:endParaRPr lang="en-US" noProof="0"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17C9C53-0712-49C2-98AC-E0EC8CBF296C}" type="slidenum">
              <a:rPr lang="en-US"/>
              <a:pPr/>
              <a:t>36</a:t>
            </a:fld>
            <a:endParaRPr lang="en-US"/>
          </a:p>
        </p:txBody>
      </p:sp>
      <p:sp>
        <p:nvSpPr>
          <p:cNvPr id="95234" name="Rectangle 2"/>
          <p:cNvSpPr>
            <a:spLocks noGrp="1" noRot="1" noChangeAspect="1" noChangeArrowheads="1" noTextEdit="1"/>
          </p:cNvSpPr>
          <p:nvPr>
            <p:ph type="sldImg"/>
          </p:nvPr>
        </p:nvSpPr>
        <p:spPr>
          <a:ln/>
        </p:spPr>
      </p:sp>
      <p:sp>
        <p:nvSpPr>
          <p:cNvPr id="95235"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2"/>
          <p:cNvSpPr>
            <a:spLocks noGrp="1" noRot="1" noChangeAspect="1" noChangeArrowheads="1" noTextEdit="1"/>
          </p:cNvSpPr>
          <p:nvPr>
            <p:ph type="sldImg"/>
          </p:nvPr>
        </p:nvSpPr>
        <p:spPr>
          <a:xfrm>
            <a:off x="993775" y="768350"/>
            <a:ext cx="5113338" cy="3836988"/>
          </a:xfrm>
          <a:ln/>
        </p:spPr>
      </p:sp>
      <p:sp>
        <p:nvSpPr>
          <p:cNvPr id="194563" name="Rectangle 3"/>
          <p:cNvSpPr>
            <a:spLocks noGrp="1" noChangeArrowheads="1"/>
          </p:cNvSpPr>
          <p:nvPr>
            <p:ph type="body" idx="1"/>
          </p:nvPr>
        </p:nvSpPr>
        <p:spPr>
          <a:noFill/>
          <a:ln/>
        </p:spPr>
        <p:txBody>
          <a:bodyPr/>
          <a:lstStyle/>
          <a:p>
            <a:endParaRPr lang="en-US" dirty="0"/>
          </a:p>
        </p:txBody>
      </p:sp>
    </p:spTree>
    <p:extLst>
      <p:ext uri="{BB962C8B-B14F-4D97-AF65-F5344CB8AC3E}">
        <p14:creationId xmlns:p14="http://schemas.microsoft.com/office/powerpoint/2010/main" val="13580551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229748-162E-4D3C-B57C-AD676393CE34}" type="slidenum">
              <a:rPr lang="en-US"/>
              <a:pPr/>
              <a:t>3</a:t>
            </a:fld>
            <a:endParaRPr lang="en-US" dirty="0"/>
          </a:p>
        </p:txBody>
      </p:sp>
      <p:sp>
        <p:nvSpPr>
          <p:cNvPr id="33794" name="Rectangle 2"/>
          <p:cNvSpPr>
            <a:spLocks noGrp="1" noRot="1" noChangeAspect="1" noChangeArrowheads="1" noTextEdit="1"/>
          </p:cNvSpPr>
          <p:nvPr>
            <p:ph type="sldImg"/>
          </p:nvPr>
        </p:nvSpPr>
        <p:spPr>
          <a:ln/>
        </p:spPr>
      </p:sp>
      <p:sp>
        <p:nvSpPr>
          <p:cNvPr id="33795" name="Rectangle 3"/>
          <p:cNvSpPr>
            <a:spLocks noGrp="1" noChangeArrowheads="1"/>
          </p:cNvSpPr>
          <p:nvPr>
            <p:ph type="body" idx="1"/>
          </p:nvPr>
        </p:nvSpPr>
        <p:spPr/>
        <p:txBody>
          <a:bodyPr/>
          <a:lstStyle/>
          <a:p>
            <a:endParaRPr lang="es-HN"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is the path chaotic?</a:t>
            </a:r>
          </a:p>
          <a:p>
            <a:r>
              <a:rPr lang="en-US" dirty="0"/>
              <a:t>What is the relative velocity?</a:t>
            </a:r>
          </a:p>
          <a:p>
            <a:r>
              <a:rPr lang="en-US" dirty="0"/>
              <a:t>How</a:t>
            </a:r>
            <a:r>
              <a:rPr lang="en-US" baseline="0" dirty="0"/>
              <a:t> far does the particle need to travel before there is a collision?</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40</a:t>
            </a:fld>
            <a:endParaRPr lang="en-US"/>
          </a:p>
        </p:txBody>
      </p:sp>
    </p:spTree>
    <p:extLst>
      <p:ext uri="{BB962C8B-B14F-4D97-AF65-F5344CB8AC3E}">
        <p14:creationId xmlns:p14="http://schemas.microsoft.com/office/powerpoint/2010/main" val="291803981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not clear.  There</a:t>
            </a:r>
            <a:r>
              <a:rPr lang="en-US" baseline="0" dirty="0"/>
              <a:t> seems to be an important assumption about this being a volume rather than an area to take into account the fact that flocs are 3 dimensional and not 2 dimensional. It seems that conventional collision models assume that particles are </a:t>
            </a:r>
            <a:r>
              <a:rPr lang="en-US" baseline="0"/>
              <a:t>2 dimensional.</a:t>
            </a:r>
            <a:endParaRPr lang="en-US"/>
          </a:p>
        </p:txBody>
      </p:sp>
      <p:sp>
        <p:nvSpPr>
          <p:cNvPr id="4" name="Slide Number Placeholder 3"/>
          <p:cNvSpPr>
            <a:spLocks noGrp="1"/>
          </p:cNvSpPr>
          <p:nvPr>
            <p:ph type="sldNum" sz="quarter" idx="10"/>
          </p:nvPr>
        </p:nvSpPr>
        <p:spPr/>
        <p:txBody>
          <a:bodyPr/>
          <a:lstStyle/>
          <a:p>
            <a:fld id="{95044064-64A6-40ED-97A8-B308457DE91E}" type="slidenum">
              <a:rPr lang="en-US" smtClean="0"/>
              <a:pPr/>
              <a:t>42</a:t>
            </a:fld>
            <a:endParaRPr lang="en-US"/>
          </a:p>
        </p:txBody>
      </p:sp>
    </p:spTree>
    <p:extLst>
      <p:ext uri="{BB962C8B-B14F-4D97-AF65-F5344CB8AC3E}">
        <p14:creationId xmlns:p14="http://schemas.microsoft.com/office/powerpoint/2010/main" val="361482954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Rectangle 2"/>
          <p:cNvSpPr>
            <a:spLocks noGrp="1" noRot="1" noChangeAspect="1" noChangeArrowheads="1" noTextEdit="1"/>
          </p:cNvSpPr>
          <p:nvPr>
            <p:ph type="sldImg"/>
          </p:nvPr>
        </p:nvSpPr>
        <p:spPr>
          <a:xfrm>
            <a:off x="1144588" y="685800"/>
            <a:ext cx="4570412" cy="3429000"/>
          </a:xfrm>
          <a:ln/>
        </p:spPr>
      </p:sp>
      <p:sp>
        <p:nvSpPr>
          <p:cNvPr id="193539" name="Rectangle 3"/>
          <p:cNvSpPr>
            <a:spLocks noGrp="1" noChangeArrowheads="1"/>
          </p:cNvSpPr>
          <p:nvPr>
            <p:ph type="body" idx="1"/>
          </p:nvPr>
        </p:nvSpPr>
        <p:spPr>
          <a:noFill/>
          <a:ln/>
        </p:spPr>
        <p:txBody>
          <a:bodyPr/>
          <a:lstStyle/>
          <a:p>
            <a:endParaRPr lang="en-US" dirty="0"/>
          </a:p>
        </p:txBody>
      </p:sp>
    </p:spTree>
    <p:extLst>
      <p:ext uri="{BB962C8B-B14F-4D97-AF65-F5344CB8AC3E}">
        <p14:creationId xmlns:p14="http://schemas.microsoft.com/office/powerpoint/2010/main" val="35320572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Rectangle 7"/>
          <p:cNvSpPr>
            <a:spLocks noGrp="1" noChangeArrowheads="1"/>
          </p:cNvSpPr>
          <p:nvPr>
            <p:ph type="sldNum" sz="quarter" idx="5"/>
          </p:nvPr>
        </p:nvSpPr>
        <p:spPr>
          <a:noFill/>
        </p:spPr>
        <p:txBody>
          <a:bodyPr/>
          <a:lstStyle/>
          <a:p>
            <a:fld id="{F97954DE-A713-45A8-8EB1-E13776CF5734}" type="slidenum">
              <a:rPr lang="en-US" smtClean="0"/>
              <a:pPr/>
              <a:t>44</a:t>
            </a:fld>
            <a:endParaRPr lang="en-US"/>
          </a:p>
        </p:txBody>
      </p:sp>
      <p:sp>
        <p:nvSpPr>
          <p:cNvPr id="179203" name="Rectangle 2"/>
          <p:cNvSpPr>
            <a:spLocks noGrp="1" noRot="1" noChangeAspect="1" noChangeArrowheads="1" noTextEdit="1"/>
          </p:cNvSpPr>
          <p:nvPr>
            <p:ph type="sldImg"/>
          </p:nvPr>
        </p:nvSpPr>
        <p:spPr>
          <a:ln/>
        </p:spPr>
      </p:sp>
      <p:sp>
        <p:nvSpPr>
          <p:cNvPr id="179204" name="Rectangle 3"/>
          <p:cNvSpPr>
            <a:spLocks noGrp="1" noChangeArrowheads="1"/>
          </p:cNvSpPr>
          <p:nvPr>
            <p:ph type="body" idx="1"/>
          </p:nvPr>
        </p:nvSpPr>
        <p:spPr>
          <a:noFill/>
          <a:ln/>
        </p:spPr>
        <p:txBody>
          <a:bodyPr/>
          <a:lstStyle/>
          <a:p>
            <a:pPr eaLnBrk="1" hangingPunct="1"/>
            <a:r>
              <a:rPr lang="en-US" dirty="0"/>
              <a:t>The length scale is the average separation distance of the flocs</a:t>
            </a:r>
          </a:p>
        </p:txBody>
      </p:sp>
    </p:spTree>
    <p:extLst>
      <p:ext uri="{BB962C8B-B14F-4D97-AF65-F5344CB8AC3E}">
        <p14:creationId xmlns:p14="http://schemas.microsoft.com/office/powerpoint/2010/main" val="392079320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Rectangle 7"/>
          <p:cNvSpPr>
            <a:spLocks noGrp="1" noChangeArrowheads="1"/>
          </p:cNvSpPr>
          <p:nvPr>
            <p:ph type="sldNum" sz="quarter" idx="5"/>
          </p:nvPr>
        </p:nvSpPr>
        <p:spPr>
          <a:noFill/>
        </p:spPr>
        <p:txBody>
          <a:bodyPr/>
          <a:lstStyle/>
          <a:p>
            <a:fld id="{E14F28FC-04BD-4E14-85E4-45090BA4E2B0}" type="slidenum">
              <a:rPr lang="en-US" smtClean="0"/>
              <a:pPr/>
              <a:t>45</a:t>
            </a:fld>
            <a:endParaRPr lang="en-US"/>
          </a:p>
        </p:txBody>
      </p:sp>
      <p:sp>
        <p:nvSpPr>
          <p:cNvPr id="201731" name="Rectangle 2"/>
          <p:cNvSpPr>
            <a:spLocks noGrp="1" noRot="1" noChangeAspect="1" noChangeArrowheads="1" noTextEdit="1"/>
          </p:cNvSpPr>
          <p:nvPr>
            <p:ph type="sldImg"/>
          </p:nvPr>
        </p:nvSpPr>
        <p:spPr>
          <a:ln/>
        </p:spPr>
      </p:sp>
      <p:sp>
        <p:nvSpPr>
          <p:cNvPr id="201732" name="Rectangle 3"/>
          <p:cNvSpPr>
            <a:spLocks noGrp="1" noChangeArrowheads="1"/>
          </p:cNvSpPr>
          <p:nvPr>
            <p:ph type="body" idx="1"/>
          </p:nvPr>
        </p:nvSpPr>
        <p:spPr>
          <a:noFill/>
          <a:ln/>
        </p:spPr>
        <p:txBody>
          <a:bodyPr/>
          <a:lstStyle/>
          <a:p>
            <a:pPr eaLnBrk="1" hangingPunct="1"/>
            <a:r>
              <a:rPr lang="en-US" dirty="0"/>
              <a:t>Find the</a:t>
            </a:r>
            <a:r>
              <a:rPr lang="en-US" baseline="0" dirty="0"/>
              <a:t> time to clear the volume occupied by one floc.</a:t>
            </a:r>
          </a:p>
          <a:p>
            <a:pPr eaLnBrk="1" hangingPunct="1"/>
            <a:r>
              <a:rPr lang="en-US" baseline="0" dirty="0"/>
              <a:t>Then we need to find the average relative velocity of the two flocs based on their average separation distance.</a:t>
            </a:r>
          </a:p>
          <a:p>
            <a:pPr eaLnBrk="1" hangingPunct="1"/>
            <a:endParaRPr lang="en-US" dirty="0"/>
          </a:p>
        </p:txBody>
      </p:sp>
    </p:spTree>
    <p:extLst>
      <p:ext uri="{BB962C8B-B14F-4D97-AF65-F5344CB8AC3E}">
        <p14:creationId xmlns:p14="http://schemas.microsoft.com/office/powerpoint/2010/main" val="142745595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46</a:t>
            </a:fld>
            <a:endParaRPr lang="en-US"/>
          </a:p>
        </p:txBody>
      </p:sp>
    </p:spTree>
    <p:extLst>
      <p:ext uri="{BB962C8B-B14F-4D97-AF65-F5344CB8AC3E}">
        <p14:creationId xmlns:p14="http://schemas.microsoft.com/office/powerpoint/2010/main" val="362800938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Goal is low turbidity settled water. Turn ALL</a:t>
            </a:r>
            <a:r>
              <a:rPr lang="en-US" baseline="0" dirty="0"/>
              <a:t> small particles into flocs that are large enough to be removed by sedimentation (80 micrometers in diameter).</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48</a:t>
            </a:fld>
            <a:endParaRPr lang="en-US"/>
          </a:p>
        </p:txBody>
      </p:sp>
    </p:spTree>
    <p:extLst>
      <p:ext uri="{BB962C8B-B14F-4D97-AF65-F5344CB8AC3E}">
        <p14:creationId xmlns:p14="http://schemas.microsoft.com/office/powerpoint/2010/main" val="96418395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plotted the residual turbidity,</a:t>
            </a:r>
            <a:r>
              <a:rPr lang="en-US" baseline="0" dirty="0"/>
              <a:t> the turbidity of the water after settling, against the coagulant dose. We noticed that when we used a log-log plot, there was a linear trend in the data. So we explored further.</a:t>
            </a:r>
          </a:p>
        </p:txBody>
      </p:sp>
      <p:sp>
        <p:nvSpPr>
          <p:cNvPr id="4" name="Slide Number Placeholder 3"/>
          <p:cNvSpPr>
            <a:spLocks noGrp="1"/>
          </p:cNvSpPr>
          <p:nvPr>
            <p:ph type="sldNum" sz="quarter" idx="10"/>
          </p:nvPr>
        </p:nvSpPr>
        <p:spPr/>
        <p:txBody>
          <a:bodyPr/>
          <a:lstStyle/>
          <a:p>
            <a:pPr>
              <a:defRPr/>
            </a:pPr>
            <a:fld id="{F522C632-36F3-49AF-BCF6-6E9DF416615A}" type="slidenum">
              <a:rPr lang="en-US" smtClean="0"/>
              <a:pPr>
                <a:defRPr/>
              </a:pPr>
              <a:t>50</a:t>
            </a:fld>
            <a:endParaRPr lang="en-US" dirty="0"/>
          </a:p>
        </p:txBody>
      </p:sp>
    </p:spTree>
    <p:extLst>
      <p:ext uri="{BB962C8B-B14F-4D97-AF65-F5344CB8AC3E}">
        <p14:creationId xmlns:p14="http://schemas.microsoft.com/office/powerpoint/2010/main" val="87854312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Analysis by William </a:t>
            </a:r>
            <a:r>
              <a:rPr lang="en-US" dirty="0" err="1"/>
              <a:t>Pennock</a:t>
            </a:r>
            <a:r>
              <a:rPr lang="en-US" dirty="0"/>
              <a:t>,</a:t>
            </a:r>
            <a:r>
              <a:rPr lang="en-US" baseline="0" dirty="0"/>
              <a:t> 2016</a:t>
            </a:r>
          </a:p>
          <a:p>
            <a:r>
              <a:rPr lang="en-US" baseline="0" dirty="0"/>
              <a:t>This clay size may be larger than realistic and the nanoparticles may be smaller than what was produced by the granular PACl used by Karen.</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51</a:t>
            </a:fld>
            <a:endParaRPr lang="en-US"/>
          </a:p>
        </p:txBody>
      </p:sp>
    </p:spTree>
    <p:extLst>
      <p:ext uri="{BB962C8B-B14F-4D97-AF65-F5344CB8AC3E}">
        <p14:creationId xmlns:p14="http://schemas.microsoft.com/office/powerpoint/2010/main" val="424372216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52</a:t>
            </a:fld>
            <a:endParaRPr lang="en-US"/>
          </a:p>
        </p:txBody>
      </p:sp>
    </p:spTree>
    <p:extLst>
      <p:ext uri="{BB962C8B-B14F-4D97-AF65-F5344CB8AC3E}">
        <p14:creationId xmlns:p14="http://schemas.microsoft.com/office/powerpoint/2010/main" val="11779945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7C51C7D-4140-4B98-8D78-04EE8A2C5F36}" type="slidenum">
              <a:rPr lang="en-US"/>
              <a:pPr/>
              <a:t>4</a:t>
            </a:fld>
            <a:endParaRPr lang="en-US" dirty="0"/>
          </a:p>
        </p:txBody>
      </p:sp>
      <p:sp>
        <p:nvSpPr>
          <p:cNvPr id="146434" name="Rectangle 2"/>
          <p:cNvSpPr>
            <a:spLocks noGrp="1" noRot="1" noChangeAspect="1" noChangeArrowheads="1" noTextEdit="1"/>
          </p:cNvSpPr>
          <p:nvPr>
            <p:ph type="sldImg"/>
          </p:nvPr>
        </p:nvSpPr>
        <p:spPr>
          <a:ln/>
        </p:spPr>
      </p:sp>
      <p:sp>
        <p:nvSpPr>
          <p:cNvPr id="146435" name="Rectangle 3"/>
          <p:cNvSpPr>
            <a:spLocks noGrp="1" noChangeArrowheads="1"/>
          </p:cNvSpPr>
          <p:nvPr>
            <p:ph type="body" idx="1"/>
          </p:nvPr>
        </p:nvSpPr>
        <p:spPr/>
        <p:txBody>
          <a:bodyPr/>
          <a:lstStyle/>
          <a:p>
            <a:r>
              <a:rPr lang="en-US" noProof="0" dirty="0"/>
              <a:t>What</a:t>
            </a:r>
            <a:r>
              <a:rPr lang="en-US" baseline="0" noProof="0" dirty="0"/>
              <a:t> does successful mean?</a:t>
            </a:r>
            <a:endParaRPr lang="en-US" noProof="0"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http://dimotakis.caltech.edu/pdf/Dimotakis_JFM2000.pdf (see equation 20 for factor of 50)</a:t>
            </a:r>
          </a:p>
          <a:p>
            <a:r>
              <a:rPr lang="en-US" dirty="0"/>
              <a:t>Assume clay size is 4 </a:t>
            </a:r>
            <a:r>
              <a:rPr lang="en-US" dirty="0" err="1"/>
              <a:t>microm</a:t>
            </a:r>
            <a:r>
              <a:rPr lang="en-US" dirty="0"/>
              <a:t>.</a:t>
            </a:r>
          </a:p>
          <a:p>
            <a:r>
              <a:rPr lang="en-US" dirty="0"/>
              <a:t>Rapid mix</a:t>
            </a:r>
            <a:r>
              <a:rPr lang="en-US" baseline="0" dirty="0"/>
              <a:t> </a:t>
            </a:r>
            <a:r>
              <a:rPr lang="en-US" baseline="0" dirty="0" err="1"/>
              <a:t>exploration.xmcd</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62</a:t>
            </a:fld>
            <a:endParaRPr lang="en-US"/>
          </a:p>
        </p:txBody>
      </p:sp>
    </p:spTree>
    <p:extLst>
      <p:ext uri="{BB962C8B-B14F-4D97-AF65-F5344CB8AC3E}">
        <p14:creationId xmlns:p14="http://schemas.microsoft.com/office/powerpoint/2010/main" val="338386637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63</a:t>
            </a:fld>
            <a:endParaRPr lang="en-US"/>
          </a:p>
        </p:txBody>
      </p:sp>
    </p:spTree>
    <p:extLst>
      <p:ext uri="{BB962C8B-B14F-4D97-AF65-F5344CB8AC3E}">
        <p14:creationId xmlns:p14="http://schemas.microsoft.com/office/powerpoint/2010/main" val="54592611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36E58B5-D36B-4DAC-AC1F-B859CF85778B}" type="slidenum">
              <a:rPr lang="en-US"/>
              <a:pPr/>
              <a:t>64</a:t>
            </a:fld>
            <a:endParaRPr lang="en-US"/>
          </a:p>
        </p:txBody>
      </p:sp>
      <p:sp>
        <p:nvSpPr>
          <p:cNvPr id="97282" name="Rectangle 2"/>
          <p:cNvSpPr>
            <a:spLocks noGrp="1" noRot="1" noChangeAspect="1" noChangeArrowheads="1" noTextEdit="1"/>
          </p:cNvSpPr>
          <p:nvPr>
            <p:ph type="sldImg"/>
          </p:nvPr>
        </p:nvSpPr>
        <p:spPr>
          <a:ln/>
        </p:spPr>
      </p:sp>
      <p:sp>
        <p:nvSpPr>
          <p:cNvPr id="97283" name="Rectangle 3"/>
          <p:cNvSpPr>
            <a:spLocks noGrp="1" noChangeArrowheads="1"/>
          </p:cNvSpPr>
          <p:nvPr>
            <p:ph type="body" idx="1"/>
          </p:nvPr>
        </p:nvSpPr>
        <p:spPr/>
        <p:txBody>
          <a:bodyPr/>
          <a:lstStyle/>
          <a:p>
            <a:endParaRPr lang="es-HN"/>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79710D4-DFD4-44CF-97FC-29B52C3CA31A}" type="slidenum">
              <a:rPr lang="en-US"/>
              <a:pPr/>
              <a:t>66</a:t>
            </a:fld>
            <a:endParaRPr lang="en-US"/>
          </a:p>
        </p:txBody>
      </p:sp>
      <p:sp>
        <p:nvSpPr>
          <p:cNvPr id="144386" name="Rectangle 2"/>
          <p:cNvSpPr>
            <a:spLocks noGrp="1" noRot="1" noChangeAspect="1" noChangeArrowheads="1" noTextEdit="1"/>
          </p:cNvSpPr>
          <p:nvPr>
            <p:ph type="sldImg"/>
          </p:nvPr>
        </p:nvSpPr>
        <p:spPr>
          <a:ln/>
        </p:spPr>
      </p:sp>
      <p:sp>
        <p:nvSpPr>
          <p:cNvPr id="144387" name="Rectangle 3"/>
          <p:cNvSpPr>
            <a:spLocks noGrp="1" noChangeArrowheads="1"/>
          </p:cNvSpPr>
          <p:nvPr>
            <p:ph type="body" idx="1"/>
          </p:nvPr>
        </p:nvSpPr>
        <p:spPr/>
        <p:txBody>
          <a:bodyPr/>
          <a:lstStyle/>
          <a:p>
            <a:endParaRPr lang="es-HN"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78</a:t>
            </a:fld>
            <a:endParaRPr lang="en-US"/>
          </a:p>
        </p:txBody>
      </p:sp>
    </p:spTree>
    <p:extLst>
      <p:ext uri="{BB962C8B-B14F-4D97-AF65-F5344CB8AC3E}">
        <p14:creationId xmlns:p14="http://schemas.microsoft.com/office/powerpoint/2010/main" val="189425427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FractalFlocModel.xmcd</a:t>
            </a:r>
            <a:r>
              <a:rPr lang="en-US" baseline="0" dirty="0"/>
              <a:t> (Mathcad 15 files)</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80</a:t>
            </a:fld>
            <a:endParaRPr lang="en-US"/>
          </a:p>
        </p:txBody>
      </p:sp>
    </p:spTree>
    <p:extLst>
      <p:ext uri="{BB962C8B-B14F-4D97-AF65-F5344CB8AC3E}">
        <p14:creationId xmlns:p14="http://schemas.microsoft.com/office/powerpoint/2010/main" val="216320066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89</a:t>
            </a:fld>
            <a:endParaRPr lang="en-US"/>
          </a:p>
        </p:txBody>
      </p:sp>
    </p:spTree>
    <p:extLst>
      <p:ext uri="{BB962C8B-B14F-4D97-AF65-F5344CB8AC3E}">
        <p14:creationId xmlns:p14="http://schemas.microsoft.com/office/powerpoint/2010/main" val="24690589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83C32B3C-81C9-4DFA-B30A-6845E54196C9}" type="slidenum">
              <a:rPr lang="en-US"/>
              <a:pPr/>
              <a:t>5</a:t>
            </a:fld>
            <a:endParaRPr lang="en-US"/>
          </a:p>
        </p:txBody>
      </p:sp>
      <p:sp>
        <p:nvSpPr>
          <p:cNvPr id="47106"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lIns="91432" tIns="45716" rIns="91432" bIns="45716" anchor="b"/>
          <a:lstStyle/>
          <a:p>
            <a:pPr algn="r" eaLnBrk="1" hangingPunct="1"/>
            <a:fld id="{9B78BAC8-FA6B-4CE0-8A12-D75616C2A7BA}" type="slidenum">
              <a:rPr lang="en-US" sz="1200">
                <a:latin typeface="Arial" charset="0"/>
              </a:rPr>
              <a:pPr algn="r" eaLnBrk="1" hangingPunct="1"/>
              <a:t>5</a:t>
            </a:fld>
            <a:endParaRPr lang="en-US" sz="1200">
              <a:latin typeface="Arial" charset="0"/>
            </a:endParaRPr>
          </a:p>
        </p:txBody>
      </p:sp>
      <p:sp>
        <p:nvSpPr>
          <p:cNvPr id="47107" name="Rectangle 2"/>
          <p:cNvSpPr>
            <a:spLocks noGrp="1" noRot="1" noChangeAspect="1" noChangeArrowheads="1" noTextEdit="1"/>
          </p:cNvSpPr>
          <p:nvPr>
            <p:ph type="sldImg"/>
          </p:nvPr>
        </p:nvSpPr>
        <p:spPr>
          <a:xfrm>
            <a:off x="1144588" y="685800"/>
            <a:ext cx="4572000" cy="3429000"/>
          </a:xfrm>
          <a:ln/>
        </p:spPr>
      </p:sp>
      <p:sp>
        <p:nvSpPr>
          <p:cNvPr id="47108" name="Rectangle 3"/>
          <p:cNvSpPr>
            <a:spLocks noGrp="1" noChangeArrowheads="1"/>
          </p:cNvSpPr>
          <p:nvPr>
            <p:ph type="body" idx="1"/>
          </p:nvPr>
        </p:nvSpPr>
        <p:spPr/>
        <p:txBody>
          <a:bodyPr lIns="91432" tIns="45716" rIns="91432" bIns="45716"/>
          <a:lstStyle/>
          <a:p>
            <a:endParaRPr lang="es-H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7"/>
          <p:cNvSpPr>
            <a:spLocks noGrp="1" noChangeArrowheads="1"/>
          </p:cNvSpPr>
          <p:nvPr>
            <p:ph type="sldNum" sz="quarter" idx="5"/>
          </p:nvPr>
        </p:nvSpPr>
        <p:spPr>
          <a:noFill/>
        </p:spPr>
        <p:txBody>
          <a:bodyPr/>
          <a:lstStyle/>
          <a:p>
            <a:fld id="{1EBFEC9C-3C92-4354-969F-CB0C4A2CA643}" type="slidenum">
              <a:rPr lang="en-US" smtClean="0"/>
              <a:pPr/>
              <a:t>7</a:t>
            </a:fld>
            <a:endParaRPr lang="en-US"/>
          </a:p>
        </p:txBody>
      </p:sp>
      <p:sp>
        <p:nvSpPr>
          <p:cNvPr id="152579" name="Rectangle 2"/>
          <p:cNvSpPr>
            <a:spLocks noGrp="1" noRot="1" noChangeAspect="1" noChangeArrowheads="1" noTextEdit="1"/>
          </p:cNvSpPr>
          <p:nvPr>
            <p:ph type="sldImg"/>
          </p:nvPr>
        </p:nvSpPr>
        <p:spPr>
          <a:xfrm>
            <a:off x="1144588" y="685800"/>
            <a:ext cx="4570412" cy="3429000"/>
          </a:xfrm>
          <a:ln/>
        </p:spPr>
      </p:sp>
      <p:sp>
        <p:nvSpPr>
          <p:cNvPr id="152580"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Rectangle 7"/>
          <p:cNvSpPr>
            <a:spLocks noGrp="1" noChangeArrowheads="1"/>
          </p:cNvSpPr>
          <p:nvPr>
            <p:ph type="sldNum" sz="quarter" idx="5"/>
          </p:nvPr>
        </p:nvSpPr>
        <p:spPr>
          <a:noFill/>
        </p:spPr>
        <p:txBody>
          <a:bodyPr/>
          <a:lstStyle/>
          <a:p>
            <a:fld id="{CC9F48C0-D750-41B9-898B-F0E5B2EE0C20}" type="slidenum">
              <a:rPr lang="en-US" smtClean="0"/>
              <a:pPr/>
              <a:t>8</a:t>
            </a:fld>
            <a:endParaRPr lang="en-US"/>
          </a:p>
        </p:txBody>
      </p:sp>
      <p:sp>
        <p:nvSpPr>
          <p:cNvPr id="175107" name="Rectangle 2"/>
          <p:cNvSpPr>
            <a:spLocks noGrp="1" noRot="1" noChangeAspect="1" noChangeArrowheads="1" noTextEdit="1"/>
          </p:cNvSpPr>
          <p:nvPr>
            <p:ph type="sldImg"/>
          </p:nvPr>
        </p:nvSpPr>
        <p:spPr>
          <a:xfrm>
            <a:off x="1144588" y="685800"/>
            <a:ext cx="4570412" cy="3429000"/>
          </a:xfrm>
          <a:ln/>
        </p:spPr>
      </p:sp>
      <p:sp>
        <p:nvSpPr>
          <p:cNvPr id="175108" name="Rectangle 3"/>
          <p:cNvSpPr>
            <a:spLocks noGrp="1" noChangeArrowheads="1"/>
          </p:cNvSpPr>
          <p:nvPr>
            <p:ph type="body" idx="1"/>
          </p:nvPr>
        </p:nvSpPr>
        <p:spPr>
          <a:noFill/>
          <a:ln/>
        </p:spPr>
        <p:txBody>
          <a:bodyPr/>
          <a:lstStyle/>
          <a:p>
            <a:r>
              <a:rPr lang="en-US" sz="1200" kern="1200" baseline="0" dirty="0" err="1">
                <a:solidFill>
                  <a:schemeClr val="tx1"/>
                </a:solidFill>
                <a:latin typeface="Arial" charset="0"/>
                <a:ea typeface="+mn-ea"/>
                <a:cs typeface="+mn-cs"/>
              </a:rPr>
              <a:t>Cleasby</a:t>
            </a:r>
            <a:r>
              <a:rPr lang="en-US" sz="1200" kern="1200" baseline="0" dirty="0">
                <a:solidFill>
                  <a:schemeClr val="tx1"/>
                </a:solidFill>
                <a:latin typeface="Arial" charset="0"/>
                <a:ea typeface="+mn-ea"/>
                <a:cs typeface="+mn-cs"/>
              </a:rPr>
              <a:t>, J. L., "Is Velocity Gradient a Valid Turbulent Flocculation Parameter?"</a:t>
            </a:r>
          </a:p>
          <a:p>
            <a:r>
              <a:rPr lang="en-US" sz="1200" kern="1200" baseline="0" dirty="0">
                <a:solidFill>
                  <a:schemeClr val="tx1"/>
                </a:solidFill>
                <a:latin typeface="Arial" charset="0"/>
                <a:ea typeface="+mn-ea"/>
                <a:cs typeface="+mn-cs"/>
              </a:rPr>
              <a:t>ASCE, Journal of Environmental Engineering, Vol. 110, No. 5, Oct.,</a:t>
            </a:r>
          </a:p>
          <a:p>
            <a:r>
              <a:rPr lang="en-US" sz="1200" kern="1200" baseline="0" dirty="0">
                <a:solidFill>
                  <a:schemeClr val="tx1"/>
                </a:solidFill>
                <a:latin typeface="Arial" charset="0"/>
                <a:ea typeface="+mn-ea"/>
                <a:cs typeface="+mn-cs"/>
              </a:rPr>
              <a:t>1984</a:t>
            </a:r>
          </a:p>
          <a:p>
            <a:r>
              <a:rPr lang="en-US" dirty="0"/>
              <a:t>http://dx.doi.org/10.1061/(ASCE)0733-9372(1984)110:5(875)</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t"/>
            <a:r>
              <a:rPr lang="en-US" sz="1200" b="1" kern="1200" dirty="0" err="1">
                <a:solidFill>
                  <a:schemeClr val="tx1"/>
                </a:solidFill>
                <a:effectLst/>
                <a:latin typeface="Arial" charset="0"/>
                <a:ea typeface="+mn-ea"/>
                <a:cs typeface="+mn-cs"/>
              </a:rPr>
              <a:t>Ariane</a:t>
            </a:r>
            <a:r>
              <a:rPr lang="en-US" sz="1200" b="1" kern="1200" dirty="0">
                <a:solidFill>
                  <a:schemeClr val="tx1"/>
                </a:solidFill>
                <a:effectLst/>
                <a:latin typeface="Arial" charset="0"/>
                <a:ea typeface="+mn-ea"/>
                <a:cs typeface="+mn-cs"/>
              </a:rPr>
              <a:t> Walker-Horn &lt;avw27@cornell.edu&gt; 2015</a:t>
            </a:r>
          </a:p>
          <a:p>
            <a:br>
              <a:rPr lang="en-US" dirty="0"/>
            </a:b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11</a:t>
            </a:fld>
            <a:endParaRPr lang="en-US"/>
          </a:p>
        </p:txBody>
      </p:sp>
    </p:spTree>
    <p:extLst>
      <p:ext uri="{BB962C8B-B14F-4D97-AF65-F5344CB8AC3E}">
        <p14:creationId xmlns:p14="http://schemas.microsoft.com/office/powerpoint/2010/main" val="4076922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2"/>
          <p:cNvSpPr>
            <a:spLocks noGrp="1" noRot="1" noChangeAspect="1" noChangeArrowheads="1" noTextEdit="1"/>
          </p:cNvSpPr>
          <p:nvPr>
            <p:ph type="sldImg"/>
          </p:nvPr>
        </p:nvSpPr>
        <p:spPr>
          <a:xfrm>
            <a:off x="1144588" y="685800"/>
            <a:ext cx="4570412" cy="3429000"/>
          </a:xfrm>
          <a:ln/>
        </p:spPr>
      </p:sp>
      <p:sp>
        <p:nvSpPr>
          <p:cNvPr id="154627" name="Rectangle 3"/>
          <p:cNvSpPr>
            <a:spLocks noGrp="1" noChangeArrowheads="1"/>
          </p:cNvSpPr>
          <p:nvPr>
            <p:ph type="body" idx="1"/>
          </p:nvPr>
        </p:nvSpPr>
        <p:spPr>
          <a:noFill/>
          <a:ln/>
        </p:spPr>
        <p:txBody>
          <a:bodyPr/>
          <a:lstStyle/>
          <a:p>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0E70D95-C04C-4E1E-8587-7836B5E97153}" type="slidenum">
              <a:rPr lang="en-US"/>
              <a:pPr/>
              <a:t>16</a:t>
            </a:fld>
            <a:endParaRPr lang="en-US"/>
          </a:p>
        </p:txBody>
      </p:sp>
      <p:sp>
        <p:nvSpPr>
          <p:cNvPr id="57346" name="Rectangle 2"/>
          <p:cNvSpPr>
            <a:spLocks noGrp="1" noRot="1" noChangeAspect="1" noChangeArrowheads="1" noTextEdit="1"/>
          </p:cNvSpPr>
          <p:nvPr>
            <p:ph type="sldImg"/>
          </p:nvPr>
        </p:nvSpPr>
        <p:spPr>
          <a:ln/>
        </p:spPr>
      </p:sp>
      <p:sp>
        <p:nvSpPr>
          <p:cNvPr id="57347" name="Rectangle 3"/>
          <p:cNvSpPr>
            <a:spLocks noGrp="1" noChangeArrowheads="1"/>
          </p:cNvSpPr>
          <p:nvPr>
            <p:ph type="body" idx="1"/>
          </p:nvPr>
        </p:nvSpPr>
        <p:spPr/>
        <p:txBody>
          <a:bodyPr/>
          <a:lstStyle/>
          <a:p>
            <a:r>
              <a:rPr lang="es-HN"/>
              <a:t>planta de 50 Lps con 2 cámaras de sedimentación</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a:t>Click to edit Master subtitle style</a:t>
            </a:r>
            <a:endParaRPr lang="es-HN"/>
          </a:p>
        </p:txBody>
      </p:sp>
      <p:sp>
        <p:nvSpPr>
          <p:cNvPr id="78855" name="Rectangle 7"/>
          <p:cNvSpPr>
            <a:spLocks noGrp="1" noChangeArrowheads="1"/>
          </p:cNvSpPr>
          <p:nvPr>
            <p:ph type="dt" sz="half" idx="2"/>
          </p:nvPr>
        </p:nvSpPr>
        <p:spPr/>
        <p:txBody>
          <a:bodyPr/>
          <a:lstStyle>
            <a:lvl1pPr>
              <a:defRPr>
                <a:latin typeface="Arial" charset="0"/>
              </a:defRPr>
            </a:lvl1pPr>
          </a:lstStyle>
          <a:p>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endParaRPr lang="en-US"/>
          </a:p>
        </p:txBody>
      </p:sp>
      <p:sp>
        <p:nvSpPr>
          <p:cNvPr id="78857" name="Rectangle 9"/>
          <p:cNvSpPr>
            <a:spLocks noGrp="1" noChangeArrowheads="1"/>
          </p:cNvSpPr>
          <p:nvPr>
            <p:ph type="sldNum" sz="quarter" idx="4"/>
          </p:nvPr>
        </p:nvSpPr>
        <p:spPr/>
        <p:txBody>
          <a:bodyPr/>
          <a:lstStyle>
            <a:lvl1pPr>
              <a:defRPr>
                <a:latin typeface="Arial" charset="0"/>
              </a:defRPr>
            </a:lvl1pPr>
          </a:lstStyle>
          <a:p>
            <a:fld id="{E1BF802B-21BB-4BE9-8DE5-F7FB740F773C}" type="slidenum">
              <a:rPr lang="en-US" smtClean="0"/>
              <a:pPr/>
              <a:t>‹#›</a:t>
            </a:fld>
            <a:endParaRPr lang="en-US"/>
          </a:p>
        </p:txBody>
      </p:sp>
      <p:sp>
        <p:nvSpPr>
          <p:cNvPr id="78858" name="Rectangle 10"/>
          <p:cNvSpPr>
            <a:spLocks noGrp="1" noChangeArrowheads="1"/>
          </p:cNvSpPr>
          <p:nvPr>
            <p:ph type="ctrTitle" sz="quarter"/>
          </p:nvPr>
        </p:nvSpPr>
        <p:spPr>
          <a:xfrm>
            <a:off x="1371600" y="990600"/>
            <a:ext cx="7772400" cy="1470025"/>
          </a:xfrm>
          <a:ln w="9525"/>
        </p:spPr>
        <p:txBody>
          <a:bodyPr/>
          <a:lstStyle>
            <a:lvl1pPr>
              <a:defRPr sz="5400"/>
            </a:lvl1pPr>
          </a:lstStyle>
          <a:p>
            <a:r>
              <a:rPr lang="en-US"/>
              <a:t>Click to edit Master title style</a:t>
            </a:r>
          </a:p>
        </p:txBody>
      </p:sp>
    </p:spTree>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E38975AB-0F33-46D5-823F-F99AA875C828}" type="slidenum">
              <a:rPr lang="en-US" smtClean="0"/>
              <a:pPr/>
              <a:t>‹#›</a:t>
            </a:fld>
            <a:endParaRPr lang="en-US"/>
          </a:p>
        </p:txBody>
      </p:sp>
    </p:spTree>
    <p:extLst>
      <p:ext uri="{BB962C8B-B14F-4D97-AF65-F5344CB8AC3E}">
        <p14:creationId xmlns:p14="http://schemas.microsoft.com/office/powerpoint/2010/main" val="449411224"/>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668B08A4-B246-4226-8180-CFC46E1A4BED}" type="slidenum">
              <a:rPr lang="en-US" smtClean="0"/>
              <a:pPr/>
              <a:t>‹#›</a:t>
            </a:fld>
            <a:endParaRPr lang="en-US"/>
          </a:p>
        </p:txBody>
      </p:sp>
    </p:spTree>
    <p:extLst>
      <p:ext uri="{BB962C8B-B14F-4D97-AF65-F5344CB8AC3E}">
        <p14:creationId xmlns:p14="http://schemas.microsoft.com/office/powerpoint/2010/main" val="272643553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3C6E89E2-8019-44BF-90D5-1902BF5B0CCD}" type="slidenum">
              <a:rPr lang="en-US" smtClean="0"/>
              <a:pPr/>
              <a:t>‹#›</a:t>
            </a:fld>
            <a:endParaRPr lang="en-US"/>
          </a:p>
        </p:txBody>
      </p:sp>
    </p:spTree>
    <p:extLst>
      <p:ext uri="{BB962C8B-B14F-4D97-AF65-F5344CB8AC3E}">
        <p14:creationId xmlns:p14="http://schemas.microsoft.com/office/powerpoint/2010/main" val="1985009847"/>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FBF16BE7-D429-4842-A024-592A43A169BA}" type="slidenum">
              <a:rPr lang="en-US" smtClean="0"/>
              <a:pPr/>
              <a:t>‹#›</a:t>
            </a:fld>
            <a:endParaRPr lang="en-US"/>
          </a:p>
        </p:txBody>
      </p:sp>
    </p:spTree>
    <p:extLst>
      <p:ext uri="{BB962C8B-B14F-4D97-AF65-F5344CB8AC3E}">
        <p14:creationId xmlns:p14="http://schemas.microsoft.com/office/powerpoint/2010/main" val="2202866822"/>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2C9ADE63-3FDA-416F-A9F9-18A0D1B06E78}" type="slidenum">
              <a:rPr lang="en-US" smtClean="0"/>
              <a:pPr/>
              <a:t>‹#›</a:t>
            </a:fld>
            <a:endParaRPr lang="en-US"/>
          </a:p>
        </p:txBody>
      </p:sp>
    </p:spTree>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18223CA3-D24D-45FF-B6A8-B29DA6F7FD82}" type="slidenum">
              <a:rPr lang="en-US" smtClean="0"/>
              <a:pPr/>
              <a:t>‹#›</a:t>
            </a:fld>
            <a:endParaRPr lang="en-US"/>
          </a:p>
        </p:txBody>
      </p:sp>
    </p:spTree>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E38975AB-0F33-46D5-823F-F99AA875C828}" type="slidenum">
              <a:rPr lang="en-US" smtClean="0"/>
              <a:pPr/>
              <a:t>‹#›</a:t>
            </a:fld>
            <a:endParaRPr lang="en-US"/>
          </a:p>
        </p:txBody>
      </p:sp>
    </p:spTree>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668B08A4-B246-4226-8180-CFC46E1A4BED}" type="slidenum">
              <a:rPr lang="en-US" smtClean="0"/>
              <a:pPr/>
              <a:t>‹#›</a:t>
            </a:fld>
            <a:endParaRPr lang="en-US"/>
          </a:p>
        </p:txBody>
      </p:sp>
    </p:spTree>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3C6E89E2-8019-44BF-90D5-1902BF5B0CCD}" type="slidenum">
              <a:rPr lang="en-US" smtClean="0"/>
              <a:pPr/>
              <a:t>‹#›</a:t>
            </a:fld>
            <a:endParaRPr lang="en-US"/>
          </a:p>
        </p:txBody>
      </p:sp>
    </p:spTree>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FBF16BE7-D429-4842-A024-592A43A169BA}" type="slidenum">
              <a:rPr lang="en-US" smtClean="0"/>
              <a:pPr/>
              <a:t>‹#›</a:t>
            </a:fld>
            <a:endParaRPr lang="en-US"/>
          </a:p>
        </p:txBody>
      </p:sp>
    </p:spTree>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a:t>Click to edit Master subtitle style</a:t>
            </a:r>
            <a:endParaRPr lang="es-HN"/>
          </a:p>
        </p:txBody>
      </p:sp>
      <p:sp>
        <p:nvSpPr>
          <p:cNvPr id="78855" name="Rectangle 7"/>
          <p:cNvSpPr>
            <a:spLocks noGrp="1" noChangeArrowheads="1"/>
          </p:cNvSpPr>
          <p:nvPr>
            <p:ph type="dt" sz="half" idx="2"/>
          </p:nvPr>
        </p:nvSpPr>
        <p:spPr/>
        <p:txBody>
          <a:bodyPr/>
          <a:lstStyle>
            <a:lvl1pPr>
              <a:defRPr>
                <a:latin typeface="Arial" charset="0"/>
              </a:defRPr>
            </a:lvl1pPr>
          </a:lstStyle>
          <a:p>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endParaRPr lang="en-US"/>
          </a:p>
        </p:txBody>
      </p:sp>
      <p:sp>
        <p:nvSpPr>
          <p:cNvPr id="78857" name="Rectangle 9"/>
          <p:cNvSpPr>
            <a:spLocks noGrp="1" noChangeArrowheads="1"/>
          </p:cNvSpPr>
          <p:nvPr>
            <p:ph type="sldNum" sz="quarter" idx="4"/>
          </p:nvPr>
        </p:nvSpPr>
        <p:spPr/>
        <p:txBody>
          <a:bodyPr/>
          <a:lstStyle>
            <a:lvl1pPr>
              <a:defRPr>
                <a:latin typeface="Arial" charset="0"/>
              </a:defRPr>
            </a:lvl1pPr>
          </a:lstStyle>
          <a:p>
            <a:fld id="{E1BF802B-21BB-4BE9-8DE5-F7FB740F773C}" type="slidenum">
              <a:rPr lang="en-US" smtClean="0"/>
              <a:pPr/>
              <a:t>‹#›</a:t>
            </a:fld>
            <a:endParaRPr lang="en-US"/>
          </a:p>
        </p:txBody>
      </p:sp>
      <p:sp>
        <p:nvSpPr>
          <p:cNvPr id="78858" name="Rectangle 10"/>
          <p:cNvSpPr>
            <a:spLocks noGrp="1" noChangeArrowheads="1"/>
          </p:cNvSpPr>
          <p:nvPr>
            <p:ph type="ctrTitle" sz="quarter"/>
          </p:nvPr>
        </p:nvSpPr>
        <p:spPr>
          <a:xfrm>
            <a:off x="1371600" y="990600"/>
            <a:ext cx="7772400" cy="1470025"/>
          </a:xfrm>
          <a:ln w="9525"/>
        </p:spPr>
        <p:txBody>
          <a:bodyPr/>
          <a:lstStyle>
            <a:lvl1pPr>
              <a:defRPr sz="5400"/>
            </a:lvl1pPr>
          </a:lstStyle>
          <a:p>
            <a:r>
              <a:rPr lang="en-US"/>
              <a:t>Click to edit Master title style</a:t>
            </a:r>
          </a:p>
        </p:txBody>
      </p:sp>
    </p:spTree>
    <p:extLst>
      <p:ext uri="{BB962C8B-B14F-4D97-AF65-F5344CB8AC3E}">
        <p14:creationId xmlns:p14="http://schemas.microsoft.com/office/powerpoint/2010/main" val="976794328"/>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2C9ADE63-3FDA-416F-A9F9-18A0D1B06E78}" type="slidenum">
              <a:rPr lang="en-US" smtClean="0"/>
              <a:pPr/>
              <a:t>‹#›</a:t>
            </a:fld>
            <a:endParaRPr lang="en-US"/>
          </a:p>
        </p:txBody>
      </p:sp>
    </p:spTree>
    <p:extLst>
      <p:ext uri="{BB962C8B-B14F-4D97-AF65-F5344CB8AC3E}">
        <p14:creationId xmlns:p14="http://schemas.microsoft.com/office/powerpoint/2010/main" val="397115220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slide" Target="../slides/slide3.xml"/></Relationships>
</file>

<file path=ppt/slideMasters/_rels/slideMaster2.xml.rels><?xml version="1.0" encoding="UTF-8" standalone="yes"?>
<Relationships xmlns="http://schemas.openxmlformats.org/package/2006/relationships"><Relationship Id="rId8" Type="http://schemas.openxmlformats.org/officeDocument/2006/relationships/slide" Target="../slides/slide3.xml"/><Relationship Id="rId3" Type="http://schemas.openxmlformats.org/officeDocument/2006/relationships/slideLayout" Target="../slideLayouts/slideLayout10.xml"/><Relationship Id="rId7" Type="http://schemas.openxmlformats.org/officeDocument/2006/relationships/theme" Target="../theme/theme2.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5" Type="http://schemas.openxmlformats.org/officeDocument/2006/relationships/slideLayout" Target="../slideLayouts/slideLayout12.xml"/><Relationship Id="rId4"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354CE0EE-90E4-4CB8-9C28-36044EF41FF3}" type="slidenum">
              <a:rPr lang="en-US" smtClean="0"/>
              <a:pPr/>
              <a:t>‹#›</a:t>
            </a:fld>
            <a:endParaRPr lang="en-US"/>
          </a:p>
        </p:txBody>
      </p:sp>
      <p:sp>
        <p:nvSpPr>
          <p:cNvPr id="77831" name="Line 7"/>
          <p:cNvSpPr>
            <a:spLocks noChangeShapeType="1"/>
          </p:cNvSpPr>
          <p:nvPr/>
        </p:nvSpPr>
        <p:spPr bwMode="auto">
          <a:xfrm>
            <a:off x="0" y="1447800"/>
            <a:ext cx="9144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
        <p:nvSpPr>
          <p:cNvPr id="2" name="Action Button: Home 1">
            <a:hlinkClick r:id="rId9" action="ppaction://hlinksldjump" highlightClick="1"/>
          </p:cNvPr>
          <p:cNvSpPr/>
          <p:nvPr userDrawn="1"/>
        </p:nvSpPr>
        <p:spPr>
          <a:xfrm>
            <a:off x="0" y="0"/>
            <a:ext cx="404848" cy="390889"/>
          </a:xfrm>
          <a:prstGeom prst="actionButtonHom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354CE0EE-90E4-4CB8-9C28-36044EF41FF3}" type="slidenum">
              <a:rPr lang="en-US" smtClean="0"/>
              <a:pPr/>
              <a:t>‹#›</a:t>
            </a:fld>
            <a:endParaRPr lang="en-US"/>
          </a:p>
        </p:txBody>
      </p:sp>
      <p:sp>
        <p:nvSpPr>
          <p:cNvPr id="77831" name="Line 7"/>
          <p:cNvSpPr>
            <a:spLocks noChangeShapeType="1"/>
          </p:cNvSpPr>
          <p:nvPr/>
        </p:nvSpPr>
        <p:spPr bwMode="auto">
          <a:xfrm>
            <a:off x="0" y="1447800"/>
            <a:ext cx="9144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
        <p:nvSpPr>
          <p:cNvPr id="8" name="Action Button: Home 7">
            <a:hlinkClick r:id="rId8" action="ppaction://hlinksldjump" highlightClick="1"/>
          </p:cNvPr>
          <p:cNvSpPr/>
          <p:nvPr userDrawn="1"/>
        </p:nvSpPr>
        <p:spPr>
          <a:xfrm>
            <a:off x="0" y="0"/>
            <a:ext cx="404848" cy="390889"/>
          </a:xfrm>
          <a:prstGeom prst="actionButtonHom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53299561"/>
      </p:ext>
    </p:extLst>
  </p:cSld>
  <p:clrMap bg1="lt1" tx1="dk1" bg2="lt2" tx2="dk2" accent1="accent1" accent2="accent2" accent3="accent3" accent4="accent4" accent5="accent5" accent6="accent6" hlink="hlink" folHlink="folHlink"/>
  <p:sldLayoutIdLst>
    <p:sldLayoutId id="2147483729" r:id="rId1"/>
    <p:sldLayoutId id="2147483730" r:id="rId2"/>
    <p:sldLayoutId id="2147483731" r:id="rId3"/>
    <p:sldLayoutId id="2147483732" r:id="rId4"/>
    <p:sldLayoutId id="2147483733" r:id="rId5"/>
    <p:sldLayoutId id="2147483734" r:id="rId6"/>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Layout" Target="../slideLayouts/slideLayout9.xml"/><Relationship Id="rId1" Type="http://schemas.openxmlformats.org/officeDocument/2006/relationships/tags" Target="../tags/tag7.xml"/><Relationship Id="rId6" Type="http://schemas.openxmlformats.org/officeDocument/2006/relationships/image" Target="../media/image19.png"/><Relationship Id="rId5" Type="http://schemas.openxmlformats.org/officeDocument/2006/relationships/image" Target="../media/image17.jpeg"/><Relationship Id="rId4" Type="http://schemas.openxmlformats.org/officeDocument/2006/relationships/hyperlink" Target="http://spsengineering.com/flocculator/" TargetMode="External"/></Relationships>
</file>

<file path=ppt/slides/_rels/slide11.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slideLayout" Target="../slideLayouts/slideLayout9.xml"/><Relationship Id="rId7" Type="http://schemas.openxmlformats.org/officeDocument/2006/relationships/image" Target="../media/image22.png"/><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image" Target="../media/image20.png"/><Relationship Id="rId5" Type="http://schemas.openxmlformats.org/officeDocument/2006/relationships/image" Target="../media/image21.png"/><Relationship Id="rId4" Type="http://schemas.openxmlformats.org/officeDocument/2006/relationships/notesSlide" Target="../notesSlides/notesSlide7.xml"/><Relationship Id="rId9" Type="http://schemas.openxmlformats.org/officeDocument/2006/relationships/image" Target="../media/image24.png"/></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slideLayout" Target="../slideLayouts/slideLayout9.xml"/><Relationship Id="rId1" Type="http://schemas.openxmlformats.org/officeDocument/2006/relationships/tags" Target="../tags/tag10.xml"/><Relationship Id="rId6" Type="http://schemas.openxmlformats.org/officeDocument/2006/relationships/image" Target="../media/image23.png"/><Relationship Id="rId5" Type="http://schemas.openxmlformats.org/officeDocument/2006/relationships/hyperlink" Target="http://10statesstandards.com/waterrev2012.pdf" TargetMode="External"/><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jpeg"/></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12.xml"/><Relationship Id="rId4" Type="http://schemas.openxmlformats.org/officeDocument/2006/relationships/hyperlink" Target="https://confluence.cornell.edu/display/cee4540/Process+Movies" TargetMode="Externa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30.wmf"/><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hyperlink" Target="http://www.sciencedirect.com/science?_ob=ArticleURL&amp;_udi=B6V73-50BJNHC-2&amp;_user=492137&amp;_coverDate=06/19/2010&amp;_alid=1468657405&amp;_rdoc=4&amp;_fmt=high&amp;_orig=search&amp;_origin=search&amp;_zone=rslt_list_item&amp;_cdi=5831&amp;_sort=r&amp;_st=13&amp;_docanchor=&amp;view=c&amp;_ct=4&amp;_acct=C000022719&amp;_version=1&amp;_urlVersion=0&amp;_userid=492137&amp;md5=2d9b8ac14f5f840ee4073110e99a0f1f&amp;searchtype=a" TargetMode="External"/><Relationship Id="rId7" Type="http://schemas.openxmlformats.org/officeDocument/2006/relationships/image" Target="../media/image33.png"/><Relationship Id="rId2" Type="http://schemas.openxmlformats.org/officeDocument/2006/relationships/notesSlide" Target="../notesSlides/notesSlide13.xml"/><Relationship Id="rId1" Type="http://schemas.openxmlformats.org/officeDocument/2006/relationships/slideLayout" Target="../slideLayouts/slideLayout9.xml"/><Relationship Id="rId6" Type="http://schemas.openxmlformats.org/officeDocument/2006/relationships/image" Target="../media/image32.png"/><Relationship Id="rId5" Type="http://schemas.openxmlformats.org/officeDocument/2006/relationships/hyperlink" Target="http://dx.doi.org/10.1016/j.watres.2010.06.026" TargetMode="External"/><Relationship Id="rId4" Type="http://schemas.openxmlformats.org/officeDocument/2006/relationships/hyperlink" Target="mailto:mw24@cornell.edu" TargetMode="External"/><Relationship Id="rId9" Type="http://schemas.openxmlformats.org/officeDocument/2006/relationships/image" Target="../media/image3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8" Type="http://schemas.openxmlformats.org/officeDocument/2006/relationships/slide" Target="slide36.xml"/><Relationship Id="rId13" Type="http://schemas.openxmlformats.org/officeDocument/2006/relationships/image" Target="../media/image7.png"/><Relationship Id="rId3" Type="http://schemas.openxmlformats.org/officeDocument/2006/relationships/notesSlide" Target="../notesSlides/notesSlide2.xml"/><Relationship Id="rId7" Type="http://schemas.openxmlformats.org/officeDocument/2006/relationships/image" Target="../media/image4.jpeg"/><Relationship Id="rId12" Type="http://schemas.openxmlformats.org/officeDocument/2006/relationships/slide" Target="slide67.xml"/><Relationship Id="rId2" Type="http://schemas.openxmlformats.org/officeDocument/2006/relationships/slideLayout" Target="../slideLayouts/slideLayout9.xml"/><Relationship Id="rId1" Type="http://schemas.openxmlformats.org/officeDocument/2006/relationships/tags" Target="../tags/tag1.xml"/><Relationship Id="rId6" Type="http://schemas.openxmlformats.org/officeDocument/2006/relationships/slide" Target="slide15.xml"/><Relationship Id="rId11" Type="http://schemas.openxmlformats.org/officeDocument/2006/relationships/image" Target="../media/image6.png"/><Relationship Id="rId5" Type="http://schemas.openxmlformats.org/officeDocument/2006/relationships/image" Target="../media/image3.png"/><Relationship Id="rId10" Type="http://schemas.openxmlformats.org/officeDocument/2006/relationships/slide" Target="slide21.xml"/><Relationship Id="rId4" Type="http://schemas.openxmlformats.org/officeDocument/2006/relationships/slide" Target="slide7.xml"/><Relationship Id="rId9" Type="http://schemas.openxmlformats.org/officeDocument/2006/relationships/image" Target="../media/image5.png"/><Relationship Id="rId14" Type="http://schemas.openxmlformats.org/officeDocument/2006/relationships/image" Target="../media/image8.pn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tags" Target="../tags/tag12.xml"/><Relationship Id="rId1" Type="http://schemas.openxmlformats.org/officeDocument/2006/relationships/tags" Target="../tags/tag11.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38.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9.xml"/><Relationship Id="rId1" Type="http://schemas.openxmlformats.org/officeDocument/2006/relationships/tags" Target="../tags/tag15.xml"/><Relationship Id="rId4" Type="http://schemas.openxmlformats.org/officeDocument/2006/relationships/image" Target="../media/image42.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2.xml"/><Relationship Id="rId1" Type="http://schemas.openxmlformats.org/officeDocument/2006/relationships/tags" Target="../tags/tag16.xml"/><Relationship Id="rId5" Type="http://schemas.openxmlformats.org/officeDocument/2006/relationships/image" Target="../media/image44.png"/><Relationship Id="rId4" Type="http://schemas.openxmlformats.org/officeDocument/2006/relationships/image" Target="../media/image43.wmf"/></Relationships>
</file>

<file path=ppt/slides/_rels/slide34.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tags" Target="../tags/tag19.xml"/><Relationship Id="rId7" Type="http://schemas.openxmlformats.org/officeDocument/2006/relationships/image" Target="../media/image45.png"/><Relationship Id="rId12" Type="http://schemas.openxmlformats.org/officeDocument/2006/relationships/image" Target="../media/image48.png"/><Relationship Id="rId2" Type="http://schemas.openxmlformats.org/officeDocument/2006/relationships/tags" Target="../tags/tag18.xml"/><Relationship Id="rId1" Type="http://schemas.openxmlformats.org/officeDocument/2006/relationships/tags" Target="../tags/tag17.xml"/><Relationship Id="rId6" Type="http://schemas.openxmlformats.org/officeDocument/2006/relationships/slideLayout" Target="../slideLayouts/slideLayout12.xml"/><Relationship Id="rId11" Type="http://schemas.openxmlformats.org/officeDocument/2006/relationships/image" Target="../media/image44.png"/><Relationship Id="rId5" Type="http://schemas.openxmlformats.org/officeDocument/2006/relationships/tags" Target="../tags/tag21.xml"/><Relationship Id="rId10" Type="http://schemas.openxmlformats.org/officeDocument/2006/relationships/image" Target="../media/image47.png"/><Relationship Id="rId4" Type="http://schemas.openxmlformats.org/officeDocument/2006/relationships/tags" Target="../tags/tag20.xml"/><Relationship Id="rId9" Type="http://schemas.openxmlformats.org/officeDocument/2006/relationships/image" Target="../media/image460.png"/></Relationships>
</file>

<file path=ppt/slides/_rels/slide35.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slideLayout" Target="../slideLayouts/slideLayout12.xml"/><Relationship Id="rId7" Type="http://schemas.openxmlformats.org/officeDocument/2006/relationships/image" Target="../media/image50.wmf"/><Relationship Id="rId2" Type="http://schemas.openxmlformats.org/officeDocument/2006/relationships/tags" Target="../tags/tag23.xml"/><Relationship Id="rId1" Type="http://schemas.openxmlformats.org/officeDocument/2006/relationships/tags" Target="../tags/tag22.xml"/><Relationship Id="rId6" Type="http://schemas.openxmlformats.org/officeDocument/2006/relationships/image" Target="../media/image49.wmf"/><Relationship Id="rId5" Type="http://schemas.openxmlformats.org/officeDocument/2006/relationships/image" Target="../media/image47.png"/><Relationship Id="rId4" Type="http://schemas.openxmlformats.org/officeDocument/2006/relationships/notesSlide" Target="../notesSlides/notesSlide17.xml"/></Relationships>
</file>

<file path=ppt/slides/_rels/slide36.xml.rels><?xml version="1.0" encoding="UTF-8" standalone="yes"?>
<Relationships xmlns="http://schemas.openxmlformats.org/package/2006/relationships"><Relationship Id="rId3" Type="http://schemas.openxmlformats.org/officeDocument/2006/relationships/hyperlink" Target="../Polls/FM.pptx#-1,1,flocsedvelocity" TargetMode="External"/><Relationship Id="rId2" Type="http://schemas.openxmlformats.org/officeDocument/2006/relationships/notesSlide" Target="../notesSlides/notesSlide18.xml"/><Relationship Id="rId1" Type="http://schemas.openxmlformats.org/officeDocument/2006/relationships/slideLayout" Target="../slideLayouts/slideLayout9.xml"/><Relationship Id="rId5" Type="http://schemas.openxmlformats.org/officeDocument/2006/relationships/image" Target="../media/image53.png"/><Relationship Id="rId4" Type="http://schemas.openxmlformats.org/officeDocument/2006/relationships/image" Target="../media/image52.png"/></Relationships>
</file>

<file path=ppt/slides/_rels/slide37.xml.rels><?xml version="1.0" encoding="UTF-8" standalone="yes"?>
<Relationships xmlns="http://schemas.openxmlformats.org/package/2006/relationships"><Relationship Id="rId8" Type="http://schemas.openxmlformats.org/officeDocument/2006/relationships/slideLayout" Target="../slideLayouts/slideLayout9.xml"/><Relationship Id="rId13" Type="http://schemas.openxmlformats.org/officeDocument/2006/relationships/image" Target="../media/image57.png"/><Relationship Id="rId3" Type="http://schemas.openxmlformats.org/officeDocument/2006/relationships/tags" Target="../tags/tag26.xml"/><Relationship Id="rId7" Type="http://schemas.openxmlformats.org/officeDocument/2006/relationships/tags" Target="../tags/tag30.xml"/><Relationship Id="rId12" Type="http://schemas.openxmlformats.org/officeDocument/2006/relationships/image" Target="../media/image56.png"/><Relationship Id="rId17" Type="http://schemas.openxmlformats.org/officeDocument/2006/relationships/image" Target="../media/image61.png"/><Relationship Id="rId2" Type="http://schemas.openxmlformats.org/officeDocument/2006/relationships/tags" Target="../tags/tag25.xml"/><Relationship Id="rId16" Type="http://schemas.openxmlformats.org/officeDocument/2006/relationships/image" Target="../media/image60.png"/><Relationship Id="rId1" Type="http://schemas.openxmlformats.org/officeDocument/2006/relationships/tags" Target="../tags/tag24.xml"/><Relationship Id="rId6" Type="http://schemas.openxmlformats.org/officeDocument/2006/relationships/tags" Target="../tags/tag29.xml"/><Relationship Id="rId11" Type="http://schemas.openxmlformats.org/officeDocument/2006/relationships/image" Target="../media/image55.png"/><Relationship Id="rId5" Type="http://schemas.openxmlformats.org/officeDocument/2006/relationships/tags" Target="../tags/tag28.xml"/><Relationship Id="rId15" Type="http://schemas.openxmlformats.org/officeDocument/2006/relationships/image" Target="../media/image59.png"/><Relationship Id="rId10" Type="http://schemas.openxmlformats.org/officeDocument/2006/relationships/image" Target="../media/image54.wmf"/><Relationship Id="rId4" Type="http://schemas.openxmlformats.org/officeDocument/2006/relationships/tags" Target="../tags/tag27.xml"/><Relationship Id="rId9" Type="http://schemas.openxmlformats.org/officeDocument/2006/relationships/notesSlide" Target="../notesSlides/notesSlide19.xml"/><Relationship Id="rId14" Type="http://schemas.openxmlformats.org/officeDocument/2006/relationships/image" Target="../media/image58.png"/></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tags" Target="../tags/tag32.xml"/><Relationship Id="rId1" Type="http://schemas.openxmlformats.org/officeDocument/2006/relationships/tags" Target="../tags/tag31.xml"/><Relationship Id="rId5" Type="http://schemas.openxmlformats.org/officeDocument/2006/relationships/image" Target="../media/image63.png"/><Relationship Id="rId4" Type="http://schemas.openxmlformats.org/officeDocument/2006/relationships/image" Target="../media/image62.png"/></Relationships>
</file>

<file path=ppt/slides/_rels/slide39.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slideLayout" Target="../slideLayouts/slideLayout12.xml"/><Relationship Id="rId1" Type="http://schemas.openxmlformats.org/officeDocument/2006/relationships/vmlDrawing" Target="../drawings/vmlDrawing1.vml"/><Relationship Id="rId5" Type="http://schemas.openxmlformats.org/officeDocument/2006/relationships/image" Target="../media/image64.wmf"/><Relationship Id="rId4" Type="http://schemas.openxmlformats.org/officeDocument/2006/relationships/oleObject" Target="../embeddings/oleObject1.bin"/></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20.xml"/><Relationship Id="rId7" Type="http://schemas.openxmlformats.org/officeDocument/2006/relationships/image" Target="../media/image67.wmf"/><Relationship Id="rId2" Type="http://schemas.openxmlformats.org/officeDocument/2006/relationships/slideLayout" Target="../slideLayouts/slideLayout13.xml"/><Relationship Id="rId1" Type="http://schemas.openxmlformats.org/officeDocument/2006/relationships/vmlDrawing" Target="../drawings/vmlDrawing2.vml"/><Relationship Id="rId6" Type="http://schemas.openxmlformats.org/officeDocument/2006/relationships/oleObject" Target="../embeddings/oleObject3.bin"/><Relationship Id="rId5" Type="http://schemas.openxmlformats.org/officeDocument/2006/relationships/image" Target="../media/image66.wmf"/><Relationship Id="rId4" Type="http://schemas.openxmlformats.org/officeDocument/2006/relationships/oleObject" Target="../embeddings/oleObject2.bin"/></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tags" Target="../tags/tag35.xml"/><Relationship Id="rId7" Type="http://schemas.openxmlformats.org/officeDocument/2006/relationships/image" Target="../media/image69.png"/><Relationship Id="rId2" Type="http://schemas.openxmlformats.org/officeDocument/2006/relationships/tags" Target="../tags/tag34.xml"/><Relationship Id="rId1" Type="http://schemas.openxmlformats.org/officeDocument/2006/relationships/tags" Target="../tags/tag33.xml"/><Relationship Id="rId6" Type="http://schemas.openxmlformats.org/officeDocument/2006/relationships/image" Target="../media/image68.png"/><Relationship Id="rId5" Type="http://schemas.openxmlformats.org/officeDocument/2006/relationships/notesSlide" Target="../notesSlides/notesSlide21.xml"/><Relationship Id="rId4"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8" Type="http://schemas.openxmlformats.org/officeDocument/2006/relationships/notesSlide" Target="../notesSlides/notesSlide22.xml"/><Relationship Id="rId13" Type="http://schemas.openxmlformats.org/officeDocument/2006/relationships/image" Target="../media/image74.png"/><Relationship Id="rId3" Type="http://schemas.openxmlformats.org/officeDocument/2006/relationships/tags" Target="../tags/tag38.xml"/><Relationship Id="rId7" Type="http://schemas.openxmlformats.org/officeDocument/2006/relationships/slideLayout" Target="../slideLayouts/slideLayout9.xml"/><Relationship Id="rId12" Type="http://schemas.openxmlformats.org/officeDocument/2006/relationships/image" Target="../media/image73.png"/><Relationship Id="rId2" Type="http://schemas.openxmlformats.org/officeDocument/2006/relationships/tags" Target="../tags/tag37.xml"/><Relationship Id="rId1" Type="http://schemas.openxmlformats.org/officeDocument/2006/relationships/tags" Target="../tags/tag36.xml"/><Relationship Id="rId6" Type="http://schemas.openxmlformats.org/officeDocument/2006/relationships/tags" Target="../tags/tag41.xml"/><Relationship Id="rId11" Type="http://schemas.openxmlformats.org/officeDocument/2006/relationships/image" Target="../media/image72.png"/><Relationship Id="rId5" Type="http://schemas.openxmlformats.org/officeDocument/2006/relationships/tags" Target="../tags/tag40.xml"/><Relationship Id="rId15" Type="http://schemas.openxmlformats.org/officeDocument/2006/relationships/image" Target="../media/image76.png"/><Relationship Id="rId10" Type="http://schemas.openxmlformats.org/officeDocument/2006/relationships/image" Target="../media/image71.png"/><Relationship Id="rId4" Type="http://schemas.openxmlformats.org/officeDocument/2006/relationships/tags" Target="../tags/tag39.xml"/><Relationship Id="rId9" Type="http://schemas.openxmlformats.org/officeDocument/2006/relationships/image" Target="../media/image54.wmf"/><Relationship Id="rId14" Type="http://schemas.openxmlformats.org/officeDocument/2006/relationships/image" Target="../media/image75.png"/></Relationships>
</file>

<file path=ppt/slides/_rels/slide44.xml.rels><?xml version="1.0" encoding="UTF-8" standalone="yes"?>
<Relationships xmlns="http://schemas.openxmlformats.org/package/2006/relationships"><Relationship Id="rId8" Type="http://schemas.openxmlformats.org/officeDocument/2006/relationships/tags" Target="../tags/tag49.xml"/><Relationship Id="rId13" Type="http://schemas.openxmlformats.org/officeDocument/2006/relationships/tags" Target="../tags/tag54.xml"/><Relationship Id="rId18" Type="http://schemas.openxmlformats.org/officeDocument/2006/relationships/image" Target="../media/image77.png"/><Relationship Id="rId26" Type="http://schemas.openxmlformats.org/officeDocument/2006/relationships/image" Target="../media/image85.png"/><Relationship Id="rId3" Type="http://schemas.openxmlformats.org/officeDocument/2006/relationships/tags" Target="../tags/tag44.xml"/><Relationship Id="rId21" Type="http://schemas.openxmlformats.org/officeDocument/2006/relationships/image" Target="../media/image80.png"/><Relationship Id="rId7" Type="http://schemas.openxmlformats.org/officeDocument/2006/relationships/tags" Target="../tags/tag48.xml"/><Relationship Id="rId12" Type="http://schemas.openxmlformats.org/officeDocument/2006/relationships/tags" Target="../tags/tag53.xml"/><Relationship Id="rId17" Type="http://schemas.openxmlformats.org/officeDocument/2006/relationships/image" Target="../media/image59.png"/><Relationship Id="rId25" Type="http://schemas.openxmlformats.org/officeDocument/2006/relationships/image" Target="../media/image84.png"/><Relationship Id="rId2" Type="http://schemas.openxmlformats.org/officeDocument/2006/relationships/tags" Target="../tags/tag43.xml"/><Relationship Id="rId16" Type="http://schemas.openxmlformats.org/officeDocument/2006/relationships/notesSlide" Target="../notesSlides/notesSlide23.xml"/><Relationship Id="rId20" Type="http://schemas.openxmlformats.org/officeDocument/2006/relationships/image" Target="../media/image79.png"/><Relationship Id="rId29" Type="http://schemas.openxmlformats.org/officeDocument/2006/relationships/image" Target="../media/image88.png"/><Relationship Id="rId1" Type="http://schemas.openxmlformats.org/officeDocument/2006/relationships/tags" Target="../tags/tag42.xml"/><Relationship Id="rId6" Type="http://schemas.openxmlformats.org/officeDocument/2006/relationships/tags" Target="../tags/tag47.xml"/><Relationship Id="rId11" Type="http://schemas.openxmlformats.org/officeDocument/2006/relationships/tags" Target="../tags/tag52.xml"/><Relationship Id="rId24" Type="http://schemas.openxmlformats.org/officeDocument/2006/relationships/image" Target="../media/image83.png"/><Relationship Id="rId5" Type="http://schemas.openxmlformats.org/officeDocument/2006/relationships/tags" Target="../tags/tag46.xml"/><Relationship Id="rId15" Type="http://schemas.openxmlformats.org/officeDocument/2006/relationships/slideLayout" Target="../slideLayouts/slideLayout12.xml"/><Relationship Id="rId23" Type="http://schemas.openxmlformats.org/officeDocument/2006/relationships/image" Target="../media/image82.png"/><Relationship Id="rId28" Type="http://schemas.openxmlformats.org/officeDocument/2006/relationships/image" Target="../media/image87.png"/><Relationship Id="rId10" Type="http://schemas.openxmlformats.org/officeDocument/2006/relationships/tags" Target="../tags/tag51.xml"/><Relationship Id="rId19" Type="http://schemas.openxmlformats.org/officeDocument/2006/relationships/image" Target="../media/image78.png"/><Relationship Id="rId4" Type="http://schemas.openxmlformats.org/officeDocument/2006/relationships/tags" Target="../tags/tag45.xml"/><Relationship Id="rId9" Type="http://schemas.openxmlformats.org/officeDocument/2006/relationships/tags" Target="../tags/tag50.xml"/><Relationship Id="rId14" Type="http://schemas.openxmlformats.org/officeDocument/2006/relationships/tags" Target="../tags/tag55.xml"/><Relationship Id="rId22" Type="http://schemas.openxmlformats.org/officeDocument/2006/relationships/image" Target="../media/image81.png"/><Relationship Id="rId27" Type="http://schemas.openxmlformats.org/officeDocument/2006/relationships/image" Target="../media/image86.png"/><Relationship Id="rId30" Type="http://schemas.openxmlformats.org/officeDocument/2006/relationships/image" Target="../media/image89.png"/></Relationships>
</file>

<file path=ppt/slides/_rels/slide45.xml.rels><?xml version="1.0" encoding="UTF-8" standalone="yes"?>
<Relationships xmlns="http://schemas.openxmlformats.org/package/2006/relationships"><Relationship Id="rId8" Type="http://schemas.openxmlformats.org/officeDocument/2006/relationships/tags" Target="../tags/tag62.xml"/><Relationship Id="rId13" Type="http://schemas.openxmlformats.org/officeDocument/2006/relationships/slideLayout" Target="../slideLayouts/slideLayout12.xml"/><Relationship Id="rId18" Type="http://schemas.openxmlformats.org/officeDocument/2006/relationships/image" Target="../media/image91.png"/><Relationship Id="rId26" Type="http://schemas.openxmlformats.org/officeDocument/2006/relationships/image" Target="../media/image97.png"/><Relationship Id="rId3" Type="http://schemas.openxmlformats.org/officeDocument/2006/relationships/tags" Target="../tags/tag57.xml"/><Relationship Id="rId21" Type="http://schemas.openxmlformats.org/officeDocument/2006/relationships/image" Target="../media/image92.png"/><Relationship Id="rId7" Type="http://schemas.openxmlformats.org/officeDocument/2006/relationships/tags" Target="../tags/tag61.xml"/><Relationship Id="rId12" Type="http://schemas.openxmlformats.org/officeDocument/2006/relationships/tags" Target="../tags/tag66.xml"/><Relationship Id="rId17" Type="http://schemas.openxmlformats.org/officeDocument/2006/relationships/image" Target="../media/image102.png"/><Relationship Id="rId25" Type="http://schemas.openxmlformats.org/officeDocument/2006/relationships/image" Target="../media/image96.png"/><Relationship Id="rId2" Type="http://schemas.openxmlformats.org/officeDocument/2006/relationships/tags" Target="../tags/tag56.xml"/><Relationship Id="rId16" Type="http://schemas.openxmlformats.org/officeDocument/2006/relationships/image" Target="../media/image90.wmf"/><Relationship Id="rId20" Type="http://schemas.openxmlformats.org/officeDocument/2006/relationships/image" Target="../media/image86.png"/><Relationship Id="rId1" Type="http://schemas.openxmlformats.org/officeDocument/2006/relationships/vmlDrawing" Target="../drawings/vmlDrawing3.vml"/><Relationship Id="rId6" Type="http://schemas.openxmlformats.org/officeDocument/2006/relationships/tags" Target="../tags/tag60.xml"/><Relationship Id="rId11" Type="http://schemas.openxmlformats.org/officeDocument/2006/relationships/tags" Target="../tags/tag65.xml"/><Relationship Id="rId24" Type="http://schemas.openxmlformats.org/officeDocument/2006/relationships/image" Target="../media/image95.png"/><Relationship Id="rId5" Type="http://schemas.openxmlformats.org/officeDocument/2006/relationships/tags" Target="../tags/tag59.xml"/><Relationship Id="rId15" Type="http://schemas.openxmlformats.org/officeDocument/2006/relationships/oleObject" Target="../embeddings/oleObject4.bin"/><Relationship Id="rId23" Type="http://schemas.openxmlformats.org/officeDocument/2006/relationships/image" Target="../media/image94.png"/><Relationship Id="rId28" Type="http://schemas.openxmlformats.org/officeDocument/2006/relationships/image" Target="../media/image98.png"/><Relationship Id="rId10" Type="http://schemas.openxmlformats.org/officeDocument/2006/relationships/tags" Target="../tags/tag64.xml"/><Relationship Id="rId19" Type="http://schemas.openxmlformats.org/officeDocument/2006/relationships/image" Target="../media/image85.png"/><Relationship Id="rId4" Type="http://schemas.openxmlformats.org/officeDocument/2006/relationships/tags" Target="../tags/tag58.xml"/><Relationship Id="rId9" Type="http://schemas.openxmlformats.org/officeDocument/2006/relationships/tags" Target="../tags/tag63.xml"/><Relationship Id="rId14" Type="http://schemas.openxmlformats.org/officeDocument/2006/relationships/notesSlide" Target="../notesSlides/notesSlide24.xml"/><Relationship Id="rId22" Type="http://schemas.openxmlformats.org/officeDocument/2006/relationships/image" Target="../media/image93.png"/><Relationship Id="rId27" Type="http://schemas.openxmlformats.org/officeDocument/2006/relationships/image" Target="../media/image63.png"/></Relationships>
</file>

<file path=ppt/slides/_rels/slide46.xml.rels><?xml version="1.0" encoding="UTF-8" standalone="yes"?>
<Relationships xmlns="http://schemas.openxmlformats.org/package/2006/relationships"><Relationship Id="rId8" Type="http://schemas.openxmlformats.org/officeDocument/2006/relationships/tags" Target="../tags/tag73.xml"/><Relationship Id="rId13" Type="http://schemas.openxmlformats.org/officeDocument/2006/relationships/tags" Target="../tags/tag78.xml"/><Relationship Id="rId18" Type="http://schemas.openxmlformats.org/officeDocument/2006/relationships/image" Target="../media/image96.png"/><Relationship Id="rId26" Type="http://schemas.openxmlformats.org/officeDocument/2006/relationships/image" Target="../media/image107.png"/><Relationship Id="rId3" Type="http://schemas.openxmlformats.org/officeDocument/2006/relationships/tags" Target="../tags/tag68.xml"/><Relationship Id="rId21" Type="http://schemas.openxmlformats.org/officeDocument/2006/relationships/image" Target="../media/image101.png"/><Relationship Id="rId7" Type="http://schemas.openxmlformats.org/officeDocument/2006/relationships/tags" Target="../tags/tag72.xml"/><Relationship Id="rId12" Type="http://schemas.openxmlformats.org/officeDocument/2006/relationships/tags" Target="../tags/tag77.xml"/><Relationship Id="rId17" Type="http://schemas.openxmlformats.org/officeDocument/2006/relationships/image" Target="../media/image99.wmf"/><Relationship Id="rId25" Type="http://schemas.openxmlformats.org/officeDocument/2006/relationships/image" Target="../media/image106.png"/><Relationship Id="rId2" Type="http://schemas.openxmlformats.org/officeDocument/2006/relationships/tags" Target="../tags/tag67.xml"/><Relationship Id="rId16" Type="http://schemas.openxmlformats.org/officeDocument/2006/relationships/oleObject" Target="../embeddings/oleObject5.bin"/><Relationship Id="rId20" Type="http://schemas.openxmlformats.org/officeDocument/2006/relationships/image" Target="../media/image97.png"/><Relationship Id="rId29" Type="http://schemas.openxmlformats.org/officeDocument/2006/relationships/image" Target="../media/image98.png"/><Relationship Id="rId1" Type="http://schemas.openxmlformats.org/officeDocument/2006/relationships/vmlDrawing" Target="../drawings/vmlDrawing4.vml"/><Relationship Id="rId6" Type="http://schemas.openxmlformats.org/officeDocument/2006/relationships/tags" Target="../tags/tag71.xml"/><Relationship Id="rId11" Type="http://schemas.openxmlformats.org/officeDocument/2006/relationships/tags" Target="../tags/tag76.xml"/><Relationship Id="rId24" Type="http://schemas.openxmlformats.org/officeDocument/2006/relationships/image" Target="../media/image105.png"/><Relationship Id="rId5" Type="http://schemas.openxmlformats.org/officeDocument/2006/relationships/tags" Target="../tags/tag70.xml"/><Relationship Id="rId15" Type="http://schemas.openxmlformats.org/officeDocument/2006/relationships/notesSlide" Target="../notesSlides/notesSlide25.xml"/><Relationship Id="rId23" Type="http://schemas.openxmlformats.org/officeDocument/2006/relationships/image" Target="../media/image104.png"/><Relationship Id="rId28" Type="http://schemas.openxmlformats.org/officeDocument/2006/relationships/image" Target="../media/image63.png"/><Relationship Id="rId10" Type="http://schemas.openxmlformats.org/officeDocument/2006/relationships/tags" Target="../tags/tag75.xml"/><Relationship Id="rId19" Type="http://schemas.openxmlformats.org/officeDocument/2006/relationships/image" Target="../media/image100.png"/><Relationship Id="rId4" Type="http://schemas.openxmlformats.org/officeDocument/2006/relationships/tags" Target="../tags/tag69.xml"/><Relationship Id="rId9" Type="http://schemas.openxmlformats.org/officeDocument/2006/relationships/tags" Target="../tags/tag74.xml"/><Relationship Id="rId14" Type="http://schemas.openxmlformats.org/officeDocument/2006/relationships/slideLayout" Target="../slideLayouts/slideLayout12.xml"/><Relationship Id="rId22" Type="http://schemas.openxmlformats.org/officeDocument/2006/relationships/image" Target="../media/image103.png"/><Relationship Id="rId27" Type="http://schemas.openxmlformats.org/officeDocument/2006/relationships/image" Target="../media/image108.png"/></Relationships>
</file>

<file path=ppt/slides/_rels/slide47.xml.rels><?xml version="1.0" encoding="UTF-8" standalone="yes"?>
<Relationships xmlns="http://schemas.openxmlformats.org/package/2006/relationships"><Relationship Id="rId13" Type="http://schemas.openxmlformats.org/officeDocument/2006/relationships/tags" Target="../tags/tag91.xml"/><Relationship Id="rId18" Type="http://schemas.openxmlformats.org/officeDocument/2006/relationships/tags" Target="../tags/tag96.xml"/><Relationship Id="rId26" Type="http://schemas.openxmlformats.org/officeDocument/2006/relationships/image" Target="../media/image105.png"/><Relationship Id="rId39" Type="http://schemas.openxmlformats.org/officeDocument/2006/relationships/image" Target="../media/image118.png"/><Relationship Id="rId21" Type="http://schemas.openxmlformats.org/officeDocument/2006/relationships/tags" Target="../tags/tag99.xml"/><Relationship Id="rId34" Type="http://schemas.openxmlformats.org/officeDocument/2006/relationships/image" Target="../media/image113.png"/><Relationship Id="rId42" Type="http://schemas.openxmlformats.org/officeDocument/2006/relationships/image" Target="../media/image120.png"/><Relationship Id="rId47" Type="http://schemas.openxmlformats.org/officeDocument/2006/relationships/image" Target="../media/image125.png"/><Relationship Id="rId7" Type="http://schemas.openxmlformats.org/officeDocument/2006/relationships/tags" Target="../tags/tag85.xml"/><Relationship Id="rId2" Type="http://schemas.openxmlformats.org/officeDocument/2006/relationships/tags" Target="../tags/tag80.xml"/><Relationship Id="rId16" Type="http://schemas.openxmlformats.org/officeDocument/2006/relationships/tags" Target="../tags/tag94.xml"/><Relationship Id="rId29" Type="http://schemas.openxmlformats.org/officeDocument/2006/relationships/image" Target="../media/image98.png"/><Relationship Id="rId11" Type="http://schemas.openxmlformats.org/officeDocument/2006/relationships/tags" Target="../tags/tag89.xml"/><Relationship Id="rId24" Type="http://schemas.openxmlformats.org/officeDocument/2006/relationships/tags" Target="../tags/tag102.xml"/><Relationship Id="rId32" Type="http://schemas.openxmlformats.org/officeDocument/2006/relationships/image" Target="../media/image111.png"/><Relationship Id="rId37" Type="http://schemas.openxmlformats.org/officeDocument/2006/relationships/image" Target="../media/image116.png"/><Relationship Id="rId40" Type="http://schemas.openxmlformats.org/officeDocument/2006/relationships/image" Target="../media/image108.png"/><Relationship Id="rId45" Type="http://schemas.openxmlformats.org/officeDocument/2006/relationships/image" Target="../media/image123.png"/><Relationship Id="rId5" Type="http://schemas.openxmlformats.org/officeDocument/2006/relationships/tags" Target="../tags/tag83.xml"/><Relationship Id="rId15" Type="http://schemas.openxmlformats.org/officeDocument/2006/relationships/tags" Target="../tags/tag93.xml"/><Relationship Id="rId23" Type="http://schemas.openxmlformats.org/officeDocument/2006/relationships/tags" Target="../tags/tag101.xml"/><Relationship Id="rId28" Type="http://schemas.openxmlformats.org/officeDocument/2006/relationships/image" Target="../media/image63.png"/><Relationship Id="rId36" Type="http://schemas.openxmlformats.org/officeDocument/2006/relationships/image" Target="../media/image115.png"/><Relationship Id="rId49" Type="http://schemas.openxmlformats.org/officeDocument/2006/relationships/image" Target="../media/image127.png"/><Relationship Id="rId10" Type="http://schemas.openxmlformats.org/officeDocument/2006/relationships/tags" Target="../tags/tag88.xml"/><Relationship Id="rId19" Type="http://schemas.openxmlformats.org/officeDocument/2006/relationships/tags" Target="../tags/tag97.xml"/><Relationship Id="rId31" Type="http://schemas.openxmlformats.org/officeDocument/2006/relationships/image" Target="../media/image110.png"/><Relationship Id="rId44" Type="http://schemas.openxmlformats.org/officeDocument/2006/relationships/image" Target="../media/image122.png"/><Relationship Id="rId4" Type="http://schemas.openxmlformats.org/officeDocument/2006/relationships/tags" Target="../tags/tag82.xml"/><Relationship Id="rId9" Type="http://schemas.openxmlformats.org/officeDocument/2006/relationships/tags" Target="../tags/tag87.xml"/><Relationship Id="rId14" Type="http://schemas.openxmlformats.org/officeDocument/2006/relationships/tags" Target="../tags/tag92.xml"/><Relationship Id="rId22" Type="http://schemas.openxmlformats.org/officeDocument/2006/relationships/tags" Target="../tags/tag100.xml"/><Relationship Id="rId27" Type="http://schemas.openxmlformats.org/officeDocument/2006/relationships/image" Target="../media/image106.png"/><Relationship Id="rId30" Type="http://schemas.openxmlformats.org/officeDocument/2006/relationships/image" Target="../media/image109.png"/><Relationship Id="rId35" Type="http://schemas.openxmlformats.org/officeDocument/2006/relationships/image" Target="../media/image114.png"/><Relationship Id="rId43" Type="http://schemas.openxmlformats.org/officeDocument/2006/relationships/image" Target="../media/image121.png"/><Relationship Id="rId48" Type="http://schemas.openxmlformats.org/officeDocument/2006/relationships/image" Target="../media/image126.png"/><Relationship Id="rId8" Type="http://schemas.openxmlformats.org/officeDocument/2006/relationships/tags" Target="../tags/tag86.xml"/><Relationship Id="rId3" Type="http://schemas.openxmlformats.org/officeDocument/2006/relationships/tags" Target="../tags/tag81.xml"/><Relationship Id="rId12" Type="http://schemas.openxmlformats.org/officeDocument/2006/relationships/tags" Target="../tags/tag90.xml"/><Relationship Id="rId17" Type="http://schemas.openxmlformats.org/officeDocument/2006/relationships/tags" Target="../tags/tag95.xml"/><Relationship Id="rId25" Type="http://schemas.openxmlformats.org/officeDocument/2006/relationships/slideLayout" Target="../slideLayouts/slideLayout12.xml"/><Relationship Id="rId33" Type="http://schemas.openxmlformats.org/officeDocument/2006/relationships/image" Target="../media/image112.png"/><Relationship Id="rId38" Type="http://schemas.openxmlformats.org/officeDocument/2006/relationships/image" Target="../media/image117.png"/><Relationship Id="rId46" Type="http://schemas.openxmlformats.org/officeDocument/2006/relationships/image" Target="../media/image124.png"/><Relationship Id="rId20" Type="http://schemas.openxmlformats.org/officeDocument/2006/relationships/tags" Target="../tags/tag98.xml"/><Relationship Id="rId41" Type="http://schemas.openxmlformats.org/officeDocument/2006/relationships/image" Target="../media/image119.png"/><Relationship Id="rId1" Type="http://schemas.openxmlformats.org/officeDocument/2006/relationships/tags" Target="../tags/tag79.xml"/><Relationship Id="rId6" Type="http://schemas.openxmlformats.org/officeDocument/2006/relationships/tags" Target="../tags/tag84.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8" Type="http://schemas.openxmlformats.org/officeDocument/2006/relationships/tags" Target="../tags/tag110.xml"/><Relationship Id="rId13" Type="http://schemas.openxmlformats.org/officeDocument/2006/relationships/image" Target="../media/image128.png"/><Relationship Id="rId18" Type="http://schemas.openxmlformats.org/officeDocument/2006/relationships/image" Target="../media/image59.png"/><Relationship Id="rId3" Type="http://schemas.openxmlformats.org/officeDocument/2006/relationships/tags" Target="../tags/tag105.xml"/><Relationship Id="rId21" Type="http://schemas.openxmlformats.org/officeDocument/2006/relationships/image" Target="../media/image135.png"/><Relationship Id="rId7" Type="http://schemas.openxmlformats.org/officeDocument/2006/relationships/tags" Target="../tags/tag109.xml"/><Relationship Id="rId12" Type="http://schemas.openxmlformats.org/officeDocument/2006/relationships/slideLayout" Target="../slideLayouts/slideLayout9.xml"/><Relationship Id="rId17" Type="http://schemas.openxmlformats.org/officeDocument/2006/relationships/image" Target="../media/image132.png"/><Relationship Id="rId2" Type="http://schemas.openxmlformats.org/officeDocument/2006/relationships/tags" Target="../tags/tag104.xml"/><Relationship Id="rId16" Type="http://schemas.openxmlformats.org/officeDocument/2006/relationships/image" Target="../media/image131.png"/><Relationship Id="rId20" Type="http://schemas.openxmlformats.org/officeDocument/2006/relationships/image" Target="../media/image134.png"/><Relationship Id="rId1" Type="http://schemas.openxmlformats.org/officeDocument/2006/relationships/tags" Target="../tags/tag103.xml"/><Relationship Id="rId6" Type="http://schemas.openxmlformats.org/officeDocument/2006/relationships/tags" Target="../tags/tag108.xml"/><Relationship Id="rId11" Type="http://schemas.openxmlformats.org/officeDocument/2006/relationships/tags" Target="../tags/tag113.xml"/><Relationship Id="rId5" Type="http://schemas.openxmlformats.org/officeDocument/2006/relationships/tags" Target="../tags/tag107.xml"/><Relationship Id="rId15" Type="http://schemas.openxmlformats.org/officeDocument/2006/relationships/image" Target="../media/image130.png"/><Relationship Id="rId23" Type="http://schemas.openxmlformats.org/officeDocument/2006/relationships/image" Target="../media/image137.png"/><Relationship Id="rId10" Type="http://schemas.openxmlformats.org/officeDocument/2006/relationships/tags" Target="../tags/tag112.xml"/><Relationship Id="rId19" Type="http://schemas.openxmlformats.org/officeDocument/2006/relationships/image" Target="../media/image133.png"/><Relationship Id="rId4" Type="http://schemas.openxmlformats.org/officeDocument/2006/relationships/tags" Target="../tags/tag106.xml"/><Relationship Id="rId9" Type="http://schemas.openxmlformats.org/officeDocument/2006/relationships/tags" Target="../tags/tag111.xml"/><Relationship Id="rId14" Type="http://schemas.openxmlformats.org/officeDocument/2006/relationships/image" Target="../media/image129.png"/><Relationship Id="rId22" Type="http://schemas.openxmlformats.org/officeDocument/2006/relationships/image" Target="../media/image136.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50.xml.rels><?xml version="1.0" encoding="UTF-8" standalone="yes"?>
<Relationships xmlns="http://schemas.openxmlformats.org/package/2006/relationships"><Relationship Id="rId3" Type="http://schemas.openxmlformats.org/officeDocument/2006/relationships/image" Target="../media/image138.tiff"/><Relationship Id="rId2" Type="http://schemas.openxmlformats.org/officeDocument/2006/relationships/notesSlide" Target="../notesSlides/notesSlide27.xml"/><Relationship Id="rId1" Type="http://schemas.openxmlformats.org/officeDocument/2006/relationships/slideLayout" Target="../slideLayouts/slideLayout12.xml"/><Relationship Id="rId4" Type="http://schemas.openxmlformats.org/officeDocument/2006/relationships/image" Target="../media/image139.jpeg"/></Relationships>
</file>

<file path=ppt/slides/_rels/slide51.xml.rels><?xml version="1.0" encoding="UTF-8" standalone="yes"?>
<Relationships xmlns="http://schemas.openxmlformats.org/package/2006/relationships"><Relationship Id="rId8" Type="http://schemas.openxmlformats.org/officeDocument/2006/relationships/image" Target="../media/image135.png"/><Relationship Id="rId3" Type="http://schemas.openxmlformats.org/officeDocument/2006/relationships/slideLayout" Target="../slideLayouts/slideLayout12.xml"/><Relationship Id="rId7" Type="http://schemas.openxmlformats.org/officeDocument/2006/relationships/image" Target="../media/image98.png"/><Relationship Id="rId2" Type="http://schemas.openxmlformats.org/officeDocument/2006/relationships/tags" Target="../tags/tag115.xml"/><Relationship Id="rId1" Type="http://schemas.openxmlformats.org/officeDocument/2006/relationships/tags" Target="../tags/tag114.xml"/><Relationship Id="rId6" Type="http://schemas.openxmlformats.org/officeDocument/2006/relationships/image" Target="../media/image1270.png"/><Relationship Id="rId5" Type="http://schemas.openxmlformats.org/officeDocument/2006/relationships/image" Target="../media/image140.png"/><Relationship Id="rId4" Type="http://schemas.openxmlformats.org/officeDocument/2006/relationships/notesSlide" Target="../notesSlides/notesSlide28.xml"/></Relationships>
</file>

<file path=ppt/slides/_rels/slide52.xml.rels><?xml version="1.0" encoding="UTF-8" standalone="yes"?>
<Relationships xmlns="http://schemas.openxmlformats.org/package/2006/relationships"><Relationship Id="rId8" Type="http://schemas.openxmlformats.org/officeDocument/2006/relationships/image" Target="../media/image136.png"/><Relationship Id="rId3" Type="http://schemas.openxmlformats.org/officeDocument/2006/relationships/slideLayout" Target="../slideLayouts/slideLayout12.xml"/><Relationship Id="rId7" Type="http://schemas.openxmlformats.org/officeDocument/2006/relationships/image" Target="../media/image63.png"/><Relationship Id="rId2" Type="http://schemas.openxmlformats.org/officeDocument/2006/relationships/tags" Target="../tags/tag117.xml"/><Relationship Id="rId1" Type="http://schemas.openxmlformats.org/officeDocument/2006/relationships/tags" Target="../tags/tag116.xml"/><Relationship Id="rId6" Type="http://schemas.openxmlformats.org/officeDocument/2006/relationships/image" Target="../media/image1300.png"/><Relationship Id="rId5" Type="http://schemas.openxmlformats.org/officeDocument/2006/relationships/image" Target="../media/image141.png"/><Relationship Id="rId4" Type="http://schemas.openxmlformats.org/officeDocument/2006/relationships/notesSlide" Target="../notesSlides/notesSlide29.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4.xml.rels><?xml version="1.0" encoding="UTF-8" standalone="yes"?>
<Relationships xmlns="http://schemas.openxmlformats.org/package/2006/relationships"><Relationship Id="rId8" Type="http://schemas.openxmlformats.org/officeDocument/2006/relationships/image" Target="../media/image142.png"/><Relationship Id="rId3" Type="http://schemas.openxmlformats.org/officeDocument/2006/relationships/tags" Target="../tags/tag120.xml"/><Relationship Id="rId7" Type="http://schemas.openxmlformats.org/officeDocument/2006/relationships/image" Target="../media/image7.png"/><Relationship Id="rId2" Type="http://schemas.openxmlformats.org/officeDocument/2006/relationships/tags" Target="../tags/tag119.xml"/><Relationship Id="rId1" Type="http://schemas.openxmlformats.org/officeDocument/2006/relationships/tags" Target="../tags/tag118.xml"/><Relationship Id="rId6" Type="http://schemas.openxmlformats.org/officeDocument/2006/relationships/slide" Target="slide67.xml"/><Relationship Id="rId11" Type="http://schemas.openxmlformats.org/officeDocument/2006/relationships/image" Target="../media/image8.png"/><Relationship Id="rId5" Type="http://schemas.openxmlformats.org/officeDocument/2006/relationships/slideLayout" Target="../slideLayouts/slideLayout12.xml"/><Relationship Id="rId10" Type="http://schemas.openxmlformats.org/officeDocument/2006/relationships/image" Target="../media/image63.png"/><Relationship Id="rId4" Type="http://schemas.openxmlformats.org/officeDocument/2006/relationships/tags" Target="../tags/tag121.xml"/><Relationship Id="rId9" Type="http://schemas.openxmlformats.org/officeDocument/2006/relationships/image" Target="../media/image143.png"/></Relationships>
</file>

<file path=ppt/slides/_rels/slide55.xml.rels><?xml version="1.0" encoding="UTF-8" standalone="yes"?>
<Relationships xmlns="http://schemas.openxmlformats.org/package/2006/relationships"><Relationship Id="rId8" Type="http://schemas.openxmlformats.org/officeDocument/2006/relationships/tags" Target="../tags/tag128.xml"/><Relationship Id="rId13" Type="http://schemas.openxmlformats.org/officeDocument/2006/relationships/tags" Target="../tags/tag133.xml"/><Relationship Id="rId18" Type="http://schemas.openxmlformats.org/officeDocument/2006/relationships/image" Target="../media/image98.png"/><Relationship Id="rId26" Type="http://schemas.openxmlformats.org/officeDocument/2006/relationships/image" Target="../media/image149.png"/><Relationship Id="rId3" Type="http://schemas.openxmlformats.org/officeDocument/2006/relationships/tags" Target="../tags/tag123.xml"/><Relationship Id="rId21" Type="http://schemas.openxmlformats.org/officeDocument/2006/relationships/image" Target="../media/image113.png"/><Relationship Id="rId7" Type="http://schemas.openxmlformats.org/officeDocument/2006/relationships/tags" Target="../tags/tag127.xml"/><Relationship Id="rId12" Type="http://schemas.openxmlformats.org/officeDocument/2006/relationships/tags" Target="../tags/tag132.xml"/><Relationship Id="rId17" Type="http://schemas.openxmlformats.org/officeDocument/2006/relationships/image" Target="../media/image63.png"/><Relationship Id="rId25" Type="http://schemas.openxmlformats.org/officeDocument/2006/relationships/image" Target="../media/image148.png"/><Relationship Id="rId2" Type="http://schemas.openxmlformats.org/officeDocument/2006/relationships/tags" Target="../tags/tag122.xml"/><Relationship Id="rId16" Type="http://schemas.openxmlformats.org/officeDocument/2006/relationships/image" Target="../media/image144.wmf"/><Relationship Id="rId20" Type="http://schemas.openxmlformats.org/officeDocument/2006/relationships/image" Target="../media/image112.png"/><Relationship Id="rId1" Type="http://schemas.openxmlformats.org/officeDocument/2006/relationships/vmlDrawing" Target="../drawings/vmlDrawing5.vml"/><Relationship Id="rId6" Type="http://schemas.openxmlformats.org/officeDocument/2006/relationships/tags" Target="../tags/tag126.xml"/><Relationship Id="rId11" Type="http://schemas.openxmlformats.org/officeDocument/2006/relationships/tags" Target="../tags/tag131.xml"/><Relationship Id="rId24" Type="http://schemas.openxmlformats.org/officeDocument/2006/relationships/image" Target="../media/image147.png"/><Relationship Id="rId5" Type="http://schemas.openxmlformats.org/officeDocument/2006/relationships/tags" Target="../tags/tag125.xml"/><Relationship Id="rId15" Type="http://schemas.openxmlformats.org/officeDocument/2006/relationships/oleObject" Target="../embeddings/oleObject6.bin"/><Relationship Id="rId23" Type="http://schemas.openxmlformats.org/officeDocument/2006/relationships/image" Target="../media/image146.png"/><Relationship Id="rId28" Type="http://schemas.openxmlformats.org/officeDocument/2006/relationships/image" Target="../media/image151.png"/><Relationship Id="rId10" Type="http://schemas.openxmlformats.org/officeDocument/2006/relationships/tags" Target="../tags/tag130.xml"/><Relationship Id="rId19" Type="http://schemas.openxmlformats.org/officeDocument/2006/relationships/image" Target="../media/image59.png"/><Relationship Id="rId4" Type="http://schemas.openxmlformats.org/officeDocument/2006/relationships/tags" Target="../tags/tag124.xml"/><Relationship Id="rId9" Type="http://schemas.openxmlformats.org/officeDocument/2006/relationships/tags" Target="../tags/tag129.xml"/><Relationship Id="rId14" Type="http://schemas.openxmlformats.org/officeDocument/2006/relationships/slideLayout" Target="../slideLayouts/slideLayout12.xml"/><Relationship Id="rId22" Type="http://schemas.openxmlformats.org/officeDocument/2006/relationships/image" Target="../media/image145.png"/><Relationship Id="rId27" Type="http://schemas.openxmlformats.org/officeDocument/2006/relationships/image" Target="../media/image150.png"/></Relationships>
</file>

<file path=ppt/slides/_rels/slide56.xml.rels><?xml version="1.0" encoding="UTF-8" standalone="yes"?>
<Relationships xmlns="http://schemas.openxmlformats.org/package/2006/relationships"><Relationship Id="rId8" Type="http://schemas.openxmlformats.org/officeDocument/2006/relationships/image" Target="../media/image152.png"/><Relationship Id="rId13" Type="http://schemas.openxmlformats.org/officeDocument/2006/relationships/image" Target="../media/image154.png"/><Relationship Id="rId3" Type="http://schemas.openxmlformats.org/officeDocument/2006/relationships/tags" Target="../tags/tag136.xml"/><Relationship Id="rId7" Type="http://schemas.openxmlformats.org/officeDocument/2006/relationships/slideLayout" Target="../slideLayouts/slideLayout12.xml"/><Relationship Id="rId12" Type="http://schemas.openxmlformats.org/officeDocument/2006/relationships/image" Target="../media/image153.png"/><Relationship Id="rId2" Type="http://schemas.openxmlformats.org/officeDocument/2006/relationships/tags" Target="../tags/tag135.xml"/><Relationship Id="rId1" Type="http://schemas.openxmlformats.org/officeDocument/2006/relationships/tags" Target="../tags/tag134.xml"/><Relationship Id="rId6" Type="http://schemas.openxmlformats.org/officeDocument/2006/relationships/tags" Target="../tags/tag139.xml"/><Relationship Id="rId11" Type="http://schemas.openxmlformats.org/officeDocument/2006/relationships/image" Target="../media/image109.png"/><Relationship Id="rId5" Type="http://schemas.openxmlformats.org/officeDocument/2006/relationships/tags" Target="../tags/tag138.xml"/><Relationship Id="rId10" Type="http://schemas.openxmlformats.org/officeDocument/2006/relationships/image" Target="../media/image59.png"/><Relationship Id="rId4" Type="http://schemas.openxmlformats.org/officeDocument/2006/relationships/tags" Target="../tags/tag137.xml"/><Relationship Id="rId9" Type="http://schemas.openxmlformats.org/officeDocument/2006/relationships/image" Target="../media/image149.png"/></Relationships>
</file>

<file path=ppt/slides/_rels/slide57.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tags" Target="../tags/tag141.xml"/><Relationship Id="rId7" Type="http://schemas.openxmlformats.org/officeDocument/2006/relationships/image" Target="../media/image155.wmf"/><Relationship Id="rId2" Type="http://schemas.openxmlformats.org/officeDocument/2006/relationships/tags" Target="../tags/tag140.xml"/><Relationship Id="rId1" Type="http://schemas.openxmlformats.org/officeDocument/2006/relationships/vmlDrawing" Target="../drawings/vmlDrawing6.vml"/><Relationship Id="rId6" Type="http://schemas.openxmlformats.org/officeDocument/2006/relationships/oleObject" Target="file:///C:\Users\mw24\Google%20Drive\Mathcad%2015%20files\Flocculation%20model%20diameter%20vs%20particle%20spacing.xmcd\Selection%20107%20655%20533%201062" TargetMode="External"/><Relationship Id="rId5" Type="http://schemas.openxmlformats.org/officeDocument/2006/relationships/slideLayout" Target="../slideLayouts/slideLayout12.xml"/><Relationship Id="rId10" Type="http://schemas.openxmlformats.org/officeDocument/2006/relationships/image" Target="../media/image156.png"/><Relationship Id="rId4" Type="http://schemas.openxmlformats.org/officeDocument/2006/relationships/tags" Target="../tags/tag142.xml"/><Relationship Id="rId9" Type="http://schemas.openxmlformats.org/officeDocument/2006/relationships/image" Target="../media/image86.png"/></Relationships>
</file>

<file path=ppt/slides/_rels/slide58.xml.rels><?xml version="1.0" encoding="UTF-8" standalone="yes"?>
<Relationships xmlns="http://schemas.openxmlformats.org/package/2006/relationships"><Relationship Id="rId8" Type="http://schemas.openxmlformats.org/officeDocument/2006/relationships/image" Target="../media/image158.png"/><Relationship Id="rId3" Type="http://schemas.openxmlformats.org/officeDocument/2006/relationships/tags" Target="../tags/tag145.xml"/><Relationship Id="rId7" Type="http://schemas.openxmlformats.org/officeDocument/2006/relationships/image" Target="../media/image157.png"/><Relationship Id="rId12" Type="http://schemas.openxmlformats.org/officeDocument/2006/relationships/image" Target="../media/image162.png"/><Relationship Id="rId2" Type="http://schemas.openxmlformats.org/officeDocument/2006/relationships/tags" Target="../tags/tag144.xml"/><Relationship Id="rId1" Type="http://schemas.openxmlformats.org/officeDocument/2006/relationships/tags" Target="../tags/tag143.xml"/><Relationship Id="rId6" Type="http://schemas.openxmlformats.org/officeDocument/2006/relationships/slideLayout" Target="../slideLayouts/slideLayout12.xml"/><Relationship Id="rId11" Type="http://schemas.openxmlformats.org/officeDocument/2006/relationships/image" Target="../media/image161.png"/><Relationship Id="rId5" Type="http://schemas.openxmlformats.org/officeDocument/2006/relationships/tags" Target="../tags/tag147.xml"/><Relationship Id="rId10" Type="http://schemas.openxmlformats.org/officeDocument/2006/relationships/image" Target="../media/image160.png"/><Relationship Id="rId4" Type="http://schemas.openxmlformats.org/officeDocument/2006/relationships/tags" Target="../tags/tag146.xml"/><Relationship Id="rId9" Type="http://schemas.openxmlformats.org/officeDocument/2006/relationships/image" Target="../media/image159.png"/></Relationships>
</file>

<file path=ppt/slides/_rels/slide59.xml.rels><?xml version="1.0" encoding="UTF-8" standalone="yes"?>
<Relationships xmlns="http://schemas.openxmlformats.org/package/2006/relationships"><Relationship Id="rId8" Type="http://schemas.openxmlformats.org/officeDocument/2006/relationships/image" Target="../media/image165.png"/><Relationship Id="rId3" Type="http://schemas.openxmlformats.org/officeDocument/2006/relationships/tags" Target="../tags/tag150.xml"/><Relationship Id="rId7" Type="http://schemas.openxmlformats.org/officeDocument/2006/relationships/image" Target="../media/image164.png"/><Relationship Id="rId2" Type="http://schemas.openxmlformats.org/officeDocument/2006/relationships/tags" Target="../tags/tag149.xml"/><Relationship Id="rId1" Type="http://schemas.openxmlformats.org/officeDocument/2006/relationships/tags" Target="../tags/tag148.xml"/><Relationship Id="rId6" Type="http://schemas.openxmlformats.org/officeDocument/2006/relationships/image" Target="../media/image163.png"/><Relationship Id="rId11" Type="http://schemas.openxmlformats.org/officeDocument/2006/relationships/image" Target="../media/image167.png"/><Relationship Id="rId5" Type="http://schemas.openxmlformats.org/officeDocument/2006/relationships/slideLayout" Target="../slideLayouts/slideLayout12.xml"/><Relationship Id="rId10" Type="http://schemas.openxmlformats.org/officeDocument/2006/relationships/image" Target="../media/image166.png"/><Relationship Id="rId4" Type="http://schemas.openxmlformats.org/officeDocument/2006/relationships/tags" Target="../tags/tag151.xml"/><Relationship Id="rId9" Type="http://schemas.openxmlformats.org/officeDocument/2006/relationships/image" Target="../media/image162.png"/></Relationships>
</file>

<file path=ppt/slides/_rels/slide6.xml.rels><?xml version="1.0" encoding="UTF-8" standalone="yes"?>
<Relationships xmlns="http://schemas.openxmlformats.org/package/2006/relationships"><Relationship Id="rId2" Type="http://schemas.openxmlformats.org/officeDocument/2006/relationships/hyperlink" Target="http://10statesstandards.com/waterrev2012.pdf" TargetMode="External"/><Relationship Id="rId1" Type="http://schemas.openxmlformats.org/officeDocument/2006/relationships/slideLayout" Target="../slideLayouts/slideLayout9.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slideLayout" Target="../slideLayouts/slideLayout9.xml"/><Relationship Id="rId1" Type="http://schemas.openxmlformats.org/officeDocument/2006/relationships/tags" Target="../tags/tag152.xml"/></Relationships>
</file>

<file path=ppt/slides/_rels/slide62.xml.rels><?xml version="1.0" encoding="UTF-8" standalone="yes"?>
<Relationships xmlns="http://schemas.openxmlformats.org/package/2006/relationships"><Relationship Id="rId8" Type="http://schemas.openxmlformats.org/officeDocument/2006/relationships/oleObject" Target="file:///C:\Users\mw24\Google%20Drive\Mathcad%2015%20files\Rapid%20mix%20exploration%202.xmcd\Selection%20635%20843%201011%201130" TargetMode="External"/><Relationship Id="rId3" Type="http://schemas.openxmlformats.org/officeDocument/2006/relationships/tags" Target="../tags/tag154.xml"/><Relationship Id="rId7" Type="http://schemas.openxmlformats.org/officeDocument/2006/relationships/image" Target="../media/image168.wmf"/><Relationship Id="rId2" Type="http://schemas.openxmlformats.org/officeDocument/2006/relationships/tags" Target="../tags/tag153.xml"/><Relationship Id="rId1" Type="http://schemas.openxmlformats.org/officeDocument/2006/relationships/vmlDrawing" Target="../drawings/vmlDrawing7.vml"/><Relationship Id="rId6" Type="http://schemas.openxmlformats.org/officeDocument/2006/relationships/oleObject" Target="file:///C:\Users\mw24\Google%20Drive\Mathcad%2015%20files\Rapid%20mix%20exploration%202.xmcd\Selection%2043%20795%20408%201090" TargetMode="External"/><Relationship Id="rId11" Type="http://schemas.openxmlformats.org/officeDocument/2006/relationships/image" Target="../media/image171.png"/><Relationship Id="rId5" Type="http://schemas.openxmlformats.org/officeDocument/2006/relationships/notesSlide" Target="../notesSlides/notesSlide30.xml"/><Relationship Id="rId10" Type="http://schemas.openxmlformats.org/officeDocument/2006/relationships/image" Target="../media/image170.png"/><Relationship Id="rId4" Type="http://schemas.openxmlformats.org/officeDocument/2006/relationships/slideLayout" Target="../slideLayouts/slideLayout12.xml"/><Relationship Id="rId9" Type="http://schemas.openxmlformats.org/officeDocument/2006/relationships/image" Target="../media/image169.wmf"/></Relationships>
</file>

<file path=ppt/slides/_rels/slide63.xml.rels><?xml version="1.0" encoding="UTF-8" standalone="yes"?>
<Relationships xmlns="http://schemas.openxmlformats.org/package/2006/relationships"><Relationship Id="rId8" Type="http://schemas.openxmlformats.org/officeDocument/2006/relationships/image" Target="../media/image1520.png"/><Relationship Id="rId3" Type="http://schemas.openxmlformats.org/officeDocument/2006/relationships/slideLayout" Target="../slideLayouts/slideLayout12.xml"/><Relationship Id="rId7" Type="http://schemas.openxmlformats.org/officeDocument/2006/relationships/image" Target="../media/image38.png"/><Relationship Id="rId12" Type="http://schemas.openxmlformats.org/officeDocument/2006/relationships/image" Target="../media/image173.png"/><Relationship Id="rId2" Type="http://schemas.openxmlformats.org/officeDocument/2006/relationships/tags" Target="../tags/tag156.xml"/><Relationship Id="rId1" Type="http://schemas.openxmlformats.org/officeDocument/2006/relationships/tags" Target="../tags/tag155.xml"/><Relationship Id="rId6" Type="http://schemas.openxmlformats.org/officeDocument/2006/relationships/image" Target="../media/image90.png"/><Relationship Id="rId11" Type="http://schemas.openxmlformats.org/officeDocument/2006/relationships/image" Target="../media/image172.png"/><Relationship Id="rId10" Type="http://schemas.openxmlformats.org/officeDocument/2006/relationships/image" Target="../media/image1540.png"/><Relationship Id="rId4" Type="http://schemas.openxmlformats.org/officeDocument/2006/relationships/notesSlide" Target="../notesSlides/notesSlide31.xml"/><Relationship Id="rId9" Type="http://schemas.openxmlformats.org/officeDocument/2006/relationships/image" Target="../media/image1530.png"/></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9.xml"/><Relationship Id="rId1" Type="http://schemas.openxmlformats.org/officeDocument/2006/relationships/tags" Target="../tags/tag157.xml"/><Relationship Id="rId4" Type="http://schemas.openxmlformats.org/officeDocument/2006/relationships/image" Target="../media/image8.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6.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tags" Target="../tags/tag159.xml"/><Relationship Id="rId1" Type="http://schemas.openxmlformats.org/officeDocument/2006/relationships/tags" Target="../tags/tag158.xml"/><Relationship Id="rId6" Type="http://schemas.openxmlformats.org/officeDocument/2006/relationships/image" Target="../media/image8.png"/><Relationship Id="rId5" Type="http://schemas.openxmlformats.org/officeDocument/2006/relationships/image" Target="../media/image149.png"/><Relationship Id="rId4" Type="http://schemas.openxmlformats.org/officeDocument/2006/relationships/notesSlide" Target="../notesSlides/notesSlide33.xml"/></Relationships>
</file>

<file path=ppt/slides/_rels/slide67.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slideLayout" Target="../slideLayouts/slideLayout9.xml"/><Relationship Id="rId1" Type="http://schemas.openxmlformats.org/officeDocument/2006/relationships/tags" Target="../tags/tag160.xml"/></Relationships>
</file>

<file path=ppt/slides/_rels/slide68.xml.rels><?xml version="1.0" encoding="UTF-8" standalone="yes"?>
<Relationships xmlns="http://schemas.openxmlformats.org/package/2006/relationships"><Relationship Id="rId8" Type="http://schemas.openxmlformats.org/officeDocument/2006/relationships/tags" Target="../tags/tag168.xml"/><Relationship Id="rId13" Type="http://schemas.openxmlformats.org/officeDocument/2006/relationships/image" Target="../media/image177.png"/><Relationship Id="rId18" Type="http://schemas.openxmlformats.org/officeDocument/2006/relationships/image" Target="../media/image59.png"/><Relationship Id="rId3" Type="http://schemas.openxmlformats.org/officeDocument/2006/relationships/tags" Target="../tags/tag163.xml"/><Relationship Id="rId7" Type="http://schemas.openxmlformats.org/officeDocument/2006/relationships/tags" Target="../tags/tag167.xml"/><Relationship Id="rId12" Type="http://schemas.openxmlformats.org/officeDocument/2006/relationships/image" Target="../media/image176.png"/><Relationship Id="rId17" Type="http://schemas.openxmlformats.org/officeDocument/2006/relationships/image" Target="../media/image181.png"/><Relationship Id="rId2" Type="http://schemas.openxmlformats.org/officeDocument/2006/relationships/tags" Target="../tags/tag162.xml"/><Relationship Id="rId16" Type="http://schemas.openxmlformats.org/officeDocument/2006/relationships/image" Target="../media/image180.png"/><Relationship Id="rId1" Type="http://schemas.openxmlformats.org/officeDocument/2006/relationships/tags" Target="../tags/tag161.xml"/><Relationship Id="rId6" Type="http://schemas.openxmlformats.org/officeDocument/2006/relationships/tags" Target="../tags/tag166.xml"/><Relationship Id="rId11" Type="http://schemas.openxmlformats.org/officeDocument/2006/relationships/image" Target="../media/image175.png"/><Relationship Id="rId5" Type="http://schemas.openxmlformats.org/officeDocument/2006/relationships/tags" Target="../tags/tag165.xml"/><Relationship Id="rId15" Type="http://schemas.openxmlformats.org/officeDocument/2006/relationships/image" Target="../media/image179.png"/><Relationship Id="rId10" Type="http://schemas.openxmlformats.org/officeDocument/2006/relationships/slideLayout" Target="../slideLayouts/slideLayout12.xml"/><Relationship Id="rId4" Type="http://schemas.openxmlformats.org/officeDocument/2006/relationships/tags" Target="../tags/tag164.xml"/><Relationship Id="rId9" Type="http://schemas.openxmlformats.org/officeDocument/2006/relationships/tags" Target="../tags/tag169.xml"/><Relationship Id="rId14" Type="http://schemas.openxmlformats.org/officeDocument/2006/relationships/image" Target="../media/image178.png"/></Relationships>
</file>

<file path=ppt/slides/_rels/slide69.xml.rels><?xml version="1.0" encoding="UTF-8" standalone="yes"?>
<Relationships xmlns="http://schemas.openxmlformats.org/package/2006/relationships"><Relationship Id="rId8" Type="http://schemas.openxmlformats.org/officeDocument/2006/relationships/image" Target="../media/image183.png"/><Relationship Id="rId3" Type="http://schemas.openxmlformats.org/officeDocument/2006/relationships/tags" Target="../tags/tag172.xml"/><Relationship Id="rId7" Type="http://schemas.openxmlformats.org/officeDocument/2006/relationships/image" Target="../media/image182.png"/><Relationship Id="rId2" Type="http://schemas.openxmlformats.org/officeDocument/2006/relationships/tags" Target="../tags/tag171.xml"/><Relationship Id="rId1" Type="http://schemas.openxmlformats.org/officeDocument/2006/relationships/tags" Target="../tags/tag170.xml"/><Relationship Id="rId6" Type="http://schemas.openxmlformats.org/officeDocument/2006/relationships/slideLayout" Target="../slideLayouts/slideLayout12.xml"/><Relationship Id="rId11" Type="http://schemas.openxmlformats.org/officeDocument/2006/relationships/image" Target="../media/image186.png"/><Relationship Id="rId5" Type="http://schemas.openxmlformats.org/officeDocument/2006/relationships/tags" Target="../tags/tag174.xml"/><Relationship Id="rId10" Type="http://schemas.openxmlformats.org/officeDocument/2006/relationships/image" Target="../media/image185.png"/><Relationship Id="rId4" Type="http://schemas.openxmlformats.org/officeDocument/2006/relationships/tags" Target="../tags/tag173.xml"/><Relationship Id="rId9" Type="http://schemas.openxmlformats.org/officeDocument/2006/relationships/image" Target="../media/image184.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9.xml"/><Relationship Id="rId4" Type="http://schemas.openxmlformats.org/officeDocument/2006/relationships/image" Target="../media/image9.png"/></Relationships>
</file>

<file path=ppt/slides/_rels/slide70.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176.xml"/><Relationship Id="rId1" Type="http://schemas.openxmlformats.org/officeDocument/2006/relationships/tags" Target="../tags/tag175.xml"/><Relationship Id="rId5" Type="http://schemas.openxmlformats.org/officeDocument/2006/relationships/image" Target="../media/image188.png"/><Relationship Id="rId4" Type="http://schemas.openxmlformats.org/officeDocument/2006/relationships/image" Target="../media/image187.png"/></Relationships>
</file>

<file path=ppt/slides/_rels/slide71.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slideLayout" Target="../slideLayouts/slideLayout12.xml"/><Relationship Id="rId1" Type="http://schemas.openxmlformats.org/officeDocument/2006/relationships/tags" Target="../tags/tag177.xml"/></Relationships>
</file>

<file path=ppt/slides/_rels/slide72.xml.rels><?xml version="1.0" encoding="UTF-8" standalone="yes"?>
<Relationships xmlns="http://schemas.openxmlformats.org/package/2006/relationships"><Relationship Id="rId8" Type="http://schemas.openxmlformats.org/officeDocument/2006/relationships/tags" Target="../tags/tag185.xml"/><Relationship Id="rId13" Type="http://schemas.openxmlformats.org/officeDocument/2006/relationships/image" Target="../media/image193.png"/><Relationship Id="rId3" Type="http://schemas.openxmlformats.org/officeDocument/2006/relationships/tags" Target="../tags/tag180.xml"/><Relationship Id="rId7" Type="http://schemas.openxmlformats.org/officeDocument/2006/relationships/tags" Target="../tags/tag184.xml"/><Relationship Id="rId12" Type="http://schemas.openxmlformats.org/officeDocument/2006/relationships/image" Target="../media/image192.png"/><Relationship Id="rId17" Type="http://schemas.openxmlformats.org/officeDocument/2006/relationships/image" Target="../media/image197.png"/><Relationship Id="rId2" Type="http://schemas.openxmlformats.org/officeDocument/2006/relationships/tags" Target="../tags/tag179.xml"/><Relationship Id="rId16" Type="http://schemas.openxmlformats.org/officeDocument/2006/relationships/image" Target="../media/image196.png"/><Relationship Id="rId1" Type="http://schemas.openxmlformats.org/officeDocument/2006/relationships/tags" Target="../tags/tag178.xml"/><Relationship Id="rId6" Type="http://schemas.openxmlformats.org/officeDocument/2006/relationships/tags" Target="../tags/tag183.xml"/><Relationship Id="rId11" Type="http://schemas.openxmlformats.org/officeDocument/2006/relationships/image" Target="../media/image191.png"/><Relationship Id="rId5" Type="http://schemas.openxmlformats.org/officeDocument/2006/relationships/tags" Target="../tags/tag182.xml"/><Relationship Id="rId15" Type="http://schemas.openxmlformats.org/officeDocument/2006/relationships/image" Target="../media/image195.png"/><Relationship Id="rId10" Type="http://schemas.openxmlformats.org/officeDocument/2006/relationships/image" Target="../media/image190.png"/><Relationship Id="rId4" Type="http://schemas.openxmlformats.org/officeDocument/2006/relationships/tags" Target="../tags/tag181.xml"/><Relationship Id="rId9" Type="http://schemas.openxmlformats.org/officeDocument/2006/relationships/slideLayout" Target="../slideLayouts/slideLayout12.xml"/><Relationship Id="rId14" Type="http://schemas.openxmlformats.org/officeDocument/2006/relationships/image" Target="../media/image194.png"/></Relationships>
</file>

<file path=ppt/slides/_rels/slide73.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187.xml"/><Relationship Id="rId1" Type="http://schemas.openxmlformats.org/officeDocument/2006/relationships/tags" Target="../tags/tag186.xml"/><Relationship Id="rId5" Type="http://schemas.openxmlformats.org/officeDocument/2006/relationships/image" Target="../media/image199.png"/><Relationship Id="rId4" Type="http://schemas.openxmlformats.org/officeDocument/2006/relationships/image" Target="../media/image198.png"/></Relationships>
</file>

<file path=ppt/slides/_rels/slide74.xml.rels><?xml version="1.0" encoding="UTF-8" standalone="yes"?>
<Relationships xmlns="http://schemas.openxmlformats.org/package/2006/relationships"><Relationship Id="rId8" Type="http://schemas.openxmlformats.org/officeDocument/2006/relationships/image" Target="../media/image201.png"/><Relationship Id="rId3" Type="http://schemas.openxmlformats.org/officeDocument/2006/relationships/tags" Target="../tags/tag190.xml"/><Relationship Id="rId7" Type="http://schemas.openxmlformats.org/officeDocument/2006/relationships/image" Target="../media/image199.png"/><Relationship Id="rId2" Type="http://schemas.openxmlformats.org/officeDocument/2006/relationships/tags" Target="../tags/tag189.xml"/><Relationship Id="rId1" Type="http://schemas.openxmlformats.org/officeDocument/2006/relationships/tags" Target="../tags/tag188.xml"/><Relationship Id="rId6" Type="http://schemas.openxmlformats.org/officeDocument/2006/relationships/image" Target="../media/image200.png"/><Relationship Id="rId5" Type="http://schemas.openxmlformats.org/officeDocument/2006/relationships/slideLayout" Target="../slideLayouts/slideLayout12.xml"/><Relationship Id="rId4" Type="http://schemas.openxmlformats.org/officeDocument/2006/relationships/tags" Target="../tags/tag191.xml"/><Relationship Id="rId9" Type="http://schemas.openxmlformats.org/officeDocument/2006/relationships/image" Target="../media/image195.png"/></Relationships>
</file>

<file path=ppt/slides/_rels/slide75.xml.rels><?xml version="1.0" encoding="UTF-8" standalone="yes"?>
<Relationships xmlns="http://schemas.openxmlformats.org/package/2006/relationships"><Relationship Id="rId3" Type="http://schemas.openxmlformats.org/officeDocument/2006/relationships/tags" Target="../tags/tag194.xml"/><Relationship Id="rId7" Type="http://schemas.openxmlformats.org/officeDocument/2006/relationships/image" Target="../media/image204.png"/><Relationship Id="rId2" Type="http://schemas.openxmlformats.org/officeDocument/2006/relationships/tags" Target="../tags/tag193.xml"/><Relationship Id="rId1" Type="http://schemas.openxmlformats.org/officeDocument/2006/relationships/tags" Target="../tags/tag192.xml"/><Relationship Id="rId6" Type="http://schemas.openxmlformats.org/officeDocument/2006/relationships/image" Target="../media/image203.png"/><Relationship Id="rId5" Type="http://schemas.openxmlformats.org/officeDocument/2006/relationships/image" Target="../media/image202.png"/><Relationship Id="rId4" Type="http://schemas.openxmlformats.org/officeDocument/2006/relationships/slideLayout" Target="../slideLayouts/slideLayout12.xml"/></Relationships>
</file>

<file path=ppt/slides/_rels/slide76.xml.rels><?xml version="1.0" encoding="UTF-8" standalone="yes"?>
<Relationships xmlns="http://schemas.openxmlformats.org/package/2006/relationships"><Relationship Id="rId8" Type="http://schemas.openxmlformats.org/officeDocument/2006/relationships/image" Target="../media/image205.png"/><Relationship Id="rId13" Type="http://schemas.openxmlformats.org/officeDocument/2006/relationships/image" Target="../media/image210.png"/><Relationship Id="rId3" Type="http://schemas.openxmlformats.org/officeDocument/2006/relationships/tags" Target="../tags/tag197.xml"/><Relationship Id="rId7" Type="http://schemas.openxmlformats.org/officeDocument/2006/relationships/slideLayout" Target="../slideLayouts/slideLayout12.xml"/><Relationship Id="rId12" Type="http://schemas.openxmlformats.org/officeDocument/2006/relationships/image" Target="../media/image209.png"/><Relationship Id="rId2" Type="http://schemas.openxmlformats.org/officeDocument/2006/relationships/tags" Target="../tags/tag196.xml"/><Relationship Id="rId1" Type="http://schemas.openxmlformats.org/officeDocument/2006/relationships/tags" Target="../tags/tag195.xml"/><Relationship Id="rId6" Type="http://schemas.openxmlformats.org/officeDocument/2006/relationships/tags" Target="../tags/tag200.xml"/><Relationship Id="rId11" Type="http://schemas.openxmlformats.org/officeDocument/2006/relationships/image" Target="../media/image208.png"/><Relationship Id="rId5" Type="http://schemas.openxmlformats.org/officeDocument/2006/relationships/tags" Target="../tags/tag199.xml"/><Relationship Id="rId10" Type="http://schemas.openxmlformats.org/officeDocument/2006/relationships/image" Target="../media/image207.png"/><Relationship Id="rId4" Type="http://schemas.openxmlformats.org/officeDocument/2006/relationships/tags" Target="../tags/tag198.xml"/><Relationship Id="rId9" Type="http://schemas.openxmlformats.org/officeDocument/2006/relationships/image" Target="../media/image206.png"/></Relationships>
</file>

<file path=ppt/slides/_rels/slide77.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image" Target="../media/image213.png"/><Relationship Id="rId3" Type="http://schemas.openxmlformats.org/officeDocument/2006/relationships/tags" Target="../tags/tag203.xml"/><Relationship Id="rId7" Type="http://schemas.openxmlformats.org/officeDocument/2006/relationships/tags" Target="../tags/tag207.xml"/><Relationship Id="rId12" Type="http://schemas.openxmlformats.org/officeDocument/2006/relationships/image" Target="../media/image212.png"/><Relationship Id="rId2" Type="http://schemas.openxmlformats.org/officeDocument/2006/relationships/tags" Target="../tags/tag202.xml"/><Relationship Id="rId1" Type="http://schemas.openxmlformats.org/officeDocument/2006/relationships/tags" Target="../tags/tag201.xml"/><Relationship Id="rId6" Type="http://schemas.openxmlformats.org/officeDocument/2006/relationships/tags" Target="../tags/tag206.xml"/><Relationship Id="rId11" Type="http://schemas.openxmlformats.org/officeDocument/2006/relationships/image" Target="../media/image205.png"/><Relationship Id="rId5" Type="http://schemas.openxmlformats.org/officeDocument/2006/relationships/tags" Target="../tags/tag205.xml"/><Relationship Id="rId15" Type="http://schemas.openxmlformats.org/officeDocument/2006/relationships/image" Target="../media/image215.png"/><Relationship Id="rId10" Type="http://schemas.openxmlformats.org/officeDocument/2006/relationships/image" Target="../media/image211.png"/><Relationship Id="rId4" Type="http://schemas.openxmlformats.org/officeDocument/2006/relationships/tags" Target="../tags/tag204.xml"/><Relationship Id="rId9" Type="http://schemas.openxmlformats.org/officeDocument/2006/relationships/image" Target="../media/image210.png"/><Relationship Id="rId14" Type="http://schemas.openxmlformats.org/officeDocument/2006/relationships/image" Target="../media/image214.png"/></Relationships>
</file>

<file path=ppt/slides/_rels/slide78.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image" Target="../media/image216.png"/><Relationship Id="rId3" Type="http://schemas.openxmlformats.org/officeDocument/2006/relationships/tags" Target="../tags/tag210.xml"/><Relationship Id="rId7" Type="http://schemas.openxmlformats.org/officeDocument/2006/relationships/tags" Target="../tags/tag214.xml"/><Relationship Id="rId12" Type="http://schemas.openxmlformats.org/officeDocument/2006/relationships/image" Target="../media/image199.png"/><Relationship Id="rId2" Type="http://schemas.openxmlformats.org/officeDocument/2006/relationships/tags" Target="../tags/tag209.xml"/><Relationship Id="rId16" Type="http://schemas.openxmlformats.org/officeDocument/2006/relationships/image" Target="../media/image219.png"/><Relationship Id="rId1" Type="http://schemas.openxmlformats.org/officeDocument/2006/relationships/tags" Target="../tags/tag208.xml"/><Relationship Id="rId6" Type="http://schemas.openxmlformats.org/officeDocument/2006/relationships/tags" Target="../tags/tag213.xml"/><Relationship Id="rId11" Type="http://schemas.openxmlformats.org/officeDocument/2006/relationships/image" Target="../media/image215.png"/><Relationship Id="rId5" Type="http://schemas.openxmlformats.org/officeDocument/2006/relationships/tags" Target="../tags/tag212.xml"/><Relationship Id="rId15" Type="http://schemas.openxmlformats.org/officeDocument/2006/relationships/image" Target="../media/image218.png"/><Relationship Id="rId10" Type="http://schemas.openxmlformats.org/officeDocument/2006/relationships/image" Target="../media/image203.png"/><Relationship Id="rId4" Type="http://schemas.openxmlformats.org/officeDocument/2006/relationships/tags" Target="../tags/tag211.xml"/><Relationship Id="rId9" Type="http://schemas.openxmlformats.org/officeDocument/2006/relationships/notesSlide" Target="../notesSlides/notesSlide34.xml"/><Relationship Id="rId14" Type="http://schemas.openxmlformats.org/officeDocument/2006/relationships/image" Target="../media/image217.png"/></Relationships>
</file>

<file path=ppt/slides/_rels/slide79.xml.rels><?xml version="1.0" encoding="UTF-8" standalone="yes"?>
<Relationships xmlns="http://schemas.openxmlformats.org/package/2006/relationships"><Relationship Id="rId8" Type="http://schemas.openxmlformats.org/officeDocument/2006/relationships/image" Target="../media/image219.png"/><Relationship Id="rId13" Type="http://schemas.openxmlformats.org/officeDocument/2006/relationships/image" Target="../media/image223.png"/><Relationship Id="rId3" Type="http://schemas.openxmlformats.org/officeDocument/2006/relationships/tags" Target="../tags/tag217.xml"/><Relationship Id="rId7" Type="http://schemas.openxmlformats.org/officeDocument/2006/relationships/slideLayout" Target="../slideLayouts/slideLayout12.xml"/><Relationship Id="rId12" Type="http://schemas.openxmlformats.org/officeDocument/2006/relationships/image" Target="../media/image222.png"/><Relationship Id="rId2" Type="http://schemas.openxmlformats.org/officeDocument/2006/relationships/tags" Target="../tags/tag216.xml"/><Relationship Id="rId1" Type="http://schemas.openxmlformats.org/officeDocument/2006/relationships/tags" Target="../tags/tag215.xml"/><Relationship Id="rId6" Type="http://schemas.openxmlformats.org/officeDocument/2006/relationships/tags" Target="../tags/tag220.xml"/><Relationship Id="rId11" Type="http://schemas.openxmlformats.org/officeDocument/2006/relationships/image" Target="../media/image221.png"/><Relationship Id="rId5" Type="http://schemas.openxmlformats.org/officeDocument/2006/relationships/tags" Target="../tags/tag219.xml"/><Relationship Id="rId10" Type="http://schemas.openxmlformats.org/officeDocument/2006/relationships/image" Target="../media/image220.png"/><Relationship Id="rId4" Type="http://schemas.openxmlformats.org/officeDocument/2006/relationships/tags" Target="../tags/tag218.xml"/><Relationship Id="rId9" Type="http://schemas.openxmlformats.org/officeDocument/2006/relationships/image" Target="../media/image203.png"/></Relationships>
</file>

<file path=ppt/slides/_rels/slide8.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tags" Target="../tags/tag4.xml"/><Relationship Id="rId7" Type="http://schemas.openxmlformats.org/officeDocument/2006/relationships/image" Target="../media/image10.png"/><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image" Target="../media/image11.png"/><Relationship Id="rId5" Type="http://schemas.openxmlformats.org/officeDocument/2006/relationships/notesSlide" Target="../notesSlides/notesSlide6.xml"/><Relationship Id="rId4" Type="http://schemas.openxmlformats.org/officeDocument/2006/relationships/slideLayout" Target="../slideLayouts/slideLayout9.xml"/><Relationship Id="rId9" Type="http://schemas.openxmlformats.org/officeDocument/2006/relationships/image" Target="../media/image13.png"/></Relationships>
</file>

<file path=ppt/slides/_rels/slide80.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12.xml"/><Relationship Id="rId1" Type="http://schemas.openxmlformats.org/officeDocument/2006/relationships/vmlDrawing" Target="../drawings/vmlDrawing8.vml"/><Relationship Id="rId5" Type="http://schemas.openxmlformats.org/officeDocument/2006/relationships/image" Target="../media/image224.wmf"/><Relationship Id="rId4" Type="http://schemas.openxmlformats.org/officeDocument/2006/relationships/oleObject" Target="file:///C:\Users\mw24\Google%20Drive\Mathcad%2015%20files\FractalFlocModel.xmcd\Selection%2067%205067%20461%205346" TargetMode="External"/></Relationships>
</file>

<file path=ppt/slides/_rels/slide81.xml.rels><?xml version="1.0" encoding="UTF-8" standalone="yes"?>
<Relationships xmlns="http://schemas.openxmlformats.org/package/2006/relationships"><Relationship Id="rId2" Type="http://schemas.openxmlformats.org/officeDocument/2006/relationships/image" Target="../media/image225.emf"/><Relationship Id="rId1" Type="http://schemas.openxmlformats.org/officeDocument/2006/relationships/slideLayout" Target="../slideLayouts/slideLayout12.xml"/></Relationships>
</file>

<file path=ppt/slides/_rels/slide82.xml.rels><?xml version="1.0" encoding="UTF-8" standalone="yes"?>
<Relationships xmlns="http://schemas.openxmlformats.org/package/2006/relationships"><Relationship Id="rId8" Type="http://schemas.openxmlformats.org/officeDocument/2006/relationships/tags" Target="../tags/tag228.xml"/><Relationship Id="rId13" Type="http://schemas.openxmlformats.org/officeDocument/2006/relationships/image" Target="../media/image228.png"/><Relationship Id="rId18" Type="http://schemas.openxmlformats.org/officeDocument/2006/relationships/image" Target="../media/image233.png"/><Relationship Id="rId3" Type="http://schemas.openxmlformats.org/officeDocument/2006/relationships/tags" Target="../tags/tag223.xml"/><Relationship Id="rId7" Type="http://schemas.openxmlformats.org/officeDocument/2006/relationships/tags" Target="../tags/tag227.xml"/><Relationship Id="rId12" Type="http://schemas.openxmlformats.org/officeDocument/2006/relationships/image" Target="../media/image227.png"/><Relationship Id="rId17" Type="http://schemas.openxmlformats.org/officeDocument/2006/relationships/image" Target="../media/image232.png"/><Relationship Id="rId2" Type="http://schemas.openxmlformats.org/officeDocument/2006/relationships/tags" Target="../tags/tag222.xml"/><Relationship Id="rId16" Type="http://schemas.openxmlformats.org/officeDocument/2006/relationships/image" Target="../media/image231.png"/><Relationship Id="rId1" Type="http://schemas.openxmlformats.org/officeDocument/2006/relationships/tags" Target="../tags/tag221.xml"/><Relationship Id="rId6" Type="http://schemas.openxmlformats.org/officeDocument/2006/relationships/tags" Target="../tags/tag226.xml"/><Relationship Id="rId11" Type="http://schemas.openxmlformats.org/officeDocument/2006/relationships/image" Target="../media/image226.png"/><Relationship Id="rId5" Type="http://schemas.openxmlformats.org/officeDocument/2006/relationships/tags" Target="../tags/tag225.xml"/><Relationship Id="rId15" Type="http://schemas.openxmlformats.org/officeDocument/2006/relationships/image" Target="../media/image230.png"/><Relationship Id="rId10" Type="http://schemas.openxmlformats.org/officeDocument/2006/relationships/slideLayout" Target="../slideLayouts/slideLayout12.xml"/><Relationship Id="rId19" Type="http://schemas.openxmlformats.org/officeDocument/2006/relationships/image" Target="../media/image234.png"/><Relationship Id="rId4" Type="http://schemas.openxmlformats.org/officeDocument/2006/relationships/tags" Target="../tags/tag224.xml"/><Relationship Id="rId9" Type="http://schemas.openxmlformats.org/officeDocument/2006/relationships/tags" Target="../tags/tag229.xml"/><Relationship Id="rId14" Type="http://schemas.openxmlformats.org/officeDocument/2006/relationships/image" Target="../media/image229.png"/></Relationships>
</file>

<file path=ppt/slides/_rels/slide83.xml.rels><?xml version="1.0" encoding="UTF-8" standalone="yes"?>
<Relationships xmlns="http://schemas.openxmlformats.org/package/2006/relationships"><Relationship Id="rId8" Type="http://schemas.openxmlformats.org/officeDocument/2006/relationships/image" Target="../media/image236.png"/><Relationship Id="rId3" Type="http://schemas.openxmlformats.org/officeDocument/2006/relationships/tags" Target="../tags/tag232.xml"/><Relationship Id="rId7" Type="http://schemas.openxmlformats.org/officeDocument/2006/relationships/image" Target="../media/image235.png"/><Relationship Id="rId2" Type="http://schemas.openxmlformats.org/officeDocument/2006/relationships/tags" Target="../tags/tag231.xml"/><Relationship Id="rId1" Type="http://schemas.openxmlformats.org/officeDocument/2006/relationships/tags" Target="../tags/tag230.xml"/><Relationship Id="rId6" Type="http://schemas.openxmlformats.org/officeDocument/2006/relationships/slideLayout" Target="../slideLayouts/slideLayout12.xml"/><Relationship Id="rId11" Type="http://schemas.openxmlformats.org/officeDocument/2006/relationships/image" Target="../media/image239.png"/><Relationship Id="rId5" Type="http://schemas.openxmlformats.org/officeDocument/2006/relationships/tags" Target="../tags/tag234.xml"/><Relationship Id="rId10" Type="http://schemas.openxmlformats.org/officeDocument/2006/relationships/image" Target="../media/image238.png"/><Relationship Id="rId4" Type="http://schemas.openxmlformats.org/officeDocument/2006/relationships/tags" Target="../tags/tag233.xml"/><Relationship Id="rId9" Type="http://schemas.openxmlformats.org/officeDocument/2006/relationships/image" Target="../media/image237.png"/></Relationships>
</file>

<file path=ppt/slides/_rels/slide84.xml.rels><?xml version="1.0" encoding="UTF-8" standalone="yes"?>
<Relationships xmlns="http://schemas.openxmlformats.org/package/2006/relationships"><Relationship Id="rId8" Type="http://schemas.openxmlformats.org/officeDocument/2006/relationships/oleObject" Target="file:///C:\Users\mw24\Google%20Drive\Mathcad%2015%20files\Rapid%20mix%20exploration%202.xmcd\Selection%2051%207947%20380%208242" TargetMode="External"/><Relationship Id="rId13" Type="http://schemas.openxmlformats.org/officeDocument/2006/relationships/image" Target="../media/image242.png"/><Relationship Id="rId3" Type="http://schemas.openxmlformats.org/officeDocument/2006/relationships/tags" Target="../tags/tag236.xml"/><Relationship Id="rId7" Type="http://schemas.openxmlformats.org/officeDocument/2006/relationships/slideLayout" Target="../slideLayouts/slideLayout12.xml"/><Relationship Id="rId12" Type="http://schemas.openxmlformats.org/officeDocument/2006/relationships/image" Target="../media/image241.png"/><Relationship Id="rId2" Type="http://schemas.openxmlformats.org/officeDocument/2006/relationships/tags" Target="../tags/tag235.xml"/><Relationship Id="rId1" Type="http://schemas.openxmlformats.org/officeDocument/2006/relationships/vmlDrawing" Target="../drawings/vmlDrawing9.vml"/><Relationship Id="rId6" Type="http://schemas.openxmlformats.org/officeDocument/2006/relationships/tags" Target="../tags/tag239.xml"/><Relationship Id="rId11" Type="http://schemas.openxmlformats.org/officeDocument/2006/relationships/image" Target="../media/image109.png"/><Relationship Id="rId5" Type="http://schemas.openxmlformats.org/officeDocument/2006/relationships/tags" Target="../tags/tag238.xml"/><Relationship Id="rId10" Type="http://schemas.openxmlformats.org/officeDocument/2006/relationships/image" Target="../media/image112.png"/><Relationship Id="rId4" Type="http://schemas.openxmlformats.org/officeDocument/2006/relationships/tags" Target="../tags/tag237.xml"/><Relationship Id="rId9" Type="http://schemas.openxmlformats.org/officeDocument/2006/relationships/image" Target="../media/image240.wmf"/><Relationship Id="rId14" Type="http://schemas.openxmlformats.org/officeDocument/2006/relationships/image" Target="../media/image243.png"/></Relationships>
</file>

<file path=ppt/slides/_rels/slide85.xml.rels><?xml version="1.0" encoding="UTF-8" standalone="yes"?>
<Relationships xmlns="http://schemas.openxmlformats.org/package/2006/relationships"><Relationship Id="rId8" Type="http://schemas.openxmlformats.org/officeDocument/2006/relationships/oleObject" Target="../embeddings/oleObject7.bin"/><Relationship Id="rId13" Type="http://schemas.openxmlformats.org/officeDocument/2006/relationships/image" Target="../media/image247.png"/><Relationship Id="rId3" Type="http://schemas.openxmlformats.org/officeDocument/2006/relationships/tags" Target="../tags/tag241.xml"/><Relationship Id="rId7" Type="http://schemas.openxmlformats.org/officeDocument/2006/relationships/slideLayout" Target="../slideLayouts/slideLayout12.xml"/><Relationship Id="rId12" Type="http://schemas.openxmlformats.org/officeDocument/2006/relationships/image" Target="../media/image246.png"/><Relationship Id="rId2" Type="http://schemas.openxmlformats.org/officeDocument/2006/relationships/tags" Target="../tags/tag240.xml"/><Relationship Id="rId1" Type="http://schemas.openxmlformats.org/officeDocument/2006/relationships/vmlDrawing" Target="../drawings/vmlDrawing10.vml"/><Relationship Id="rId6" Type="http://schemas.openxmlformats.org/officeDocument/2006/relationships/tags" Target="../tags/tag244.xml"/><Relationship Id="rId11" Type="http://schemas.openxmlformats.org/officeDocument/2006/relationships/image" Target="../media/image245.png"/><Relationship Id="rId5" Type="http://schemas.openxmlformats.org/officeDocument/2006/relationships/tags" Target="../tags/tag243.xml"/><Relationship Id="rId10" Type="http://schemas.openxmlformats.org/officeDocument/2006/relationships/image" Target="../media/image142.png"/><Relationship Id="rId4" Type="http://schemas.openxmlformats.org/officeDocument/2006/relationships/tags" Target="../tags/tag242.xml"/><Relationship Id="rId9" Type="http://schemas.openxmlformats.org/officeDocument/2006/relationships/image" Target="../media/image244.wmf"/><Relationship Id="rId14" Type="http://schemas.openxmlformats.org/officeDocument/2006/relationships/image" Target="../media/image248.png"/></Relationships>
</file>

<file path=ppt/slides/_rels/slide86.xml.rels><?xml version="1.0" encoding="UTF-8" standalone="yes"?>
<Relationships xmlns="http://schemas.openxmlformats.org/package/2006/relationships"><Relationship Id="rId8" Type="http://schemas.openxmlformats.org/officeDocument/2006/relationships/image" Target="../media/image249.png"/><Relationship Id="rId13" Type="http://schemas.openxmlformats.org/officeDocument/2006/relationships/image" Target="../media/image254.png"/><Relationship Id="rId3" Type="http://schemas.openxmlformats.org/officeDocument/2006/relationships/tags" Target="../tags/tag247.xml"/><Relationship Id="rId7" Type="http://schemas.openxmlformats.org/officeDocument/2006/relationships/slideLayout" Target="../slideLayouts/slideLayout12.xml"/><Relationship Id="rId12" Type="http://schemas.openxmlformats.org/officeDocument/2006/relationships/image" Target="../media/image253.png"/><Relationship Id="rId2" Type="http://schemas.openxmlformats.org/officeDocument/2006/relationships/tags" Target="../tags/tag246.xml"/><Relationship Id="rId1" Type="http://schemas.openxmlformats.org/officeDocument/2006/relationships/tags" Target="../tags/tag245.xml"/><Relationship Id="rId6" Type="http://schemas.openxmlformats.org/officeDocument/2006/relationships/tags" Target="../tags/tag250.xml"/><Relationship Id="rId11" Type="http://schemas.openxmlformats.org/officeDocument/2006/relationships/image" Target="../media/image252.png"/><Relationship Id="rId5" Type="http://schemas.openxmlformats.org/officeDocument/2006/relationships/tags" Target="../tags/tag249.xml"/><Relationship Id="rId10" Type="http://schemas.openxmlformats.org/officeDocument/2006/relationships/image" Target="../media/image251.png"/><Relationship Id="rId4" Type="http://schemas.openxmlformats.org/officeDocument/2006/relationships/tags" Target="../tags/tag248.xml"/><Relationship Id="rId9" Type="http://schemas.openxmlformats.org/officeDocument/2006/relationships/image" Target="../media/image250.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8.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9.xml"/></Relationships>
</file>

<file path=ppt/slides/_rels/slide89.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9.xml"/><Relationship Id="rId1" Type="http://schemas.openxmlformats.org/officeDocument/2006/relationships/tags" Target="../tags/tag251.xml"/><Relationship Id="rId5" Type="http://schemas.openxmlformats.org/officeDocument/2006/relationships/image" Target="../media/image65.jpeg"/><Relationship Id="rId4" Type="http://schemas.openxmlformats.org/officeDocument/2006/relationships/image" Target="../media/image255.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tags" Target="../tags/tag6.xml"/><Relationship Id="rId1" Type="http://schemas.openxmlformats.org/officeDocument/2006/relationships/tags" Target="../tags/tag5.xml"/><Relationship Id="rId6" Type="http://schemas.openxmlformats.org/officeDocument/2006/relationships/image" Target="../media/image16.png"/><Relationship Id="rId5" Type="http://schemas.openxmlformats.org/officeDocument/2006/relationships/image" Target="../media/image15.jpeg"/><Relationship Id="rId4" Type="http://schemas.openxmlformats.org/officeDocument/2006/relationships/image" Target="../media/image14.png"/></Relationships>
</file>

<file path=ppt/slides/_rels/slide90.xml.rels><?xml version="1.0" encoding="UTF-8" standalone="yes"?>
<Relationships xmlns="http://schemas.openxmlformats.org/package/2006/relationships"><Relationship Id="rId8" Type="http://schemas.openxmlformats.org/officeDocument/2006/relationships/image" Target="../media/image1880.png"/><Relationship Id="rId3" Type="http://schemas.openxmlformats.org/officeDocument/2006/relationships/slideLayout" Target="../slideLayouts/slideLayout9.xml"/><Relationship Id="rId2" Type="http://schemas.openxmlformats.org/officeDocument/2006/relationships/tags" Target="../tags/tag253.xml"/><Relationship Id="rId1" Type="http://schemas.openxmlformats.org/officeDocument/2006/relationships/tags" Target="../tags/tag252.xml"/><Relationship Id="rId6" Type="http://schemas.openxmlformats.org/officeDocument/2006/relationships/image" Target="../media/image1870.png"/><Relationship Id="rId5" Type="http://schemas.openxmlformats.org/officeDocument/2006/relationships/image" Target="../media/image1860.png"/><Relationship Id="rId10" Type="http://schemas.openxmlformats.org/officeDocument/2006/relationships/image" Target="../media/image257.png"/><Relationship Id="rId4" Type="http://schemas.openxmlformats.org/officeDocument/2006/relationships/image" Target="../media/image65.jpeg"/><Relationship Id="rId9" Type="http://schemas.openxmlformats.org/officeDocument/2006/relationships/image" Target="../media/image25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258" name="Picture 6"/>
          <p:cNvPicPr>
            <a:picLocks noChangeAspect="1" noChangeArrowheads="1"/>
          </p:cNvPicPr>
          <p:nvPr/>
        </p:nvPicPr>
        <p:blipFill>
          <a:blip r:embed="rId3" cstate="screen"/>
          <a:srcRect/>
          <a:stretch>
            <a:fillRect/>
          </a:stretch>
        </p:blipFill>
        <p:spPr bwMode="auto">
          <a:xfrm>
            <a:off x="0" y="0"/>
            <a:ext cx="9144000" cy="6858000"/>
          </a:xfrm>
          <a:prstGeom prst="rect">
            <a:avLst/>
          </a:prstGeom>
          <a:noFill/>
          <a:ln w="12700">
            <a:noFill/>
            <a:miter lim="800000"/>
            <a:headEnd type="none" w="lg" len="med"/>
            <a:tailEnd type="none" w="lg" len="med"/>
          </a:ln>
        </p:spPr>
      </p:pic>
      <p:sp>
        <p:nvSpPr>
          <p:cNvPr id="44035" name="Rectangle 2"/>
          <p:cNvSpPr>
            <a:spLocks noGrp="1" noChangeArrowheads="1"/>
          </p:cNvSpPr>
          <p:nvPr>
            <p:ph type="ctrTitle" sz="quarter"/>
          </p:nvPr>
        </p:nvSpPr>
        <p:spPr>
          <a:xfrm>
            <a:off x="685800" y="533400"/>
            <a:ext cx="7772400" cy="1143000"/>
          </a:xfrm>
        </p:spPr>
        <p:txBody>
          <a:bodyPr/>
          <a:lstStyle/>
          <a:p>
            <a:pPr>
              <a:defRPr/>
            </a:pPr>
            <a:r>
              <a:rPr lang="en-US" dirty="0"/>
              <a:t>Flocculation Models</a:t>
            </a:r>
          </a:p>
        </p:txBody>
      </p:sp>
    </p:spTree>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Mechanical Flocculators and Energy Dissipation Rate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Model the mixing unit as a flat plate moving normal to the fluid (infinite fluid)</a:t>
                </a:r>
              </a:p>
              <a:p>
                <a:r>
                  <a:rPr lang="en-US" dirty="0"/>
                  <a:t>The maximum energy dissipation rate is given by</a:t>
                </a:r>
              </a:p>
              <a:p>
                <a:endParaRPr lang="en-US" dirty="0"/>
              </a:p>
              <a:p>
                <a:r>
                  <a:rPr lang="en-US" dirty="0"/>
                  <a:t>Closely spaced plates will</a:t>
                </a:r>
                <a:br>
                  <a:rPr lang="en-US" dirty="0"/>
                </a:br>
                <a:r>
                  <a:rPr lang="en-US" dirty="0"/>
                  <a:t>have higher </a:t>
                </a:r>
                <a14:m>
                  <m:oMath xmlns:m="http://schemas.openxmlformats.org/officeDocument/2006/math">
                    <m:sSub>
                      <m:sSubPr>
                        <m:ctrlPr>
                          <a:rPr lang="en-US" i="1">
                            <a:latin typeface="Cambria Math" panose="02040503050406030204" pitchFamily="18" charset="0"/>
                          </a:rPr>
                        </m:ctrlPr>
                      </m:sSubPr>
                      <m:e>
                        <m:r>
                          <a:rPr lang="en-US" i="1">
                            <a:latin typeface="Cambria Math"/>
                          </a:rPr>
                          <m:t>𝜀</m:t>
                        </m:r>
                      </m:e>
                      <m:sub>
                        <m:r>
                          <a:rPr lang="en-US" i="1">
                            <a:latin typeface="Cambria Math"/>
                          </a:rPr>
                          <m:t>𝑀𝑎𝑥</m:t>
                        </m:r>
                      </m:sub>
                    </m:sSub>
                  </m:oMath>
                </a14:m>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3"/>
                <a:stretch>
                  <a:fillRect l="-3407" t="-7547" r="-1407"/>
                </a:stretch>
              </a:blipFill>
            </p:spPr>
            <p:txBody>
              <a:bodyPr/>
              <a:lstStyle/>
              <a:p>
                <a:r>
                  <a:rPr lang="en-US">
                    <a:noFill/>
                  </a:rPr>
                  <a:t> </a:t>
                </a:r>
              </a:p>
            </p:txBody>
          </p:sp>
        </mc:Fallback>
      </mc:AlternateContent>
      <p:pic>
        <p:nvPicPr>
          <p:cNvPr id="2225160" name="Picture 8" descr="http://spsengineering.com/wp-content/uploads/2010/12/Picture2-300x211.jpg">
            <a:hlinkClick r:id="rId4"/>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79540" y="4461226"/>
            <a:ext cx="2857500" cy="200977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5017274" y="3291842"/>
            <a:ext cx="3896138" cy="954107"/>
          </a:xfrm>
          <a:prstGeom prst="rect">
            <a:avLst/>
          </a:prstGeom>
          <a:noFill/>
        </p:spPr>
        <p:txBody>
          <a:bodyPr wrap="square" rtlCol="0">
            <a:spAutoFit/>
          </a:bodyPr>
          <a:lstStyle/>
          <a:p>
            <a:r>
              <a:rPr lang="en-US" dirty="0"/>
              <a:t>V is relative velocity between fluid and plate</a:t>
            </a:r>
          </a:p>
        </p:txBody>
      </p:sp>
      <p:pic>
        <p:nvPicPr>
          <p:cNvPr id="7" name="Picture 6">
            <a:extLst>
              <a:ext uri="{FF2B5EF4-FFF2-40B4-BE49-F238E27FC236}">
                <a16:creationId xmlns:a16="http://schemas.microsoft.com/office/drawing/2014/main" id="{017698DA-F472-47DF-A7F5-A6B430C48559}"/>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2319727" y="3404732"/>
            <a:ext cx="2629814" cy="772158"/>
          </a:xfrm>
          <a:prstGeom prst="rect">
            <a:avLst/>
          </a:prstGeom>
        </p:spPr>
      </p:pic>
    </p:spTree>
    <p:extLst>
      <p:ext uri="{BB962C8B-B14F-4D97-AF65-F5344CB8AC3E}">
        <p14:creationId xmlns:p14="http://schemas.microsoft.com/office/powerpoint/2010/main" val="1247697115"/>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Computational Fluid Dynamics Analysis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sz="2800" dirty="0"/>
                  <a:t>Flat plate normal to the flow</a:t>
                </a:r>
              </a:p>
              <a:p>
                <a:r>
                  <a:rPr lang="en-US" sz="2800" dirty="0"/>
                  <a:t>1 m wide</a:t>
                </a:r>
              </a:p>
              <a:p>
                <a:r>
                  <a:rPr lang="en-US" sz="2800" dirty="0"/>
                  <a:t>Flow was 2-D</a:t>
                </a:r>
              </a:p>
              <a:p>
                <a:r>
                  <a:rPr lang="en-US" sz="2800" dirty="0"/>
                  <a:t>V=1 m/s</a:t>
                </a:r>
              </a:p>
              <a:p>
                <a:r>
                  <a:rPr lang="en-US" sz="2800" dirty="0"/>
                  <a:t>Re = 100,000</a:t>
                </a:r>
              </a:p>
              <a:p>
                <a14:m>
                  <m:oMath xmlns:m="http://schemas.openxmlformats.org/officeDocument/2006/math">
                    <m:sSub>
                      <m:sSubPr>
                        <m:ctrlPr>
                          <a:rPr lang="en-US" sz="2800" i="1">
                            <a:latin typeface="Cambria Math" panose="02040503050406030204" pitchFamily="18" charset="0"/>
                          </a:rPr>
                        </m:ctrlPr>
                      </m:sSubPr>
                      <m:e>
                        <m:r>
                          <a:rPr lang="en-US" sz="2800" i="1">
                            <a:latin typeface="Cambria Math"/>
                          </a:rPr>
                          <m:t>𝜀</m:t>
                        </m:r>
                      </m:e>
                      <m:sub>
                        <m:r>
                          <a:rPr lang="en-US" sz="2800" i="1">
                            <a:latin typeface="Cambria Math"/>
                          </a:rPr>
                          <m:t>𝑀𝑎𝑥</m:t>
                        </m:r>
                      </m:sub>
                    </m:sSub>
                  </m:oMath>
                </a14:m>
                <a:r>
                  <a:rPr lang="en-US" sz="2800" dirty="0"/>
                  <a:t> = 0.04 W/kg</a:t>
                </a:r>
              </a:p>
              <a:p>
                <a:endParaRPr lang="en-US" sz="2800" dirty="0"/>
              </a:p>
              <a:p>
                <a:endParaRPr lang="en-US" sz="2800" dirty="0"/>
              </a:p>
              <a:p>
                <a14:m>
                  <m:oMath xmlns:m="http://schemas.openxmlformats.org/officeDocument/2006/math">
                    <m:sSub>
                      <m:sSubPr>
                        <m:ctrlPr>
                          <a:rPr lang="en-US" sz="2800" i="1">
                            <a:latin typeface="Cambria Math" panose="02040503050406030204" pitchFamily="18" charset="0"/>
                          </a:rPr>
                        </m:ctrlPr>
                      </m:sSubPr>
                      <m:e>
                        <m:r>
                          <a:rPr lang="en-US" sz="2800" i="1">
                            <a:latin typeface="Cambria Math"/>
                          </a:rPr>
                          <m:t>𝛱</m:t>
                        </m:r>
                      </m:e>
                      <m:sub>
                        <m:r>
                          <a:rPr lang="en-US" sz="2800" i="1">
                            <a:latin typeface="Cambria Math"/>
                          </a:rPr>
                          <m:t>𝑃𝑙𝑎𝑡𝑒</m:t>
                        </m:r>
                      </m:sub>
                    </m:sSub>
                  </m:oMath>
                </a14:m>
                <a:r>
                  <a:rPr lang="en-US" sz="2800" dirty="0"/>
                  <a:t> = 0.34</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5"/>
                <a:stretch>
                  <a:fillRect l="-2889" t="-6604" b="-5795"/>
                </a:stretch>
              </a:blipFill>
            </p:spPr>
            <p:txBody>
              <a:bodyPr/>
              <a:lstStyle/>
              <a:p>
                <a:r>
                  <a:rPr lang="en-US">
                    <a:noFill/>
                  </a:rPr>
                  <a:t> </a:t>
                </a:r>
              </a:p>
            </p:txBody>
          </p:sp>
        </mc:Fallback>
      </mc:AlternateContent>
      <p:pic>
        <p:nvPicPr>
          <p:cNvPr id="2223106" name="Picture 2 1"/>
          <p:cNvPicPr>
            <a:picLocks noChangeAspect="1" noChangeArrowheads="1"/>
          </p:cNvPicPr>
          <p:nvPr/>
        </p:nvPicPr>
        <p:blipFill rotWithShape="1">
          <a:blip r:embed="rId6">
            <a:extLst>
              <a:ext uri="{28A0092B-C50C-407E-A947-70E740481C1C}">
                <a14:useLocalDpi xmlns:a14="http://schemas.microsoft.com/office/drawing/2010/main" val="0"/>
              </a:ext>
            </a:extLst>
          </a:blip>
          <a:srcRect t="10317" r="90699" b="35565"/>
          <a:stretch/>
        </p:blipFill>
        <p:spPr bwMode="auto">
          <a:xfrm>
            <a:off x="8164864" y="1570184"/>
            <a:ext cx="708964" cy="2739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2 2"/>
          <p:cNvPicPr>
            <a:picLocks noChangeAspect="1" noChangeArrowheads="1"/>
          </p:cNvPicPr>
          <p:nvPr/>
        </p:nvPicPr>
        <p:blipFill rotWithShape="1">
          <a:blip r:embed="rId6">
            <a:extLst>
              <a:ext uri="{28A0092B-C50C-407E-A947-70E740481C1C}">
                <a14:useLocalDpi xmlns:a14="http://schemas.microsoft.com/office/drawing/2010/main" val="0"/>
              </a:ext>
            </a:extLst>
          </a:blip>
          <a:srcRect l="29746" t="31362" r="27783" b="44387"/>
          <a:stretch/>
        </p:blipFill>
        <p:spPr bwMode="auto">
          <a:xfrm>
            <a:off x="4730375" y="2968084"/>
            <a:ext cx="3237470" cy="1227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2 3"/>
          <p:cNvPicPr>
            <a:picLocks noChangeAspect="1" noChangeArrowheads="1"/>
          </p:cNvPicPr>
          <p:nvPr/>
        </p:nvPicPr>
        <p:blipFill rotWithShape="1">
          <a:blip r:embed="rId6">
            <a:extLst>
              <a:ext uri="{28A0092B-C50C-407E-A947-70E740481C1C}">
                <a14:useLocalDpi xmlns:a14="http://schemas.microsoft.com/office/drawing/2010/main" val="0"/>
              </a:ext>
            </a:extLst>
          </a:blip>
          <a:srcRect l="37202" t="91361" r="35197" b="1764"/>
          <a:stretch/>
        </p:blipFill>
        <p:spPr bwMode="auto">
          <a:xfrm>
            <a:off x="4868396" y="5921055"/>
            <a:ext cx="2103929" cy="3479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rot="5400000">
            <a:off x="4786100" y="3570514"/>
            <a:ext cx="182880" cy="182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26181" name="Picture 5 1"/>
          <p:cNvPicPr>
            <a:picLocks noChangeAspect="1" noChangeArrowheads="1"/>
          </p:cNvPicPr>
          <p:nvPr/>
        </p:nvPicPr>
        <p:blipFill rotWithShape="1">
          <a:blip r:embed="rId7">
            <a:extLst>
              <a:ext uri="{28A0092B-C50C-407E-A947-70E740481C1C}">
                <a14:useLocalDpi xmlns:a14="http://schemas.microsoft.com/office/drawing/2010/main" val="0"/>
              </a:ext>
            </a:extLst>
          </a:blip>
          <a:srcRect t="4749" r="90752" b="40534"/>
          <a:stretch/>
        </p:blipFill>
        <p:spPr bwMode="auto">
          <a:xfrm>
            <a:off x="8168420" y="4078223"/>
            <a:ext cx="706424" cy="27751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5 2"/>
          <p:cNvPicPr>
            <a:picLocks noChangeAspect="1" noChangeArrowheads="1"/>
          </p:cNvPicPr>
          <p:nvPr/>
        </p:nvPicPr>
        <p:blipFill rotWithShape="1">
          <a:blip r:embed="rId7">
            <a:extLst>
              <a:ext uri="{28A0092B-C50C-407E-A947-70E740481C1C}">
                <a14:useLocalDpi xmlns:a14="http://schemas.microsoft.com/office/drawing/2010/main" val="0"/>
              </a:ext>
            </a:extLst>
          </a:blip>
          <a:srcRect l="29632" t="33966" r="29151" b="47030"/>
          <a:stretch/>
        </p:blipFill>
        <p:spPr bwMode="auto">
          <a:xfrm>
            <a:off x="4730375" y="4880925"/>
            <a:ext cx="3148277" cy="9638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Box 8"/>
          <p:cNvSpPr txBox="1"/>
          <p:nvPr/>
        </p:nvSpPr>
        <p:spPr>
          <a:xfrm>
            <a:off x="4797914" y="2578277"/>
            <a:ext cx="3013197" cy="461665"/>
          </a:xfrm>
          <a:prstGeom prst="rect">
            <a:avLst/>
          </a:prstGeom>
          <a:noFill/>
        </p:spPr>
        <p:txBody>
          <a:bodyPr wrap="none" rtlCol="0">
            <a:spAutoFit/>
          </a:bodyPr>
          <a:lstStyle/>
          <a:p>
            <a:r>
              <a:rPr lang="en-US" sz="2400" dirty="0"/>
              <a:t>Energy dissipation rate</a:t>
            </a:r>
          </a:p>
        </p:txBody>
      </p:sp>
      <p:sp>
        <p:nvSpPr>
          <p:cNvPr id="14" name="TextBox 13"/>
          <p:cNvSpPr txBox="1"/>
          <p:nvPr/>
        </p:nvSpPr>
        <p:spPr>
          <a:xfrm>
            <a:off x="5486820" y="4419086"/>
            <a:ext cx="1635384" cy="461665"/>
          </a:xfrm>
          <a:prstGeom prst="rect">
            <a:avLst/>
          </a:prstGeom>
          <a:noFill/>
        </p:spPr>
        <p:txBody>
          <a:bodyPr wrap="none" rtlCol="0">
            <a:spAutoFit/>
          </a:bodyPr>
          <a:lstStyle/>
          <a:p>
            <a:r>
              <a:rPr lang="en-US" sz="2400" dirty="0"/>
              <a:t>Streamlines</a:t>
            </a:r>
          </a:p>
        </p:txBody>
      </p:sp>
      <p:pic>
        <p:nvPicPr>
          <p:cNvPr id="15" name="Picture 14">
            <a:extLst>
              <a:ext uri="{FF2B5EF4-FFF2-40B4-BE49-F238E27FC236}">
                <a16:creationId xmlns:a16="http://schemas.microsoft.com/office/drawing/2014/main" id="{C6698B5C-5183-431E-99B1-201D866FE2A2}"/>
              </a:ext>
            </a:extLst>
          </p:cNvPr>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5486820" y="1871116"/>
            <a:ext cx="2148572" cy="630858"/>
          </a:xfrm>
          <a:prstGeom prst="rect">
            <a:avLst/>
          </a:prstGeom>
        </p:spPr>
      </p:pic>
      <p:pic>
        <p:nvPicPr>
          <p:cNvPr id="8" name="Picture 7">
            <a:extLst>
              <a:ext uri="{FF2B5EF4-FFF2-40B4-BE49-F238E27FC236}">
                <a16:creationId xmlns:a16="http://schemas.microsoft.com/office/drawing/2014/main" id="{F9C0DB0D-619E-4376-97FB-8B9A13ECD4D1}"/>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612026" y="4649918"/>
            <a:ext cx="3064391" cy="701015"/>
          </a:xfrm>
          <a:prstGeom prst="rect">
            <a:avLst/>
          </a:prstGeom>
        </p:spPr>
      </p:pic>
    </p:spTree>
    <p:extLst>
      <p:ext uri="{BB962C8B-B14F-4D97-AF65-F5344CB8AC3E}">
        <p14:creationId xmlns:p14="http://schemas.microsoft.com/office/powerpoint/2010/main" val="835872775"/>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a:xfrm>
                <a:off x="457200" y="228600"/>
                <a:ext cx="6008336" cy="1143000"/>
              </a:xfrm>
            </p:spPr>
            <p:txBody>
              <a:bodyPr/>
              <a:lstStyle/>
              <a:p>
                <a:r>
                  <a:rPr lang="en-US" dirty="0"/>
                  <a:t>What is </a:t>
                </a:r>
                <a14:m>
                  <m:oMath xmlns:m="http://schemas.openxmlformats.org/officeDocument/2006/math">
                    <m:sSub>
                      <m:sSubPr>
                        <m:ctrlPr>
                          <a:rPr lang="en-US" i="1">
                            <a:latin typeface="Cambria Math" panose="02040503050406030204" pitchFamily="18" charset="0"/>
                          </a:rPr>
                        </m:ctrlPr>
                      </m:sSubPr>
                      <m:e>
                        <m:r>
                          <a:rPr lang="en-US" i="1">
                            <a:latin typeface="Cambria Math"/>
                          </a:rPr>
                          <m:t>𝜀</m:t>
                        </m:r>
                      </m:e>
                      <m:sub>
                        <m:r>
                          <a:rPr lang="en-US" i="1">
                            <a:latin typeface="Cambria Math"/>
                          </a:rPr>
                          <m:t>𝑀𝑎𝑥</m:t>
                        </m:r>
                      </m:sub>
                    </m:sSub>
                  </m:oMath>
                </a14:m>
                <a:r>
                  <a:rPr lang="en-US" dirty="0"/>
                  <a:t> for mechanical flocculators?</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457200" y="228600"/>
                <a:ext cx="6008336" cy="1143000"/>
              </a:xfrm>
              <a:blipFill rotWithShape="1">
                <a:blip r:embed="rId3"/>
                <a:stretch>
                  <a:fillRect l="-3550" t="-23529" r="-3550" b="-385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The maximum velocity for mixing units given by 10 State Standards is 3 </a:t>
                </a:r>
                <a:r>
                  <a:rPr lang="en-US" dirty="0" err="1"/>
                  <a:t>ft</a:t>
                </a:r>
                <a:r>
                  <a:rPr lang="en-US" dirty="0"/>
                  <a:t>/s</a:t>
                </a:r>
              </a:p>
              <a:p>
                <a:r>
                  <a:rPr lang="en-US" dirty="0"/>
                  <a:t>No minimum plate width is specified</a:t>
                </a:r>
              </a:p>
              <a:p>
                <a:r>
                  <a:rPr lang="en-US" dirty="0"/>
                  <a:t>For narrow plates </a:t>
                </a:r>
                <a14:m>
                  <m:oMath xmlns:m="http://schemas.openxmlformats.org/officeDocument/2006/math">
                    <m:sSub>
                      <m:sSubPr>
                        <m:ctrlPr>
                          <a:rPr lang="en-US" i="1">
                            <a:latin typeface="Cambria Math" panose="02040503050406030204" pitchFamily="18" charset="0"/>
                          </a:rPr>
                        </m:ctrlPr>
                      </m:sSubPr>
                      <m:e>
                        <m:r>
                          <a:rPr lang="en-US" i="1">
                            <a:latin typeface="Cambria Math"/>
                          </a:rPr>
                          <m:t>𝜀</m:t>
                        </m:r>
                      </m:e>
                      <m:sub>
                        <m:r>
                          <a:rPr lang="en-US" i="1">
                            <a:latin typeface="Cambria Math"/>
                          </a:rPr>
                          <m:t>𝑀𝑎𝑥</m:t>
                        </m:r>
                      </m:sub>
                    </m:sSub>
                  </m:oMath>
                </a14:m>
                <a:r>
                  <a:rPr lang="en-US" dirty="0"/>
                  <a:t> is comparable to rapid mix!</a:t>
                </a:r>
              </a:p>
              <a:p>
                <a:r>
                  <a:rPr lang="en-US" dirty="0"/>
                  <a:t>Mechanical flocculators may be breaking flocs in the wake of the mixer</a:t>
                </a:r>
              </a:p>
              <a:p>
                <a:r>
                  <a:rPr lang="en-US" dirty="0"/>
                  <a:t>Nonuniformity of the energy dissipation rate is an inefficient use of energy</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4"/>
                <a:stretch>
                  <a:fillRect l="-3407" t="-7547" r="-2815" b="-11995"/>
                </a:stretch>
              </a:blipFill>
            </p:spPr>
            <p:txBody>
              <a:bodyPr/>
              <a:lstStyle/>
              <a:p>
                <a:r>
                  <a:rPr lang="en-US">
                    <a:noFill/>
                  </a:rPr>
                  <a:t> </a:t>
                </a:r>
              </a:p>
            </p:txBody>
          </p:sp>
        </mc:Fallback>
      </mc:AlternateContent>
      <p:sp>
        <p:nvSpPr>
          <p:cNvPr id="4" name="Rectangle 3"/>
          <p:cNvSpPr/>
          <p:nvPr/>
        </p:nvSpPr>
        <p:spPr>
          <a:xfrm>
            <a:off x="2869533" y="6488668"/>
            <a:ext cx="6209731" cy="369332"/>
          </a:xfrm>
          <a:prstGeom prst="rect">
            <a:avLst/>
          </a:prstGeom>
        </p:spPr>
        <p:txBody>
          <a:bodyPr wrap="square">
            <a:spAutoFit/>
          </a:bodyPr>
          <a:lstStyle/>
          <a:p>
            <a:pPr algn="r"/>
            <a:r>
              <a:rPr lang="en-US" sz="1800" dirty="0">
                <a:hlinkClick r:id="rId5"/>
              </a:rPr>
              <a:t>http://10statesstandards.com/waterrev2012.pdf</a:t>
            </a:r>
            <a:endParaRPr lang="en-US" sz="1800" dirty="0"/>
          </a:p>
        </p:txBody>
      </p:sp>
      <p:pic>
        <p:nvPicPr>
          <p:cNvPr id="6" name="Picture 5">
            <a:extLst>
              <a:ext uri="{FF2B5EF4-FFF2-40B4-BE49-F238E27FC236}">
                <a16:creationId xmlns:a16="http://schemas.microsoft.com/office/drawing/2014/main" id="{2DF7F53E-DA98-4F18-BA96-F30F6077C489}"/>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6538227" y="416407"/>
            <a:ext cx="2503459" cy="735059"/>
          </a:xfrm>
          <a:prstGeom prst="rect">
            <a:avLst/>
          </a:prstGeom>
        </p:spPr>
      </p:pic>
    </p:spTree>
    <p:extLst>
      <p:ext uri="{BB962C8B-B14F-4D97-AF65-F5344CB8AC3E}">
        <p14:creationId xmlns:p14="http://schemas.microsoft.com/office/powerpoint/2010/main" val="880991255"/>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Uniformity of mixing requires </a:t>
            </a:r>
          </a:p>
        </p:txBody>
      </p:sp>
      <p:sp>
        <p:nvSpPr>
          <p:cNvPr id="3" name="Content Placeholder 2"/>
          <p:cNvSpPr>
            <a:spLocks noGrp="1"/>
          </p:cNvSpPr>
          <p:nvPr>
            <p:ph idx="1"/>
          </p:nvPr>
        </p:nvSpPr>
        <p:spPr/>
        <p:txBody>
          <a:bodyPr/>
          <a:lstStyle/>
          <a:p>
            <a:r>
              <a:rPr lang="en-US" dirty="0"/>
              <a:t>“Flocculation reactors should be designed to have </a:t>
            </a:r>
            <a:r>
              <a:rPr lang="en-US" b="1" dirty="0"/>
              <a:t>relatively uniform mixing </a:t>
            </a:r>
            <a:r>
              <a:rPr lang="en-US" dirty="0"/>
              <a:t>intensities throughout the reactor.”</a:t>
            </a:r>
          </a:p>
          <a:p>
            <a:r>
              <a:rPr lang="en-US" dirty="0"/>
              <a:t>“If the mixing intensity varies considerably across the reactor, substantial breakup will occur in the portions of the reactor with the highest intensities, thereby acting against the flocculation desired.”</a:t>
            </a:r>
          </a:p>
        </p:txBody>
      </p:sp>
      <p:sp>
        <p:nvSpPr>
          <p:cNvPr id="4" name="TextBox 3"/>
          <p:cNvSpPr txBox="1"/>
          <p:nvPr/>
        </p:nvSpPr>
        <p:spPr>
          <a:xfrm>
            <a:off x="474453" y="6208202"/>
            <a:ext cx="8350370" cy="707886"/>
          </a:xfrm>
          <a:prstGeom prst="rect">
            <a:avLst/>
          </a:prstGeom>
          <a:noFill/>
        </p:spPr>
        <p:txBody>
          <a:bodyPr wrap="square" rtlCol="0">
            <a:spAutoFit/>
          </a:bodyPr>
          <a:lstStyle/>
          <a:p>
            <a:r>
              <a:rPr lang="en-US" sz="2000" dirty="0"/>
              <a:t>Benjamin and Lawler. Water Quality Engineering: Physical/Chemical Treatment Processes (page 833)</a:t>
            </a:r>
          </a:p>
        </p:txBody>
      </p:sp>
    </p:spTree>
    <p:extLst>
      <p:ext uri="{BB962C8B-B14F-4D97-AF65-F5344CB8AC3E}">
        <p14:creationId xmlns:p14="http://schemas.microsoft.com/office/powerpoint/2010/main" val="2936707772"/>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effectLst/>
        </p:spPr>
        <p:txBody>
          <a:bodyPr/>
          <a:lstStyle/>
          <a:p>
            <a:r>
              <a:rPr lang="en-US" dirty="0"/>
              <a:t>Mechanical Flocculators Summary</a:t>
            </a:r>
          </a:p>
        </p:txBody>
      </p:sp>
      <p:sp>
        <p:nvSpPr>
          <p:cNvPr id="3" name="Content Placeholder 2"/>
          <p:cNvSpPr>
            <a:spLocks noGrp="1"/>
          </p:cNvSpPr>
          <p:nvPr>
            <p:ph idx="1"/>
          </p:nvPr>
        </p:nvSpPr>
        <p:spPr/>
        <p:txBody>
          <a:bodyPr/>
          <a:lstStyle/>
          <a:p>
            <a:r>
              <a:rPr lang="en-US" dirty="0"/>
              <a:t>Waste (a small amount of) electricity</a:t>
            </a:r>
          </a:p>
          <a:p>
            <a:r>
              <a:rPr lang="en-US" dirty="0"/>
              <a:t>Require unnecessary mechanical components</a:t>
            </a:r>
          </a:p>
          <a:p>
            <a:r>
              <a:rPr lang="en-US" dirty="0"/>
              <a:t>Have a wide distribution of energy dissipation rates (highest in the wake of the paddles) that may break flocs</a:t>
            </a:r>
          </a:p>
          <a:p>
            <a:r>
              <a:rPr lang="en-US" dirty="0"/>
              <a:t>Have a wide distribution of particle residence times (completely mixed flow reactors)</a:t>
            </a:r>
          </a:p>
          <a:p>
            <a:endParaRPr lang="en-US" dirty="0"/>
          </a:p>
        </p:txBody>
      </p:sp>
      <p:sp>
        <p:nvSpPr>
          <p:cNvPr id="5" name="Oval 4"/>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ChangeArrowheads="1"/>
          </p:cNvSpPr>
          <p:nvPr>
            <p:ph type="title"/>
          </p:nvPr>
        </p:nvSpPr>
        <p:spPr>
          <a:xfrm>
            <a:off x="457200" y="228600"/>
            <a:ext cx="5923072" cy="1143000"/>
          </a:xfrm>
        </p:spPr>
        <p:txBody>
          <a:bodyPr/>
          <a:lstStyle/>
          <a:p>
            <a:r>
              <a:rPr lang="en-US" dirty="0"/>
              <a:t>Hydraulic Flocculators</a:t>
            </a:r>
          </a:p>
        </p:txBody>
      </p:sp>
      <p:sp>
        <p:nvSpPr>
          <p:cNvPr id="101379" name="Rectangle 3"/>
          <p:cNvSpPr>
            <a:spLocks noGrp="1" noChangeArrowheads="1"/>
          </p:cNvSpPr>
          <p:nvPr>
            <p:ph idx="1"/>
          </p:nvPr>
        </p:nvSpPr>
        <p:spPr/>
        <p:txBody>
          <a:bodyPr/>
          <a:lstStyle/>
          <a:p>
            <a:r>
              <a:rPr lang="en-US" dirty="0"/>
              <a:t>Horizontal baffle</a:t>
            </a:r>
          </a:p>
          <a:p>
            <a:pPr lvl="1"/>
            <a:endParaRPr lang="en-US" dirty="0"/>
          </a:p>
          <a:p>
            <a:r>
              <a:rPr lang="en-US" dirty="0"/>
              <a:t>Vertical baffle</a:t>
            </a:r>
          </a:p>
          <a:p>
            <a:pPr lvl="1"/>
            <a:endParaRPr lang="en-US" dirty="0"/>
          </a:p>
          <a:p>
            <a:r>
              <a:rPr lang="en-US" dirty="0"/>
              <a:t>Pipe flow (w/ orifices)</a:t>
            </a:r>
          </a:p>
          <a:p>
            <a:pPr lvl="1"/>
            <a:endParaRPr lang="en-US" dirty="0"/>
          </a:p>
          <a:p>
            <a:r>
              <a:rPr lang="en-US" dirty="0"/>
              <a:t>Gravel bed</a:t>
            </a:r>
          </a:p>
        </p:txBody>
      </p:sp>
      <p:pic>
        <p:nvPicPr>
          <p:cNvPr id="101380" name="Picture 4" descr="R001-021"/>
          <p:cNvPicPr>
            <a:picLocks noChangeAspect="1" noChangeArrowheads="1"/>
          </p:cNvPicPr>
          <p:nvPr/>
        </p:nvPicPr>
        <p:blipFill>
          <a:blip r:embed="rId3" cstate="screen"/>
          <a:srcRect/>
          <a:stretch>
            <a:fillRect/>
          </a:stretch>
        </p:blipFill>
        <p:spPr bwMode="auto">
          <a:xfrm>
            <a:off x="4069101" y="1207672"/>
            <a:ext cx="2355850" cy="1649412"/>
          </a:xfrm>
          <a:prstGeom prst="rect">
            <a:avLst/>
          </a:prstGeom>
          <a:noFill/>
          <a:ln w="9525">
            <a:noFill/>
            <a:miter lim="800000"/>
            <a:headEnd/>
            <a:tailEnd/>
          </a:ln>
        </p:spPr>
      </p:pic>
      <p:pic>
        <p:nvPicPr>
          <p:cNvPr id="101381" name="Picture 5" descr="P1100262"/>
          <p:cNvPicPr>
            <a:picLocks noChangeAspect="1" noChangeArrowheads="1"/>
          </p:cNvPicPr>
          <p:nvPr/>
        </p:nvPicPr>
        <p:blipFill>
          <a:blip r:embed="rId4" cstate="screen"/>
          <a:srcRect/>
          <a:stretch>
            <a:fillRect/>
          </a:stretch>
        </p:blipFill>
        <p:spPr bwMode="auto">
          <a:xfrm>
            <a:off x="7200900" y="1774825"/>
            <a:ext cx="1333500" cy="1096963"/>
          </a:xfrm>
          <a:prstGeom prst="rect">
            <a:avLst/>
          </a:prstGeom>
          <a:noFill/>
          <a:ln w="9525">
            <a:noFill/>
            <a:miter lim="800000"/>
            <a:headEnd/>
            <a:tailEnd/>
          </a:ln>
        </p:spPr>
      </p:pic>
      <p:pic>
        <p:nvPicPr>
          <p:cNvPr id="101382" name="Picture 6"/>
          <p:cNvPicPr>
            <a:picLocks noChangeAspect="1" noChangeArrowheads="1"/>
          </p:cNvPicPr>
          <p:nvPr/>
        </p:nvPicPr>
        <p:blipFill>
          <a:blip r:embed="rId5" cstate="screen"/>
          <a:srcRect/>
          <a:stretch>
            <a:fillRect/>
          </a:stretch>
        </p:blipFill>
        <p:spPr bwMode="auto">
          <a:xfrm>
            <a:off x="5593670" y="4510202"/>
            <a:ext cx="2701925" cy="1820863"/>
          </a:xfrm>
          <a:prstGeom prst="rect">
            <a:avLst/>
          </a:prstGeom>
          <a:noFill/>
          <a:ln w="12700">
            <a:noFill/>
            <a:miter lim="800000"/>
            <a:headEnd type="none" w="lg" len="med"/>
            <a:tailEnd type="none" w="lg" len="med"/>
          </a:ln>
        </p:spPr>
      </p:pic>
      <p:sp>
        <p:nvSpPr>
          <p:cNvPr id="184327" name="Oval 7"/>
          <p:cNvSpPr>
            <a:spLocks noChangeArrowheads="1"/>
          </p:cNvSpPr>
          <p:nvPr/>
        </p:nvSpPr>
        <p:spPr bwMode="auto">
          <a:xfrm>
            <a:off x="8242300" y="1905000"/>
            <a:ext cx="88900" cy="88900"/>
          </a:xfrm>
          <a:prstGeom prst="ellipse">
            <a:avLst/>
          </a:prstGeom>
          <a:solidFill>
            <a:schemeClr val="accent1"/>
          </a:solidFill>
          <a:ln w="12700">
            <a:solidFill>
              <a:schemeClr val="tx1"/>
            </a:solidFill>
            <a:round/>
            <a:headEnd type="none" w="lg" len="med"/>
            <a:tailEnd type="none" w="lg" len="med"/>
          </a:ln>
        </p:spPr>
        <p:txBody>
          <a:bodyPr wrap="none" anchor="ctr">
            <a:spAutoFit/>
          </a:bodyPr>
          <a:lstStyle/>
          <a:p>
            <a:endParaRPr lang="en-US"/>
          </a:p>
        </p:txBody>
      </p:sp>
      <p:grpSp>
        <p:nvGrpSpPr>
          <p:cNvPr id="2" name="Group 8"/>
          <p:cNvGrpSpPr>
            <a:grpSpLocks/>
          </p:cNvGrpSpPr>
          <p:nvPr/>
        </p:nvGrpSpPr>
        <p:grpSpPr bwMode="auto">
          <a:xfrm>
            <a:off x="6184900" y="-71438"/>
            <a:ext cx="2970213" cy="1674813"/>
            <a:chOff x="2191" y="1296"/>
            <a:chExt cx="3185" cy="1796"/>
          </a:xfrm>
        </p:grpSpPr>
        <p:sp>
          <p:nvSpPr>
            <p:cNvPr id="101385" name="Rectangle 9"/>
            <p:cNvSpPr>
              <a:spLocks noChangeArrowheads="1"/>
            </p:cNvSpPr>
            <p:nvPr/>
          </p:nvSpPr>
          <p:spPr bwMode="auto">
            <a:xfrm>
              <a:off x="2235" y="1528"/>
              <a:ext cx="331" cy="84"/>
            </a:xfrm>
            <a:prstGeom prst="rect">
              <a:avLst/>
            </a:prstGeom>
            <a:solidFill>
              <a:schemeClr val="hlink"/>
            </a:solidFill>
            <a:ln w="12700">
              <a:noFill/>
              <a:miter lim="800000"/>
              <a:headEnd type="none" w="lg" len="med"/>
              <a:tailEnd type="none" w="lg" len="med"/>
            </a:ln>
          </p:spPr>
          <p:txBody>
            <a:bodyPr anchor="ctr">
              <a:spAutoFit/>
            </a:bodyPr>
            <a:lstStyle/>
            <a:p>
              <a:endParaRPr lang="en-US"/>
            </a:p>
          </p:txBody>
        </p:sp>
        <p:sp>
          <p:nvSpPr>
            <p:cNvPr id="101386" name="Rectangle 10"/>
            <p:cNvSpPr>
              <a:spLocks noChangeArrowheads="1"/>
            </p:cNvSpPr>
            <p:nvPr/>
          </p:nvSpPr>
          <p:spPr bwMode="auto">
            <a:xfrm>
              <a:off x="2561" y="1528"/>
              <a:ext cx="330" cy="1501"/>
            </a:xfrm>
            <a:prstGeom prst="rect">
              <a:avLst/>
            </a:prstGeom>
            <a:solidFill>
              <a:schemeClr val="hlink"/>
            </a:solidFill>
            <a:ln w="12700">
              <a:noFill/>
              <a:miter lim="800000"/>
              <a:headEnd type="none" w="lg" len="med"/>
              <a:tailEnd type="none" w="lg" len="med"/>
            </a:ln>
          </p:spPr>
          <p:txBody>
            <a:bodyPr wrap="none" anchor="ctr">
              <a:spAutoFit/>
            </a:bodyPr>
            <a:lstStyle/>
            <a:p>
              <a:endParaRPr lang="en-US"/>
            </a:p>
          </p:txBody>
        </p:sp>
        <p:sp>
          <p:nvSpPr>
            <p:cNvPr id="101387" name="Rectangle 11"/>
            <p:cNvSpPr>
              <a:spLocks noChangeArrowheads="1"/>
            </p:cNvSpPr>
            <p:nvPr/>
          </p:nvSpPr>
          <p:spPr bwMode="auto">
            <a:xfrm>
              <a:off x="2886" y="1562"/>
              <a:ext cx="958" cy="1484"/>
            </a:xfrm>
            <a:prstGeom prst="rect">
              <a:avLst/>
            </a:prstGeom>
            <a:solidFill>
              <a:schemeClr val="hlink"/>
            </a:solidFill>
            <a:ln w="12700">
              <a:noFill/>
              <a:miter lim="800000"/>
              <a:headEnd type="none" w="lg" len="med"/>
              <a:tailEnd type="none" w="lg" len="med"/>
            </a:ln>
          </p:spPr>
          <p:txBody>
            <a:bodyPr anchor="ctr">
              <a:spAutoFit/>
            </a:bodyPr>
            <a:lstStyle/>
            <a:p>
              <a:endParaRPr lang="en-US"/>
            </a:p>
          </p:txBody>
        </p:sp>
        <p:sp>
          <p:nvSpPr>
            <p:cNvPr id="101388" name="Rectangle 12"/>
            <p:cNvSpPr>
              <a:spLocks noChangeArrowheads="1"/>
            </p:cNvSpPr>
            <p:nvPr/>
          </p:nvSpPr>
          <p:spPr bwMode="auto">
            <a:xfrm>
              <a:off x="3844" y="1585"/>
              <a:ext cx="958" cy="1484"/>
            </a:xfrm>
            <a:prstGeom prst="rect">
              <a:avLst/>
            </a:prstGeom>
            <a:solidFill>
              <a:schemeClr val="hlink"/>
            </a:solidFill>
            <a:ln w="12700">
              <a:noFill/>
              <a:miter lim="800000"/>
              <a:headEnd type="none" w="lg" len="med"/>
              <a:tailEnd type="none" w="lg" len="med"/>
            </a:ln>
          </p:spPr>
          <p:txBody>
            <a:bodyPr anchor="ctr">
              <a:spAutoFit/>
            </a:bodyPr>
            <a:lstStyle/>
            <a:p>
              <a:endParaRPr lang="en-US"/>
            </a:p>
          </p:txBody>
        </p:sp>
        <p:sp>
          <p:nvSpPr>
            <p:cNvPr id="101389" name="Rectangle 13"/>
            <p:cNvSpPr>
              <a:spLocks noChangeArrowheads="1"/>
            </p:cNvSpPr>
            <p:nvPr/>
          </p:nvSpPr>
          <p:spPr bwMode="auto">
            <a:xfrm>
              <a:off x="4801" y="1608"/>
              <a:ext cx="575" cy="1484"/>
            </a:xfrm>
            <a:prstGeom prst="rect">
              <a:avLst/>
            </a:prstGeom>
            <a:solidFill>
              <a:schemeClr val="hlink"/>
            </a:solidFill>
            <a:ln w="12700">
              <a:noFill/>
              <a:miter lim="800000"/>
              <a:headEnd type="none" w="lg" len="med"/>
              <a:tailEnd type="none" w="lg" len="med"/>
            </a:ln>
          </p:spPr>
          <p:txBody>
            <a:bodyPr anchor="ctr">
              <a:spAutoFit/>
            </a:bodyPr>
            <a:lstStyle/>
            <a:p>
              <a:endParaRPr lang="en-US"/>
            </a:p>
          </p:txBody>
        </p:sp>
        <p:sp>
          <p:nvSpPr>
            <p:cNvPr id="101390" name="Freeform 14"/>
            <p:cNvSpPr>
              <a:spLocks/>
            </p:cNvSpPr>
            <p:nvPr/>
          </p:nvSpPr>
          <p:spPr bwMode="auto">
            <a:xfrm>
              <a:off x="2213" y="1612"/>
              <a:ext cx="3161" cy="1479"/>
            </a:xfrm>
            <a:custGeom>
              <a:avLst/>
              <a:gdLst>
                <a:gd name="T0" fmla="*/ 0 w 4407"/>
                <a:gd name="T1" fmla="*/ 0 h 2357"/>
                <a:gd name="T2" fmla="*/ 338 w 4407"/>
                <a:gd name="T3" fmla="*/ 0 h 2357"/>
                <a:gd name="T4" fmla="*/ 338 w 4407"/>
                <a:gd name="T5" fmla="*/ 1419 h 2357"/>
                <a:gd name="T6" fmla="*/ 3161 w 4407"/>
                <a:gd name="T7" fmla="*/ 1479 h 2357"/>
                <a:gd name="T8" fmla="*/ 0 60000 65536"/>
                <a:gd name="T9" fmla="*/ 0 60000 65536"/>
                <a:gd name="T10" fmla="*/ 0 60000 65536"/>
                <a:gd name="T11" fmla="*/ 0 60000 65536"/>
                <a:gd name="T12" fmla="*/ 0 w 4407"/>
                <a:gd name="T13" fmla="*/ 0 h 2357"/>
                <a:gd name="T14" fmla="*/ 4407 w 4407"/>
                <a:gd name="T15" fmla="*/ 2357 h 2357"/>
              </a:gdLst>
              <a:ahLst/>
              <a:cxnLst>
                <a:cxn ang="T8">
                  <a:pos x="T0" y="T1"/>
                </a:cxn>
                <a:cxn ang="T9">
                  <a:pos x="T2" y="T3"/>
                </a:cxn>
                <a:cxn ang="T10">
                  <a:pos x="T4" y="T5"/>
                </a:cxn>
                <a:cxn ang="T11">
                  <a:pos x="T6" y="T7"/>
                </a:cxn>
              </a:cxnLst>
              <a:rect l="T12" t="T13" r="T14" b="T15"/>
              <a:pathLst>
                <a:path w="4407" h="2357">
                  <a:moveTo>
                    <a:pt x="0" y="0"/>
                  </a:moveTo>
                  <a:lnTo>
                    <a:pt x="471" y="0"/>
                  </a:lnTo>
                  <a:lnTo>
                    <a:pt x="471" y="2261"/>
                  </a:lnTo>
                  <a:lnTo>
                    <a:pt x="4407" y="2357"/>
                  </a:lnTo>
                </a:path>
              </a:pathLst>
            </a:custGeom>
            <a:noFill/>
            <a:ln w="76200">
              <a:solidFill>
                <a:schemeClr val="tx1"/>
              </a:solidFill>
              <a:round/>
              <a:headEnd type="none" w="lg" len="med"/>
              <a:tailEnd type="none" w="lg" len="med"/>
            </a:ln>
          </p:spPr>
          <p:txBody>
            <a:bodyPr anchor="ctr">
              <a:spAutoFit/>
            </a:bodyPr>
            <a:lstStyle/>
            <a:p>
              <a:endParaRPr lang="en-US"/>
            </a:p>
          </p:txBody>
        </p:sp>
        <p:sp>
          <p:nvSpPr>
            <p:cNvPr id="101391" name="Line 15"/>
            <p:cNvSpPr>
              <a:spLocks noChangeShapeType="1"/>
            </p:cNvSpPr>
            <p:nvPr/>
          </p:nvSpPr>
          <p:spPr bwMode="auto">
            <a:xfrm>
              <a:off x="2191" y="1296"/>
              <a:ext cx="3070"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grpSp>
          <p:nvGrpSpPr>
            <p:cNvPr id="3" name="Group 16"/>
            <p:cNvGrpSpPr>
              <a:grpSpLocks/>
            </p:cNvGrpSpPr>
            <p:nvPr/>
          </p:nvGrpSpPr>
          <p:grpSpPr bwMode="auto">
            <a:xfrm>
              <a:off x="2879" y="1298"/>
              <a:ext cx="1930" cy="1288"/>
              <a:chOff x="1561" y="1187"/>
              <a:chExt cx="3006" cy="1763"/>
            </a:xfrm>
          </p:grpSpPr>
          <p:sp>
            <p:nvSpPr>
              <p:cNvPr id="101396" name="Rectangle 17" descr="Wide upward diagonal"/>
              <p:cNvSpPr>
                <a:spLocks noChangeArrowheads="1"/>
              </p:cNvSpPr>
              <p:nvPr/>
            </p:nvSpPr>
            <p:spPr bwMode="auto">
              <a:xfrm>
                <a:off x="1561" y="1187"/>
                <a:ext cx="56" cy="1763"/>
              </a:xfrm>
              <a:prstGeom prst="rect">
                <a:avLst/>
              </a:prstGeom>
              <a:pattFill prst="wdUpDiag">
                <a:fgClr>
                  <a:schemeClr val="accent1"/>
                </a:fgClr>
                <a:bgClr>
                  <a:schemeClr val="tx1"/>
                </a:bgClr>
              </a:pattFill>
              <a:ln w="12700">
                <a:solidFill>
                  <a:schemeClr val="tx1"/>
                </a:solidFill>
                <a:miter lim="800000"/>
                <a:headEnd type="none" w="lg" len="med"/>
                <a:tailEnd type="none" w="lg" len="med"/>
              </a:ln>
            </p:spPr>
            <p:txBody>
              <a:bodyPr wrap="none" anchor="ctr">
                <a:spAutoFit/>
              </a:bodyPr>
              <a:lstStyle/>
              <a:p>
                <a:endParaRPr lang="en-US"/>
              </a:p>
            </p:txBody>
          </p:sp>
          <p:sp>
            <p:nvSpPr>
              <p:cNvPr id="101397" name="Rectangle 18" descr="Wide upward diagonal"/>
              <p:cNvSpPr>
                <a:spLocks noChangeArrowheads="1"/>
              </p:cNvSpPr>
              <p:nvPr/>
            </p:nvSpPr>
            <p:spPr bwMode="auto">
              <a:xfrm>
                <a:off x="3036" y="1187"/>
                <a:ext cx="56" cy="1763"/>
              </a:xfrm>
              <a:prstGeom prst="rect">
                <a:avLst/>
              </a:prstGeom>
              <a:pattFill prst="wdUpDiag">
                <a:fgClr>
                  <a:schemeClr val="accent1"/>
                </a:fgClr>
                <a:bgClr>
                  <a:schemeClr val="tx1"/>
                </a:bgClr>
              </a:pattFill>
              <a:ln w="12700">
                <a:solidFill>
                  <a:schemeClr val="tx1"/>
                </a:solidFill>
                <a:miter lim="800000"/>
                <a:headEnd type="none" w="lg" len="med"/>
                <a:tailEnd type="none" w="lg" len="med"/>
              </a:ln>
            </p:spPr>
            <p:txBody>
              <a:bodyPr wrap="none" anchor="ctr">
                <a:spAutoFit/>
              </a:bodyPr>
              <a:lstStyle/>
              <a:p>
                <a:endParaRPr lang="en-US"/>
              </a:p>
            </p:txBody>
          </p:sp>
          <p:sp>
            <p:nvSpPr>
              <p:cNvPr id="101398" name="Rectangle 19" descr="Wide upward diagonal"/>
              <p:cNvSpPr>
                <a:spLocks noChangeArrowheads="1"/>
              </p:cNvSpPr>
              <p:nvPr/>
            </p:nvSpPr>
            <p:spPr bwMode="auto">
              <a:xfrm>
                <a:off x="4511" y="1187"/>
                <a:ext cx="56" cy="1763"/>
              </a:xfrm>
              <a:prstGeom prst="rect">
                <a:avLst/>
              </a:prstGeom>
              <a:pattFill prst="wdUpDiag">
                <a:fgClr>
                  <a:schemeClr val="accent1"/>
                </a:fgClr>
                <a:bgClr>
                  <a:schemeClr val="tx1"/>
                </a:bgClr>
              </a:pattFill>
              <a:ln w="12700">
                <a:solidFill>
                  <a:schemeClr val="tx1"/>
                </a:solidFill>
                <a:miter lim="800000"/>
                <a:headEnd type="none" w="lg" len="med"/>
                <a:tailEnd type="none" w="lg" len="med"/>
              </a:ln>
            </p:spPr>
            <p:txBody>
              <a:bodyPr wrap="none" anchor="ctr">
                <a:spAutoFit/>
              </a:bodyPr>
              <a:lstStyle/>
              <a:p>
                <a:endParaRPr lang="en-US"/>
              </a:p>
            </p:txBody>
          </p:sp>
        </p:grpSp>
        <p:sp>
          <p:nvSpPr>
            <p:cNvPr id="101393" name="Rectangle 20" descr="Wide upward diagonal"/>
            <p:cNvSpPr>
              <a:spLocks noChangeArrowheads="1"/>
            </p:cNvSpPr>
            <p:nvPr/>
          </p:nvSpPr>
          <p:spPr bwMode="auto">
            <a:xfrm>
              <a:off x="3340" y="1903"/>
              <a:ext cx="36" cy="1131"/>
            </a:xfrm>
            <a:prstGeom prst="rect">
              <a:avLst/>
            </a:prstGeom>
            <a:pattFill prst="wdUpDiag">
              <a:fgClr>
                <a:schemeClr val="accent1"/>
              </a:fgClr>
              <a:bgClr>
                <a:schemeClr val="tx1"/>
              </a:bgClr>
            </a:pattFill>
            <a:ln w="12700">
              <a:solidFill>
                <a:schemeClr val="tx1"/>
              </a:solidFill>
              <a:miter lim="800000"/>
              <a:headEnd type="none" w="lg" len="med"/>
              <a:tailEnd type="none" w="lg" len="med"/>
            </a:ln>
          </p:spPr>
          <p:txBody>
            <a:bodyPr wrap="none" anchor="ctr">
              <a:spAutoFit/>
            </a:bodyPr>
            <a:lstStyle/>
            <a:p>
              <a:endParaRPr lang="en-US"/>
            </a:p>
          </p:txBody>
        </p:sp>
        <p:sp>
          <p:nvSpPr>
            <p:cNvPr id="101394" name="Rectangle 21" descr="Wide upward diagonal"/>
            <p:cNvSpPr>
              <a:spLocks noChangeArrowheads="1"/>
            </p:cNvSpPr>
            <p:nvPr/>
          </p:nvSpPr>
          <p:spPr bwMode="auto">
            <a:xfrm>
              <a:off x="4287" y="1926"/>
              <a:ext cx="36" cy="1131"/>
            </a:xfrm>
            <a:prstGeom prst="rect">
              <a:avLst/>
            </a:prstGeom>
            <a:pattFill prst="wdUpDiag">
              <a:fgClr>
                <a:schemeClr val="accent1"/>
              </a:fgClr>
              <a:bgClr>
                <a:schemeClr val="tx1"/>
              </a:bgClr>
            </a:pattFill>
            <a:ln w="12700">
              <a:solidFill>
                <a:schemeClr val="tx1"/>
              </a:solidFill>
              <a:miter lim="800000"/>
              <a:headEnd type="none" w="lg" len="med"/>
              <a:tailEnd type="none" w="lg" len="med"/>
            </a:ln>
          </p:spPr>
          <p:txBody>
            <a:bodyPr wrap="none" anchor="ctr">
              <a:spAutoFit/>
            </a:bodyPr>
            <a:lstStyle/>
            <a:p>
              <a:endParaRPr lang="en-US"/>
            </a:p>
          </p:txBody>
        </p:sp>
        <p:sp>
          <p:nvSpPr>
            <p:cNvPr id="101395" name="Rectangle 22" descr="Wide upward diagonal"/>
            <p:cNvSpPr>
              <a:spLocks noChangeArrowheads="1"/>
            </p:cNvSpPr>
            <p:nvPr/>
          </p:nvSpPr>
          <p:spPr bwMode="auto">
            <a:xfrm>
              <a:off x="5234" y="1943"/>
              <a:ext cx="35" cy="1132"/>
            </a:xfrm>
            <a:prstGeom prst="rect">
              <a:avLst/>
            </a:prstGeom>
            <a:pattFill prst="wdUpDiag">
              <a:fgClr>
                <a:schemeClr val="accent1"/>
              </a:fgClr>
              <a:bgClr>
                <a:schemeClr val="tx1"/>
              </a:bgClr>
            </a:pattFill>
            <a:ln w="12700">
              <a:solidFill>
                <a:schemeClr val="tx1"/>
              </a:solidFill>
              <a:miter lim="800000"/>
              <a:headEnd type="none" w="lg" len="med"/>
              <a:tailEnd type="none" w="lg" len="med"/>
            </a:ln>
          </p:spPr>
          <p:txBody>
            <a:bodyPr wrap="none" anchor="ctr">
              <a:spAutoFit/>
            </a:bodyPr>
            <a:lstStyle/>
            <a:p>
              <a:endParaRPr lang="en-US"/>
            </a:p>
          </p:txBody>
        </p:sp>
      </p:grpSp>
      <p:pic>
        <p:nvPicPr>
          <p:cNvPr id="414722" name="Picture 2"/>
          <p:cNvPicPr>
            <a:picLocks noChangeAspect="1" noChangeArrowheads="1"/>
          </p:cNvPicPr>
          <p:nvPr/>
        </p:nvPicPr>
        <p:blipFill>
          <a:blip r:embed="rId6" cstate="screen"/>
          <a:srcRect/>
          <a:stretch>
            <a:fillRect/>
          </a:stretch>
        </p:blipFill>
        <p:spPr bwMode="auto">
          <a:xfrm>
            <a:off x="4690934" y="3004262"/>
            <a:ext cx="4116858" cy="1326630"/>
          </a:xfrm>
          <a:prstGeom prst="rect">
            <a:avLst/>
          </a:prstGeom>
          <a:noFill/>
          <a:ln w="9525">
            <a:noFill/>
            <a:miter lim="800000"/>
            <a:headEnd/>
            <a:tailEnd/>
          </a:ln>
        </p:spPr>
      </p:pic>
      <p:sp>
        <p:nvSpPr>
          <p:cNvPr id="24" name="TextBox 23"/>
          <p:cNvSpPr txBox="1"/>
          <p:nvPr/>
        </p:nvSpPr>
        <p:spPr>
          <a:xfrm>
            <a:off x="1078679" y="4494109"/>
            <a:ext cx="4140429" cy="461665"/>
          </a:xfrm>
          <a:prstGeom prst="rect">
            <a:avLst/>
          </a:prstGeom>
          <a:noFill/>
        </p:spPr>
        <p:txBody>
          <a:bodyPr wrap="none" rtlCol="0">
            <a:spAutoFit/>
          </a:bodyPr>
          <a:lstStyle/>
          <a:p>
            <a:r>
              <a:rPr lang="en-US" sz="2400" dirty="0">
                <a:solidFill>
                  <a:schemeClr val="accent4"/>
                </a:solidFill>
              </a:rPr>
              <a:t>Very low flows and pilot plants</a:t>
            </a:r>
          </a:p>
        </p:txBody>
      </p:sp>
      <p:sp>
        <p:nvSpPr>
          <p:cNvPr id="25" name="TextBox 24"/>
          <p:cNvSpPr txBox="1"/>
          <p:nvPr/>
        </p:nvSpPr>
        <p:spPr>
          <a:xfrm>
            <a:off x="1114305" y="5479761"/>
            <a:ext cx="4241466" cy="830997"/>
          </a:xfrm>
          <a:prstGeom prst="rect">
            <a:avLst/>
          </a:prstGeom>
          <a:noFill/>
        </p:spPr>
        <p:txBody>
          <a:bodyPr wrap="square" rtlCol="0">
            <a:spAutoFit/>
          </a:bodyPr>
          <a:lstStyle/>
          <a:p>
            <a:r>
              <a:rPr lang="en-US" sz="2400" dirty="0">
                <a:solidFill>
                  <a:schemeClr val="accent4"/>
                </a:solidFill>
              </a:rPr>
              <a:t>A bad idea (cleaning would require a lot of work)</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repeatCount="indefinite" fill="hold" grpId="0" nodeType="withEffect">
                                  <p:stCondLst>
                                    <p:cond delay="0"/>
                                  </p:stCondLst>
                                  <p:childTnLst>
                                    <p:animMotion origin="layout" path="M 0.0 7.40741E-7 C -0.01094 0.00393 -0.0625 -0.02593 -0.06597 0.02315 C -0.06944 0.07222 0.00069 0.0213 0.00278 0.07407 C 0.00486 0.12685 -0.05885 0.10255 -0.07431 0.11389 C -0.08802 0.12546 -0.07865 0.13727 -0.07986 0.14352 " pathEditMode="relative" rAng="0" ptsTypes="assaa">
                                      <p:cBhvr>
                                        <p:cTn id="6" dur="5000" fill="hold"/>
                                        <p:tgtEl>
                                          <p:spTgt spid="184327"/>
                                        </p:tgtEl>
                                        <p:attrNameLst>
                                          <p:attrName>ppt_x</p:attrName>
                                          <p:attrName>ppt_y</p:attrName>
                                        </p:attrNameLst>
                                      </p:cBhvr>
                                      <p:rCtr x="-4200" y="5900"/>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27" grpId="0" animBg="1"/>
      <p:bldP spid="24" grpId="0"/>
      <p:bldP spid="2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2226" name="Picture 2"/>
          <p:cNvPicPr>
            <a:picLocks noChangeAspect="1" noChangeArrowheads="1"/>
          </p:cNvPicPr>
          <p:nvPr/>
        </p:nvPicPr>
        <p:blipFill>
          <a:blip r:embed="rId3" cstate="print">
            <a:clrChange>
              <a:clrFrom>
                <a:srgbClr val="212830"/>
              </a:clrFrom>
              <a:clrTo>
                <a:srgbClr val="212830">
                  <a:alpha val="0"/>
                </a:srgbClr>
              </a:clrTo>
            </a:clrChange>
            <a:lum bright="10000"/>
          </a:blip>
          <a:srcRect/>
          <a:stretch>
            <a:fillRect/>
          </a:stretch>
        </p:blipFill>
        <p:spPr bwMode="auto">
          <a:xfrm>
            <a:off x="1286633" y="2425086"/>
            <a:ext cx="6000688" cy="3362683"/>
          </a:xfrm>
          <a:prstGeom prst="rect">
            <a:avLst/>
          </a:prstGeom>
          <a:noFill/>
          <a:ln w="9525">
            <a:noFill/>
            <a:miter lim="800000"/>
            <a:headEnd/>
            <a:tailEnd/>
          </a:ln>
        </p:spPr>
      </p:pic>
      <p:sp>
        <p:nvSpPr>
          <p:cNvPr id="56322" name="Rectangle 2"/>
          <p:cNvSpPr>
            <a:spLocks noGrp="1" noChangeArrowheads="1"/>
          </p:cNvSpPr>
          <p:nvPr>
            <p:ph type="title"/>
          </p:nvPr>
        </p:nvSpPr>
        <p:spPr>
          <a:effectLst/>
        </p:spPr>
        <p:txBody>
          <a:bodyPr/>
          <a:lstStyle/>
          <a:p>
            <a:r>
              <a:rPr lang="en-US" dirty="0"/>
              <a:t>Flocculator Geometry</a:t>
            </a:r>
          </a:p>
        </p:txBody>
      </p:sp>
      <p:sp>
        <p:nvSpPr>
          <p:cNvPr id="56325" name="Text Box 5"/>
          <p:cNvSpPr txBox="1">
            <a:spLocks noChangeArrowheads="1"/>
          </p:cNvSpPr>
          <p:nvPr/>
        </p:nvSpPr>
        <p:spPr bwMode="auto">
          <a:xfrm>
            <a:off x="5534220" y="2027768"/>
            <a:ext cx="1787669" cy="523220"/>
          </a:xfrm>
          <a:prstGeom prst="rect">
            <a:avLst/>
          </a:prstGeom>
          <a:noFill/>
          <a:ln w="12700">
            <a:noFill/>
            <a:miter lim="800000"/>
            <a:headEnd type="none" w="lg" len="med"/>
            <a:tailEnd type="none" w="lg" len="med"/>
          </a:ln>
          <a:effectLst/>
        </p:spPr>
        <p:txBody>
          <a:bodyPr wrap="none">
            <a:spAutoFit/>
          </a:bodyPr>
          <a:lstStyle/>
          <a:p>
            <a:r>
              <a:rPr lang="en-US" dirty="0"/>
              <a:t>2 Channels</a:t>
            </a:r>
          </a:p>
        </p:txBody>
      </p:sp>
      <p:sp>
        <p:nvSpPr>
          <p:cNvPr id="56326" name="Text Box 6"/>
          <p:cNvSpPr txBox="1">
            <a:spLocks noChangeArrowheads="1"/>
          </p:cNvSpPr>
          <p:nvPr/>
        </p:nvSpPr>
        <p:spPr bwMode="auto">
          <a:xfrm>
            <a:off x="4920939" y="5674888"/>
            <a:ext cx="2201180" cy="523220"/>
          </a:xfrm>
          <a:prstGeom prst="rect">
            <a:avLst/>
          </a:prstGeom>
          <a:noFill/>
          <a:ln w="12700">
            <a:noFill/>
            <a:miter lim="800000"/>
            <a:headEnd type="none" w="lg" len="med"/>
            <a:tailEnd type="none" w="lg" len="med"/>
          </a:ln>
          <a:effectLst/>
        </p:spPr>
        <p:txBody>
          <a:bodyPr wrap="none">
            <a:spAutoFit/>
          </a:bodyPr>
          <a:lstStyle/>
          <a:p>
            <a:r>
              <a:rPr lang="en-US" dirty="0"/>
              <a:t>Upper Baffles</a:t>
            </a:r>
          </a:p>
        </p:txBody>
      </p:sp>
      <p:sp>
        <p:nvSpPr>
          <p:cNvPr id="56327" name="Text Box 7"/>
          <p:cNvSpPr txBox="1">
            <a:spLocks noChangeArrowheads="1"/>
          </p:cNvSpPr>
          <p:nvPr/>
        </p:nvSpPr>
        <p:spPr bwMode="auto">
          <a:xfrm>
            <a:off x="7639442" y="3285971"/>
            <a:ext cx="1441450" cy="1384995"/>
          </a:xfrm>
          <a:prstGeom prst="rect">
            <a:avLst/>
          </a:prstGeom>
          <a:noFill/>
          <a:ln w="12700">
            <a:noFill/>
            <a:miter lim="800000"/>
            <a:headEnd type="none" w="lg" len="med"/>
            <a:tailEnd type="none" w="lg" len="med"/>
          </a:ln>
          <a:effectLst/>
        </p:spPr>
        <p:txBody>
          <a:bodyPr>
            <a:spAutoFit/>
          </a:bodyPr>
          <a:lstStyle/>
          <a:p>
            <a:r>
              <a:rPr lang="en-US" dirty="0"/>
              <a:t>Port between channels</a:t>
            </a:r>
          </a:p>
        </p:txBody>
      </p:sp>
      <p:sp>
        <p:nvSpPr>
          <p:cNvPr id="56328" name="Text Box 8"/>
          <p:cNvSpPr txBox="1">
            <a:spLocks noChangeArrowheads="1"/>
          </p:cNvSpPr>
          <p:nvPr/>
        </p:nvSpPr>
        <p:spPr bwMode="auto">
          <a:xfrm>
            <a:off x="691568" y="1821045"/>
            <a:ext cx="1459054" cy="523220"/>
          </a:xfrm>
          <a:prstGeom prst="rect">
            <a:avLst/>
          </a:prstGeom>
          <a:noFill/>
          <a:ln w="12700">
            <a:noFill/>
            <a:miter lim="800000"/>
            <a:headEnd type="none" w="lg" len="med"/>
            <a:tailEnd type="none" w="lg" len="med"/>
          </a:ln>
          <a:effectLst/>
        </p:spPr>
        <p:txBody>
          <a:bodyPr wrap="none">
            <a:spAutoFit/>
          </a:bodyPr>
          <a:lstStyle/>
          <a:p>
            <a:r>
              <a:rPr lang="en-US" dirty="0"/>
              <a:t>Entrance</a:t>
            </a:r>
          </a:p>
        </p:txBody>
      </p:sp>
      <p:sp>
        <p:nvSpPr>
          <p:cNvPr id="56329" name="Text Box 9"/>
          <p:cNvSpPr txBox="1">
            <a:spLocks noChangeArrowheads="1"/>
          </p:cNvSpPr>
          <p:nvPr/>
        </p:nvSpPr>
        <p:spPr bwMode="auto">
          <a:xfrm>
            <a:off x="2360436" y="5582335"/>
            <a:ext cx="2241255" cy="523220"/>
          </a:xfrm>
          <a:prstGeom prst="rect">
            <a:avLst/>
          </a:prstGeom>
          <a:noFill/>
          <a:ln w="12700">
            <a:noFill/>
            <a:miter lim="800000"/>
            <a:headEnd type="none" w="lg" len="med"/>
            <a:tailEnd type="none" w="lg" len="med"/>
          </a:ln>
          <a:effectLst/>
        </p:spPr>
        <p:txBody>
          <a:bodyPr wrap="none">
            <a:spAutoFit/>
          </a:bodyPr>
          <a:lstStyle/>
          <a:p>
            <a:r>
              <a:rPr lang="en-US" dirty="0"/>
              <a:t>Lower Baffles</a:t>
            </a:r>
          </a:p>
        </p:txBody>
      </p:sp>
      <p:sp>
        <p:nvSpPr>
          <p:cNvPr id="56338" name="Text Box 18"/>
          <p:cNvSpPr txBox="1">
            <a:spLocks noChangeArrowheads="1"/>
          </p:cNvSpPr>
          <p:nvPr/>
        </p:nvSpPr>
        <p:spPr bwMode="auto">
          <a:xfrm>
            <a:off x="1383391" y="5016797"/>
            <a:ext cx="782587" cy="523220"/>
          </a:xfrm>
          <a:prstGeom prst="rect">
            <a:avLst/>
          </a:prstGeom>
          <a:noFill/>
          <a:ln w="12700">
            <a:noFill/>
            <a:miter lim="800000"/>
            <a:headEnd type="none" w="lg" len="med"/>
            <a:tailEnd type="none" w="lg" len="med"/>
          </a:ln>
          <a:effectLst/>
        </p:spPr>
        <p:txBody>
          <a:bodyPr wrap="none">
            <a:spAutoFit/>
          </a:bodyPr>
          <a:lstStyle/>
          <a:p>
            <a:r>
              <a:rPr lang="en-US" dirty="0"/>
              <a:t>Exit</a:t>
            </a:r>
          </a:p>
        </p:txBody>
      </p:sp>
      <p:sp>
        <p:nvSpPr>
          <p:cNvPr id="18" name="Action Button: Movie 17">
            <a:hlinkClick r:id="rId4" highlightClick="1"/>
          </p:cNvPr>
          <p:cNvSpPr/>
          <p:nvPr/>
        </p:nvSpPr>
        <p:spPr bwMode="auto">
          <a:xfrm>
            <a:off x="569626" y="2503357"/>
            <a:ext cx="929390" cy="539646"/>
          </a:xfrm>
          <a:prstGeom prst="actionButtonMovie">
            <a:avLst/>
          </a:prstGeom>
          <a:solidFill>
            <a:schemeClr val="accent3"/>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2" name="Line 19"/>
          <p:cNvSpPr>
            <a:spLocks noChangeShapeType="1"/>
          </p:cNvSpPr>
          <p:nvPr/>
        </p:nvSpPr>
        <p:spPr bwMode="auto">
          <a:xfrm flipH="1">
            <a:off x="6853953" y="3679903"/>
            <a:ext cx="884991" cy="940650"/>
          </a:xfrm>
          <a:prstGeom prst="line">
            <a:avLst/>
          </a:prstGeom>
          <a:noFill/>
          <a:ln w="12700">
            <a:solidFill>
              <a:schemeClr val="accent1"/>
            </a:solidFill>
            <a:round/>
            <a:headEnd type="none" w="lg" len="med"/>
            <a:tailEnd type="triangle" w="lg" len="med"/>
          </a:ln>
          <a:effectLst/>
        </p:spPr>
        <p:txBody>
          <a:bodyPr wrap="square" anchor="ctr">
            <a:spAutoFit/>
          </a:bodyPr>
          <a:lstStyle/>
          <a:p>
            <a:endParaRPr lang="en-US"/>
          </a:p>
        </p:txBody>
      </p:sp>
      <p:sp>
        <p:nvSpPr>
          <p:cNvPr id="23" name="Line 10"/>
          <p:cNvSpPr>
            <a:spLocks noChangeShapeType="1"/>
          </p:cNvSpPr>
          <p:nvPr/>
        </p:nvSpPr>
        <p:spPr bwMode="auto">
          <a:xfrm flipV="1">
            <a:off x="5348835" y="4762805"/>
            <a:ext cx="295472" cy="990631"/>
          </a:xfrm>
          <a:prstGeom prst="line">
            <a:avLst/>
          </a:prstGeom>
          <a:noFill/>
          <a:ln w="12700">
            <a:solidFill>
              <a:schemeClr val="accent1"/>
            </a:solidFill>
            <a:round/>
            <a:headEnd type="none" w="lg" len="med"/>
            <a:tailEnd type="triangle" w="lg" len="med"/>
          </a:ln>
          <a:effectLst/>
        </p:spPr>
        <p:txBody>
          <a:bodyPr wrap="square" anchor="ctr">
            <a:spAutoFit/>
          </a:bodyPr>
          <a:lstStyle/>
          <a:p>
            <a:endParaRPr lang="es-HN"/>
          </a:p>
        </p:txBody>
      </p:sp>
      <p:sp>
        <p:nvSpPr>
          <p:cNvPr id="24" name="Line 11"/>
          <p:cNvSpPr>
            <a:spLocks noChangeShapeType="1"/>
          </p:cNvSpPr>
          <p:nvPr/>
        </p:nvSpPr>
        <p:spPr bwMode="auto">
          <a:xfrm flipH="1" flipV="1">
            <a:off x="5238571" y="4733157"/>
            <a:ext cx="85987" cy="1012187"/>
          </a:xfrm>
          <a:prstGeom prst="line">
            <a:avLst/>
          </a:prstGeom>
          <a:noFill/>
          <a:ln w="12700">
            <a:solidFill>
              <a:schemeClr val="accent1"/>
            </a:solidFill>
            <a:round/>
            <a:headEnd type="none" w="lg" len="med"/>
            <a:tailEnd type="triangle" w="lg" len="med"/>
          </a:ln>
          <a:effectLst/>
        </p:spPr>
        <p:txBody>
          <a:bodyPr wrap="square" anchor="ctr">
            <a:spAutoFit/>
          </a:bodyPr>
          <a:lstStyle/>
          <a:p>
            <a:endParaRPr lang="es-HN"/>
          </a:p>
        </p:txBody>
      </p:sp>
      <p:sp>
        <p:nvSpPr>
          <p:cNvPr id="25" name="Line 12"/>
          <p:cNvSpPr>
            <a:spLocks noChangeShapeType="1"/>
          </p:cNvSpPr>
          <p:nvPr/>
        </p:nvSpPr>
        <p:spPr bwMode="auto">
          <a:xfrm flipH="1" flipV="1">
            <a:off x="4832833" y="4691337"/>
            <a:ext cx="475541" cy="1062100"/>
          </a:xfrm>
          <a:prstGeom prst="line">
            <a:avLst/>
          </a:prstGeom>
          <a:noFill/>
          <a:ln w="12700">
            <a:solidFill>
              <a:schemeClr val="accent1"/>
            </a:solidFill>
            <a:round/>
            <a:headEnd type="none" w="lg" len="med"/>
            <a:tailEnd type="triangle" w="lg" len="med"/>
          </a:ln>
          <a:effectLst/>
        </p:spPr>
        <p:txBody>
          <a:bodyPr wrap="square" anchor="ctr">
            <a:spAutoFit/>
          </a:bodyPr>
          <a:lstStyle/>
          <a:p>
            <a:endParaRPr lang="es-HN"/>
          </a:p>
        </p:txBody>
      </p:sp>
      <p:sp>
        <p:nvSpPr>
          <p:cNvPr id="26" name="Line 13"/>
          <p:cNvSpPr>
            <a:spLocks noChangeShapeType="1"/>
          </p:cNvSpPr>
          <p:nvPr/>
        </p:nvSpPr>
        <p:spPr bwMode="auto">
          <a:xfrm flipH="1" flipV="1">
            <a:off x="3058789" y="4377791"/>
            <a:ext cx="461331" cy="1174736"/>
          </a:xfrm>
          <a:prstGeom prst="line">
            <a:avLst/>
          </a:prstGeom>
          <a:noFill/>
          <a:ln w="12700">
            <a:solidFill>
              <a:schemeClr val="accent1"/>
            </a:solidFill>
            <a:round/>
            <a:headEnd type="none" w="lg" len="med"/>
            <a:tailEnd type="triangle" w="lg" len="med"/>
          </a:ln>
          <a:effectLst/>
        </p:spPr>
        <p:txBody>
          <a:bodyPr wrap="square" anchor="ctr">
            <a:spAutoFit/>
          </a:bodyPr>
          <a:lstStyle/>
          <a:p>
            <a:endParaRPr lang="es-HN"/>
          </a:p>
        </p:txBody>
      </p:sp>
      <p:sp>
        <p:nvSpPr>
          <p:cNvPr id="27" name="Line 14"/>
          <p:cNvSpPr>
            <a:spLocks noChangeShapeType="1"/>
          </p:cNvSpPr>
          <p:nvPr/>
        </p:nvSpPr>
        <p:spPr bwMode="auto">
          <a:xfrm flipH="1" flipV="1">
            <a:off x="2670372" y="4304962"/>
            <a:ext cx="840222" cy="1255501"/>
          </a:xfrm>
          <a:prstGeom prst="line">
            <a:avLst/>
          </a:prstGeom>
          <a:noFill/>
          <a:ln w="12700">
            <a:solidFill>
              <a:schemeClr val="accent1"/>
            </a:solidFill>
            <a:round/>
            <a:headEnd type="none" w="lg" len="med"/>
            <a:tailEnd type="triangle" w="lg" len="med"/>
          </a:ln>
          <a:effectLst/>
        </p:spPr>
        <p:txBody>
          <a:bodyPr wrap="square" anchor="ctr">
            <a:spAutoFit/>
          </a:bodyPr>
          <a:lstStyle/>
          <a:p>
            <a:endParaRPr lang="es-HN"/>
          </a:p>
        </p:txBody>
      </p:sp>
      <p:sp>
        <p:nvSpPr>
          <p:cNvPr id="28" name="Line 15"/>
          <p:cNvSpPr>
            <a:spLocks noChangeShapeType="1"/>
          </p:cNvSpPr>
          <p:nvPr/>
        </p:nvSpPr>
        <p:spPr bwMode="auto">
          <a:xfrm flipH="1" flipV="1">
            <a:off x="2272878" y="4239545"/>
            <a:ext cx="1247239" cy="1301867"/>
          </a:xfrm>
          <a:prstGeom prst="line">
            <a:avLst/>
          </a:prstGeom>
          <a:noFill/>
          <a:ln w="12700">
            <a:solidFill>
              <a:schemeClr val="accent1"/>
            </a:solidFill>
            <a:round/>
            <a:headEnd type="none" w="lg" len="med"/>
            <a:tailEnd type="triangle" w="lg" len="med"/>
          </a:ln>
          <a:effectLst/>
        </p:spPr>
        <p:txBody>
          <a:bodyPr wrap="square" anchor="ctr">
            <a:spAutoFit/>
          </a:bodyPr>
          <a:lstStyle/>
          <a:p>
            <a:endParaRPr lang="es-HN"/>
          </a:p>
        </p:txBody>
      </p:sp>
      <p:sp>
        <p:nvSpPr>
          <p:cNvPr id="29" name="Line 15"/>
          <p:cNvSpPr>
            <a:spLocks noChangeShapeType="1"/>
          </p:cNvSpPr>
          <p:nvPr/>
        </p:nvSpPr>
        <p:spPr bwMode="auto">
          <a:xfrm flipH="1" flipV="1">
            <a:off x="1754698" y="4302481"/>
            <a:ext cx="1426" cy="727816"/>
          </a:xfrm>
          <a:prstGeom prst="line">
            <a:avLst/>
          </a:prstGeom>
          <a:noFill/>
          <a:ln w="12700">
            <a:solidFill>
              <a:schemeClr val="accent1"/>
            </a:solidFill>
            <a:round/>
            <a:headEnd type="none" w="lg" len="med"/>
            <a:tailEnd type="triangle" w="lg" len="med"/>
          </a:ln>
          <a:effectLst/>
        </p:spPr>
        <p:txBody>
          <a:bodyPr wrap="square" anchor="ctr">
            <a:spAutoFit/>
          </a:bodyPr>
          <a:lstStyle/>
          <a:p>
            <a:endParaRPr lang="es-HN"/>
          </a:p>
        </p:txBody>
      </p:sp>
      <p:sp>
        <p:nvSpPr>
          <p:cNvPr id="20" name="Oval 19"/>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
        <p:nvSpPr>
          <p:cNvPr id="30" name="Line 19"/>
          <p:cNvSpPr>
            <a:spLocks noChangeShapeType="1"/>
          </p:cNvSpPr>
          <p:nvPr/>
        </p:nvSpPr>
        <p:spPr bwMode="auto">
          <a:xfrm flipH="1">
            <a:off x="1982548" y="2166692"/>
            <a:ext cx="124338" cy="1070122"/>
          </a:xfrm>
          <a:prstGeom prst="line">
            <a:avLst/>
          </a:prstGeom>
          <a:noFill/>
          <a:ln w="12700">
            <a:solidFill>
              <a:schemeClr val="accent1"/>
            </a:solidFill>
            <a:round/>
            <a:headEnd type="none" w="lg" len="med"/>
            <a:tailEnd type="triangle" w="lg" len="med"/>
          </a:ln>
          <a:effectLst/>
        </p:spPr>
        <p:txBody>
          <a:bodyPr wrap="square" anchor="ctr">
            <a:spAutoFit/>
          </a:bodyPr>
          <a:lstStyle/>
          <a:p>
            <a:endParaRPr lang="en-US"/>
          </a:p>
        </p:txBody>
      </p:sp>
    </p:spTree>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2"/>
          <p:cNvSpPr>
            <a:spLocks noGrp="1" noChangeArrowheads="1"/>
          </p:cNvSpPr>
          <p:nvPr>
            <p:ph type="title"/>
          </p:nvPr>
        </p:nvSpPr>
        <p:spPr/>
        <p:txBody>
          <a:bodyPr/>
          <a:lstStyle/>
          <a:p>
            <a:r>
              <a:rPr lang="en-US"/>
              <a:t>Why aren’t hydraulic flocculators used more often?</a:t>
            </a:r>
            <a:endParaRPr lang="en-US" dirty="0"/>
          </a:p>
        </p:txBody>
      </p:sp>
      <p:sp>
        <p:nvSpPr>
          <p:cNvPr id="104451" name="Rectangle 3"/>
          <p:cNvSpPr>
            <a:spLocks noGrp="1" noChangeArrowheads="1"/>
          </p:cNvSpPr>
          <p:nvPr>
            <p:ph idx="1"/>
          </p:nvPr>
        </p:nvSpPr>
        <p:spPr/>
        <p:txBody>
          <a:bodyPr/>
          <a:lstStyle/>
          <a:p>
            <a:r>
              <a:rPr lang="en-US" sz="2400" dirty="0"/>
              <a:t>Simple construction means that there aren’t any items that private companies (venders) can sell as specialized components</a:t>
            </a:r>
          </a:p>
          <a:p>
            <a:r>
              <a:rPr lang="en-US" sz="2400" dirty="0"/>
              <a:t>Consulting firms want to be able to pass the design responsibility off to a vender</a:t>
            </a:r>
          </a:p>
          <a:p>
            <a:r>
              <a:rPr lang="en-US" sz="2400" dirty="0"/>
              <a:t>The presumed operation flexibility of mechanical flocculators (variable speed motor driving a slow mixing unit) </a:t>
            </a:r>
          </a:p>
          <a:p>
            <a:r>
              <a:rPr lang="en-US" sz="2400" dirty="0"/>
              <a:t>Poor documentation of design approach for hydraulic flocculators (special permission required to use in the US!)</a:t>
            </a:r>
          </a:p>
          <a:p>
            <a:r>
              <a:rPr lang="en-US" sz="2400" dirty="0"/>
              <a:t>Using electricity is cool, design innovation is suspect…</a:t>
            </a:r>
          </a:p>
          <a:p>
            <a:r>
              <a:rPr lang="en-US" sz="2400" dirty="0"/>
              <a:t>Prior to AguaClara we didn’t have a design algorithm based on the fundamental physics</a:t>
            </a:r>
          </a:p>
        </p:txBody>
      </p:sp>
    </p:spTree>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2"/>
          <p:cNvSpPr>
            <a:spLocks noGrp="1" noChangeArrowheads="1"/>
          </p:cNvSpPr>
          <p:nvPr>
            <p:ph type="title"/>
          </p:nvPr>
        </p:nvSpPr>
        <p:spPr>
          <a:xfrm>
            <a:off x="203200" y="228600"/>
            <a:ext cx="5719805" cy="1143000"/>
          </a:xfrm>
        </p:spPr>
        <p:txBody>
          <a:bodyPr/>
          <a:lstStyle/>
          <a:p>
            <a:r>
              <a:rPr lang="en-US" dirty="0"/>
              <a:t>Schulz and </a:t>
            </a:r>
            <a:r>
              <a:rPr lang="en-US" dirty="0" err="1"/>
              <a:t>Okun</a:t>
            </a:r>
            <a:r>
              <a:rPr lang="en-US" dirty="0"/>
              <a:t> (Hydraulic flocculators)</a:t>
            </a:r>
          </a:p>
        </p:txBody>
      </p:sp>
      <p:sp>
        <p:nvSpPr>
          <p:cNvPr id="102403" name="Rectangle 3"/>
          <p:cNvSpPr>
            <a:spLocks noGrp="1" noChangeArrowheads="1"/>
          </p:cNvSpPr>
          <p:nvPr>
            <p:ph idx="1"/>
          </p:nvPr>
        </p:nvSpPr>
        <p:spPr/>
        <p:txBody>
          <a:bodyPr/>
          <a:lstStyle/>
          <a:p>
            <a:r>
              <a:rPr lang="en-US" sz="2800" dirty="0"/>
              <a:t>Recommend velocity between 0.1 and 0.3 m/s</a:t>
            </a:r>
          </a:p>
          <a:p>
            <a:r>
              <a:rPr lang="en-US" sz="2800" dirty="0"/>
              <a:t>Distance between baffles at least 45 cm</a:t>
            </a:r>
          </a:p>
          <a:p>
            <a:r>
              <a:rPr lang="en-US" sz="2800" dirty="0"/>
              <a:t>Water must be at least 1 m deep</a:t>
            </a:r>
          </a:p>
          <a:p>
            <a:r>
              <a:rPr lang="en-US" sz="2800" dirty="0"/>
              <a:t>Q must be greater than 10,000 m</a:t>
            </a:r>
            <a:r>
              <a:rPr lang="en-US" sz="2800" baseline="30000" dirty="0"/>
              <a:t>3</a:t>
            </a:r>
            <a:r>
              <a:rPr lang="en-US" sz="2800" dirty="0"/>
              <a:t>/day (115 L/s)</a:t>
            </a:r>
          </a:p>
          <a:p>
            <a:r>
              <a:rPr lang="en-US" sz="2800" dirty="0" err="1"/>
              <a:t>G</a:t>
            </a:r>
            <a:r>
              <a:rPr lang="en-US" sz="2800" dirty="0" err="1">
                <a:latin typeface="Symbol" pitchFamily="18" charset="2"/>
              </a:rPr>
              <a:t>q</a:t>
            </a:r>
            <a:r>
              <a:rPr lang="en-US" sz="2800" dirty="0"/>
              <a:t> of 20,000 to 150,000</a:t>
            </a:r>
          </a:p>
        </p:txBody>
      </p:sp>
      <p:sp>
        <p:nvSpPr>
          <p:cNvPr id="164868" name="Text Box 4"/>
          <p:cNvSpPr txBox="1">
            <a:spLocks noChangeArrowheads="1"/>
          </p:cNvSpPr>
          <p:nvPr/>
        </p:nvSpPr>
        <p:spPr bwMode="auto">
          <a:xfrm>
            <a:off x="203200" y="4302155"/>
            <a:ext cx="4943475" cy="519113"/>
          </a:xfrm>
          <a:prstGeom prst="rect">
            <a:avLst/>
          </a:prstGeom>
          <a:noFill/>
          <a:ln w="12700">
            <a:noFill/>
            <a:miter lim="800000"/>
            <a:headEnd type="none" w="lg" len="med"/>
            <a:tailEnd type="none" w="lg" len="med"/>
          </a:ln>
        </p:spPr>
        <p:txBody>
          <a:bodyPr>
            <a:spAutoFit/>
          </a:bodyPr>
          <a:lstStyle/>
          <a:p>
            <a:r>
              <a:rPr lang="en-US" dirty="0">
                <a:solidFill>
                  <a:schemeClr val="folHlink"/>
                </a:solidFill>
              </a:rPr>
              <a:t>These aren’t universal constants!</a:t>
            </a:r>
          </a:p>
        </p:txBody>
      </p:sp>
      <p:sp>
        <p:nvSpPr>
          <p:cNvPr id="164869" name="Oval 5"/>
          <p:cNvSpPr>
            <a:spLocks noChangeArrowheads="1"/>
          </p:cNvSpPr>
          <p:nvPr/>
        </p:nvSpPr>
        <p:spPr bwMode="auto">
          <a:xfrm>
            <a:off x="7157908" y="1575019"/>
            <a:ext cx="798512" cy="723900"/>
          </a:xfrm>
          <a:prstGeom prst="ellipse">
            <a:avLst/>
          </a:prstGeom>
          <a:noFill/>
          <a:ln w="28575">
            <a:solidFill>
              <a:schemeClr val="folHlink"/>
            </a:solidFill>
            <a:round/>
            <a:headEnd type="none" w="lg" len="med"/>
            <a:tailEnd type="none" w="lg" len="med"/>
          </a:ln>
        </p:spPr>
        <p:txBody>
          <a:bodyPr anchor="ctr">
            <a:spAutoFit/>
          </a:bodyPr>
          <a:lstStyle/>
          <a:p>
            <a:endParaRPr lang="en-US"/>
          </a:p>
        </p:txBody>
      </p:sp>
      <p:sp>
        <p:nvSpPr>
          <p:cNvPr id="164870" name="Oval 6"/>
          <p:cNvSpPr>
            <a:spLocks noChangeArrowheads="1"/>
          </p:cNvSpPr>
          <p:nvPr/>
        </p:nvSpPr>
        <p:spPr bwMode="auto">
          <a:xfrm>
            <a:off x="4378239" y="2567000"/>
            <a:ext cx="547988" cy="723900"/>
          </a:xfrm>
          <a:prstGeom prst="ellipse">
            <a:avLst/>
          </a:prstGeom>
          <a:noFill/>
          <a:ln w="28575">
            <a:solidFill>
              <a:schemeClr val="folHlink"/>
            </a:solidFill>
            <a:round/>
            <a:headEnd type="none" w="lg" len="med"/>
            <a:tailEnd type="none" w="lg" len="med"/>
          </a:ln>
        </p:spPr>
        <p:txBody>
          <a:bodyPr wrap="square" anchor="ctr">
            <a:spAutoFit/>
          </a:bodyPr>
          <a:lstStyle/>
          <a:p>
            <a:endParaRPr lang="en-US"/>
          </a:p>
        </p:txBody>
      </p:sp>
      <p:sp>
        <p:nvSpPr>
          <p:cNvPr id="164871" name="Oval 7"/>
          <p:cNvSpPr>
            <a:spLocks noChangeArrowheads="1"/>
          </p:cNvSpPr>
          <p:nvPr/>
        </p:nvSpPr>
        <p:spPr bwMode="auto">
          <a:xfrm>
            <a:off x="5939481" y="2064898"/>
            <a:ext cx="1076807" cy="723900"/>
          </a:xfrm>
          <a:prstGeom prst="ellipse">
            <a:avLst/>
          </a:prstGeom>
          <a:noFill/>
          <a:ln w="28575">
            <a:solidFill>
              <a:schemeClr val="folHlink"/>
            </a:solidFill>
            <a:round/>
            <a:headEnd type="none" w="lg" len="med"/>
            <a:tailEnd type="none" w="lg" len="med"/>
          </a:ln>
        </p:spPr>
        <p:txBody>
          <a:bodyPr wrap="square" anchor="ctr">
            <a:spAutoFit/>
          </a:bodyPr>
          <a:lstStyle/>
          <a:p>
            <a:endParaRPr lang="en-US"/>
          </a:p>
        </p:txBody>
      </p:sp>
      <p:sp>
        <p:nvSpPr>
          <p:cNvPr id="164872" name="Oval 8"/>
          <p:cNvSpPr>
            <a:spLocks noChangeArrowheads="1"/>
          </p:cNvSpPr>
          <p:nvPr/>
        </p:nvSpPr>
        <p:spPr bwMode="auto">
          <a:xfrm>
            <a:off x="4389439" y="3070986"/>
            <a:ext cx="2258496" cy="723900"/>
          </a:xfrm>
          <a:prstGeom prst="ellipse">
            <a:avLst/>
          </a:prstGeom>
          <a:noFill/>
          <a:ln w="28575">
            <a:solidFill>
              <a:schemeClr val="folHlink"/>
            </a:solidFill>
            <a:round/>
            <a:headEnd type="none" w="lg" len="med"/>
            <a:tailEnd type="none" w="lg" len="med"/>
          </a:ln>
        </p:spPr>
        <p:txBody>
          <a:bodyPr wrap="square" anchor="ctr">
            <a:spAutoFit/>
          </a:bodyPr>
          <a:lstStyle/>
          <a:p>
            <a:endParaRPr lang="en-US"/>
          </a:p>
        </p:txBody>
      </p:sp>
      <p:sp>
        <p:nvSpPr>
          <p:cNvPr id="164873" name="Text Box 9"/>
          <p:cNvSpPr txBox="1">
            <a:spLocks noChangeArrowheads="1"/>
          </p:cNvSpPr>
          <p:nvPr/>
        </p:nvSpPr>
        <p:spPr bwMode="auto">
          <a:xfrm>
            <a:off x="203200" y="4796318"/>
            <a:ext cx="8509000" cy="946150"/>
          </a:xfrm>
          <a:prstGeom prst="rect">
            <a:avLst/>
          </a:prstGeom>
          <a:noFill/>
          <a:ln w="12700">
            <a:noFill/>
            <a:miter lim="800000"/>
            <a:headEnd type="none" w="lg" len="med"/>
            <a:tailEnd type="none" w="lg" len="med"/>
          </a:ln>
        </p:spPr>
        <p:txBody>
          <a:bodyPr wrap="square">
            <a:spAutoFit/>
          </a:bodyPr>
          <a:lstStyle/>
          <a:p>
            <a:r>
              <a:rPr lang="en-US" dirty="0">
                <a:solidFill>
                  <a:schemeClr val="folHlink"/>
                </a:solidFill>
              </a:rPr>
              <a:t>We need to understand the real constraints so we can scale the designs correctly</a:t>
            </a:r>
          </a:p>
        </p:txBody>
      </p:sp>
      <p:pic>
        <p:nvPicPr>
          <p:cNvPr id="553986" name="Picture 2"/>
          <p:cNvPicPr>
            <a:picLocks noChangeAspect="1" noChangeArrowheads="1"/>
          </p:cNvPicPr>
          <p:nvPr/>
        </p:nvPicPr>
        <p:blipFill>
          <a:blip r:embed="rId3" cstate="print"/>
          <a:srcRect/>
          <a:stretch>
            <a:fillRect/>
          </a:stretch>
        </p:blipFill>
        <p:spPr bwMode="auto">
          <a:xfrm>
            <a:off x="9144000" y="6089680"/>
            <a:ext cx="2680946" cy="768320"/>
          </a:xfrm>
          <a:prstGeom prst="rect">
            <a:avLst/>
          </a:prstGeom>
          <a:noFill/>
          <a:ln w="9525">
            <a:noFill/>
            <a:miter lim="800000"/>
            <a:headEnd/>
            <a:tailEnd/>
          </a:ln>
          <a:effectLst/>
        </p:spPr>
      </p:pic>
      <p:sp>
        <p:nvSpPr>
          <p:cNvPr id="16" name="Text Box 4"/>
          <p:cNvSpPr txBox="1">
            <a:spLocks noChangeArrowheads="1"/>
          </p:cNvSpPr>
          <p:nvPr/>
        </p:nvSpPr>
        <p:spPr bwMode="auto">
          <a:xfrm>
            <a:off x="203200" y="5698064"/>
            <a:ext cx="8712200" cy="523220"/>
          </a:xfrm>
          <a:prstGeom prst="rect">
            <a:avLst/>
          </a:prstGeom>
          <a:noFill/>
          <a:ln w="12700">
            <a:noFill/>
            <a:miter lim="800000"/>
            <a:headEnd type="none" w="lg" len="med"/>
            <a:tailEnd type="none" w="lg" len="med"/>
          </a:ln>
        </p:spPr>
        <p:txBody>
          <a:bodyPr wrap="square">
            <a:spAutoFit/>
          </a:bodyPr>
          <a:lstStyle/>
          <a:p>
            <a:r>
              <a:rPr lang="en-US" dirty="0">
                <a:solidFill>
                  <a:schemeClr val="folHlink"/>
                </a:solidFill>
              </a:rPr>
              <a:t>What length scale could make a dimensionless parameter?</a:t>
            </a:r>
          </a:p>
        </p:txBody>
      </p:sp>
      <p:sp>
        <p:nvSpPr>
          <p:cNvPr id="2" name="Rectangle 1"/>
          <p:cNvSpPr/>
          <p:nvPr/>
        </p:nvSpPr>
        <p:spPr>
          <a:xfrm>
            <a:off x="5772151" y="92170"/>
            <a:ext cx="3351876" cy="1323439"/>
          </a:xfrm>
          <a:prstGeom prst="rect">
            <a:avLst/>
          </a:prstGeom>
        </p:spPr>
        <p:txBody>
          <a:bodyPr wrap="square">
            <a:spAutoFit/>
          </a:bodyPr>
          <a:lstStyle/>
          <a:p>
            <a:pPr eaLnBrk="1" hangingPunct="1"/>
            <a:r>
              <a:rPr lang="en-US" sz="1600" dirty="0"/>
              <a:t>Surface Water Treatment for Communities in Developing Countries, (1984) by Christopher R. Schulz and Daniel A. </a:t>
            </a:r>
            <a:r>
              <a:rPr lang="en-US" sz="1600" dirty="0" err="1"/>
              <a:t>Okun</a:t>
            </a:r>
            <a:r>
              <a:rPr lang="en-US" sz="1600" dirty="0"/>
              <a:t>. Intermediate Technology Publications</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486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487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487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487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486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487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35" presetClass="path" presetSubtype="0" accel="50000" decel="50000" fill="hold" nodeType="clickEffect">
                                  <p:stCondLst>
                                    <p:cond delay="0"/>
                                  </p:stCondLst>
                                  <p:childTnLst>
                                    <p:animMotion origin="layout" path="M 2.22222E-6 -3.7037E-6 L -0.7066 -3.7037E-6 " pathEditMode="relative" rAng="0" ptsTypes="AA">
                                      <p:cBhvr>
                                        <p:cTn id="34" dur="2000" fill="hold"/>
                                        <p:tgtEl>
                                          <p:spTgt spid="553986"/>
                                        </p:tgtEl>
                                        <p:attrNameLst>
                                          <p:attrName>ppt_x</p:attrName>
                                          <p:attrName>ppt_y</p:attrName>
                                        </p:attrNameLst>
                                      </p:cBhvr>
                                      <p:rCtr x="-35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4868" grpId="0"/>
      <p:bldP spid="164869" grpId="0" animBg="1"/>
      <p:bldP spid="164870" grpId="0" animBg="1"/>
      <p:bldP spid="164871" grpId="0" animBg="1"/>
      <p:bldP spid="164872" grpId="0" animBg="1"/>
      <p:bldP spid="164873" grpId="0"/>
      <p:bldP spid="1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title"/>
          </p:nvPr>
        </p:nvSpPr>
        <p:spPr>
          <a:effectLst/>
        </p:spPr>
        <p:txBody>
          <a:bodyPr/>
          <a:lstStyle/>
          <a:p>
            <a:r>
              <a:rPr lang="en-US" sz="4000" dirty="0"/>
              <a:t>AguaClara flocculator design continues to evolve rapidly</a:t>
            </a:r>
          </a:p>
        </p:txBody>
      </p:sp>
      <p:sp>
        <p:nvSpPr>
          <p:cNvPr id="92163" name="Rectangle 3"/>
          <p:cNvSpPr>
            <a:spLocks noGrp="1" noChangeArrowheads="1"/>
          </p:cNvSpPr>
          <p:nvPr>
            <p:ph idx="1"/>
          </p:nvPr>
        </p:nvSpPr>
        <p:spPr/>
        <p:txBody>
          <a:bodyPr/>
          <a:lstStyle/>
          <a:p>
            <a:r>
              <a:rPr lang="en-US" sz="2400" dirty="0"/>
              <a:t>2005 - We used conventional guidelines based on velocity gradient to design the first low flow vertical flocculator</a:t>
            </a:r>
          </a:p>
          <a:p>
            <a:r>
              <a:rPr lang="en-US" sz="2400" dirty="0"/>
              <a:t>2010 - We designed using energy dissipation rate and accounted for the nonuniformity of the energy dissipation rate (</a:t>
            </a:r>
            <a:r>
              <a:rPr lang="en-US" sz="2400" dirty="0">
                <a:latin typeface="Symbol" pitchFamily="18" charset="2"/>
              </a:rPr>
              <a:t>q </a:t>
            </a:r>
            <a:r>
              <a:rPr lang="en-US" sz="2400" dirty="0"/>
              <a:t>= 15 minutes)</a:t>
            </a:r>
          </a:p>
          <a:p>
            <a:r>
              <a:rPr lang="en-US" sz="2400" dirty="0"/>
              <a:t>2015 – We added obstacles to decrease the distance between expansions to make all of our flocculators have maximum collision efficiency (</a:t>
            </a:r>
            <a:r>
              <a:rPr lang="en-US" sz="2400" dirty="0">
                <a:latin typeface="Symbol" pitchFamily="18" charset="2"/>
              </a:rPr>
              <a:t>q </a:t>
            </a:r>
            <a:r>
              <a:rPr lang="en-US" sz="2400" dirty="0"/>
              <a:t>= 8 minutes)</a:t>
            </a:r>
          </a:p>
          <a:p>
            <a:r>
              <a:rPr lang="en-US" sz="2400" dirty="0"/>
              <a:t>2016 – Learned that particle/floc collisions are dominated by viscous shear (not by turbulent eddies)</a:t>
            </a:r>
          </a:p>
          <a:p>
            <a:r>
              <a:rPr lang="en-US" sz="2400" dirty="0"/>
              <a:t>201x –We increase the efficiency of removal of small particles (</a:t>
            </a:r>
            <a:r>
              <a:rPr lang="en-US" sz="2400" dirty="0">
                <a:latin typeface="Symbol" pitchFamily="18" charset="2"/>
              </a:rPr>
              <a:t>q </a:t>
            </a:r>
            <a:r>
              <a:rPr lang="en-US" sz="2400" dirty="0"/>
              <a:t>= 1 minute) ???????</a:t>
            </a:r>
          </a:p>
        </p:txBody>
      </p:sp>
      <p:pic>
        <p:nvPicPr>
          <p:cNvPr id="5"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02627" y="5614111"/>
            <a:ext cx="1177588" cy="6249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dirty="0"/>
          </a:p>
        </p:txBody>
      </p:sp>
      <p:pic>
        <p:nvPicPr>
          <p:cNvPr id="413698" name="Picture 2"/>
          <p:cNvPicPr>
            <a:picLocks noChangeAspect="1" noChangeArrowheads="1"/>
          </p:cNvPicPr>
          <p:nvPr/>
        </p:nvPicPr>
        <p:blipFill>
          <a:blip r:embed="rId2" cstate="screen"/>
          <a:srcRect/>
          <a:stretch>
            <a:fillRect/>
          </a:stretch>
        </p:blipFill>
        <p:spPr bwMode="auto">
          <a:xfrm>
            <a:off x="0" y="0"/>
            <a:ext cx="9144000" cy="6858000"/>
          </a:xfrm>
          <a:prstGeom prst="rect">
            <a:avLst/>
          </a:prstGeom>
          <a:noFill/>
          <a:ln w="9525">
            <a:noFill/>
            <a:miter lim="800000"/>
            <a:headEnd/>
            <a:tailEnd/>
          </a:ln>
        </p:spPr>
      </p:pic>
    </p:spTree>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Edge of Knowledge Alert</a:t>
            </a:r>
          </a:p>
        </p:txBody>
      </p:sp>
      <p:sp>
        <p:nvSpPr>
          <p:cNvPr id="3" name="Content Placeholder 2"/>
          <p:cNvSpPr>
            <a:spLocks noGrp="1"/>
          </p:cNvSpPr>
          <p:nvPr>
            <p:ph idx="1"/>
          </p:nvPr>
        </p:nvSpPr>
        <p:spPr/>
        <p:txBody>
          <a:bodyPr/>
          <a:lstStyle/>
          <a:p>
            <a:r>
              <a:rPr lang="en-US" sz="2800" dirty="0"/>
              <a:t>Why would we ever think that the baffled flocculators invented over 100 years ago were the optimal design for flocculation? (room to improve!)</a:t>
            </a:r>
          </a:p>
          <a:p>
            <a:r>
              <a:rPr lang="en-US" sz="2800" dirty="0"/>
              <a:t>We have better coagulants now. Might that influence flocculator design?</a:t>
            </a:r>
          </a:p>
          <a:p>
            <a:r>
              <a:rPr lang="en-US" sz="2800" dirty="0"/>
              <a:t>We are only now beginning to understand the physics of fractal flocculation</a:t>
            </a:r>
          </a:p>
          <a:p>
            <a:r>
              <a:rPr lang="en-US" sz="2800" dirty="0"/>
              <a:t>We are rapidly improving the design of hydraulic flocculators based on our evolving understanding of the physics of flocculation</a:t>
            </a:r>
          </a:p>
        </p:txBody>
      </p:sp>
      <p:sp>
        <p:nvSpPr>
          <p:cNvPr id="4" name="Oval 3"/>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title"/>
          </p:nvPr>
        </p:nvSpPr>
        <p:spPr>
          <a:effectLst/>
        </p:spPr>
        <p:txBody>
          <a:bodyPr/>
          <a:lstStyle/>
          <a:p>
            <a:r>
              <a:rPr lang="en-US" dirty="0"/>
              <a:t>Fractal Flocculation Theory</a:t>
            </a:r>
          </a:p>
        </p:txBody>
      </p:sp>
      <p:sp>
        <p:nvSpPr>
          <p:cNvPr id="72707" name="Rectangle 3"/>
          <p:cNvSpPr>
            <a:spLocks noGrp="1" noChangeArrowheads="1"/>
          </p:cNvSpPr>
          <p:nvPr>
            <p:ph idx="1"/>
          </p:nvPr>
        </p:nvSpPr>
        <p:spPr>
          <a:xfrm>
            <a:off x="457198" y="1600200"/>
            <a:ext cx="7651631" cy="4525963"/>
          </a:xfrm>
        </p:spPr>
        <p:txBody>
          <a:bodyPr/>
          <a:lstStyle/>
          <a:p>
            <a:r>
              <a:rPr lang="en-US" sz="2800" dirty="0"/>
              <a:t>Turbulence is caused by expansions</a:t>
            </a:r>
          </a:p>
          <a:p>
            <a:r>
              <a:rPr lang="en-US" sz="2800" dirty="0"/>
              <a:t>Particles and flocs are transported to collide with each other by turbulent eddies and over short distances by viscous shear and Brownian motion.</a:t>
            </a:r>
          </a:p>
          <a:p>
            <a:r>
              <a:rPr lang="en-US" sz="2800" dirty="0"/>
              <a:t>Flocs grow in size with each successful collision</a:t>
            </a:r>
          </a:p>
          <a:p>
            <a:r>
              <a:rPr lang="en-US" sz="2800" dirty="0"/>
              <a:t>Collisions between particles of very different sizes are not very succesful.* </a:t>
            </a:r>
          </a:p>
        </p:txBody>
      </p:sp>
      <p:sp>
        <p:nvSpPr>
          <p:cNvPr id="10" name="Rectangle 9"/>
          <p:cNvSpPr/>
          <p:nvPr/>
        </p:nvSpPr>
        <p:spPr>
          <a:xfrm>
            <a:off x="655092" y="6119336"/>
            <a:ext cx="8202304" cy="738664"/>
          </a:xfrm>
          <a:prstGeom prst="rect">
            <a:avLst/>
          </a:prstGeom>
        </p:spPr>
        <p:txBody>
          <a:bodyPr wrap="square">
            <a:spAutoFit/>
          </a:bodyPr>
          <a:lstStyle/>
          <a:p>
            <a:pPr lvl="0" eaLnBrk="1" hangingPunct="1"/>
            <a:r>
              <a:rPr lang="en-US" sz="1400" dirty="0">
                <a:latin typeface="Arial" charset="0"/>
              </a:rPr>
              <a:t>Flocculation model and collision potential for reactors with flows characterized by high Peclet numbers </a:t>
            </a:r>
          </a:p>
          <a:p>
            <a:pPr lvl="0"/>
            <a:r>
              <a:rPr lang="en-US" sz="1400" b="1" dirty="0">
                <a:latin typeface="Arial" charset="0"/>
              </a:rPr>
              <a:t>Monroe L. Weber-Shirk</a:t>
            </a:r>
            <a:r>
              <a:rPr lang="en-US" sz="1400" b="1" dirty="0">
                <a:latin typeface="Arial" charset="0"/>
                <a:hlinkClick r:id="rId3"/>
              </a:rPr>
              <a:t>  </a:t>
            </a:r>
            <a:r>
              <a:rPr lang="en-US" sz="200" b="1" baseline="30000" dirty="0">
                <a:latin typeface="Arial" charset="0"/>
                <a:hlinkClick r:id="rId3"/>
              </a:rPr>
              <a:t> </a:t>
            </a:r>
            <a:r>
              <a:rPr lang="en-US" sz="1400" b="1" baseline="30000" dirty="0">
                <a:latin typeface="Arial" charset="0"/>
                <a:hlinkClick r:id="rId3"/>
              </a:rPr>
              <a:t> </a:t>
            </a:r>
            <a:r>
              <a:rPr lang="en-US" sz="700" b="1" baseline="30000" dirty="0">
                <a:latin typeface="Arial" charset="0"/>
              </a:rPr>
              <a:t>,</a:t>
            </a:r>
            <a:r>
              <a:rPr lang="en-US" sz="1400" b="1" baseline="30000" dirty="0">
                <a:latin typeface="Arial" charset="0"/>
              </a:rPr>
              <a:t> </a:t>
            </a:r>
            <a:r>
              <a:rPr lang="en-US" sz="1400" b="1" baseline="30000" dirty="0">
                <a:latin typeface="Arial" charset="0"/>
                <a:hlinkClick r:id="rId3"/>
              </a:rPr>
              <a:t>a</a:t>
            </a:r>
            <a:r>
              <a:rPr lang="en-US" sz="1400" b="1" baseline="30000" dirty="0">
                <a:latin typeface="Arial" charset="0"/>
              </a:rPr>
              <a:t>, </a:t>
            </a:r>
            <a:r>
              <a:rPr lang="en-US" sz="1400" b="1" baseline="30000" dirty="0">
                <a:latin typeface="Arial" charset="0"/>
                <a:hlinkClick r:id="rId4"/>
              </a:rPr>
              <a:t>  </a:t>
            </a:r>
            <a:r>
              <a:rPr lang="en-US" sz="700" b="1" dirty="0">
                <a:latin typeface="Arial" charset="0"/>
              </a:rPr>
              <a:t> </a:t>
            </a:r>
            <a:r>
              <a:rPr lang="en-US" sz="1400" b="1" dirty="0">
                <a:latin typeface="Arial" charset="0"/>
              </a:rPr>
              <a:t>and </a:t>
            </a:r>
            <a:r>
              <a:rPr lang="en-US" sz="1400" b="1" baseline="30000" dirty="0">
                <a:latin typeface="Arial" charset="0"/>
              </a:rPr>
              <a:t>Leonard W. </a:t>
            </a:r>
            <a:r>
              <a:rPr lang="en-US" sz="1400" b="1" baseline="30000" dirty="0" err="1">
                <a:latin typeface="Arial" charset="0"/>
              </a:rPr>
              <a:t>Lion</a:t>
            </a:r>
            <a:r>
              <a:rPr lang="en-US" sz="1400" b="1" baseline="30000" dirty="0" err="1">
                <a:latin typeface="Arial" charset="0"/>
                <a:hlinkClick r:id="rId3"/>
              </a:rPr>
              <a:t>a</a:t>
            </a:r>
            <a:endParaRPr lang="en-US" sz="1400" b="1" baseline="30000" dirty="0">
              <a:latin typeface="Arial" charset="0"/>
            </a:endParaRPr>
          </a:p>
          <a:p>
            <a:r>
              <a:rPr lang="en-US" sz="1400" dirty="0">
                <a:hlinkClick r:id="rId5"/>
              </a:rPr>
              <a:t>http://dx.doi.org/10.1016/j.watres.2010.06.026</a:t>
            </a:r>
            <a:endParaRPr lang="en-US" sz="1400" dirty="0"/>
          </a:p>
        </p:txBody>
      </p:sp>
      <p:sp>
        <p:nvSpPr>
          <p:cNvPr id="6" name="TextBox 5"/>
          <p:cNvSpPr txBox="1"/>
          <p:nvPr/>
        </p:nvSpPr>
        <p:spPr>
          <a:xfrm>
            <a:off x="904067" y="5304644"/>
            <a:ext cx="5997065" cy="707886"/>
          </a:xfrm>
          <a:prstGeom prst="rect">
            <a:avLst/>
          </a:prstGeom>
          <a:noFill/>
        </p:spPr>
        <p:txBody>
          <a:bodyPr wrap="square" rtlCol="0">
            <a:spAutoFit/>
          </a:bodyPr>
          <a:lstStyle/>
          <a:p>
            <a:r>
              <a:rPr lang="en-US" sz="2000" dirty="0"/>
              <a:t>*hypothesis from 2012. Might also be a limit on the sum of the diameters</a:t>
            </a:r>
          </a:p>
        </p:txBody>
      </p:sp>
      <p:pic>
        <p:nvPicPr>
          <p:cNvPr id="2235394" name="Picture 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510382" y="1335496"/>
            <a:ext cx="544886" cy="16342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35395" name="Picture 3"/>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979433" y="3186204"/>
            <a:ext cx="1081807" cy="8240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35396" name="Picture 4"/>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338498" y="4207859"/>
            <a:ext cx="716770" cy="844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35397" name="Picture 5"/>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702159" y="5304644"/>
            <a:ext cx="1177588" cy="6249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2800" dirty="0"/>
              <a:t>Flocculation models based on geometry and stickiness of nanoparticles can predict performance</a:t>
            </a:r>
          </a:p>
        </p:txBody>
      </p:sp>
      <p:sp>
        <p:nvSpPr>
          <p:cNvPr id="2" name="Text Placeholder 1"/>
          <p:cNvSpPr>
            <a:spLocks noGrp="1"/>
          </p:cNvSpPr>
          <p:nvPr>
            <p:ph idx="1"/>
          </p:nvPr>
        </p:nvSpPr>
        <p:spPr/>
        <p:txBody>
          <a:bodyPr>
            <a:normAutofit/>
          </a:bodyPr>
          <a:lstStyle/>
          <a:p>
            <a:r>
              <a:rPr lang="en-US" dirty="0"/>
              <a:t>The coagulant forms sticky nanoparticles</a:t>
            </a:r>
          </a:p>
          <a:p>
            <a:r>
              <a:rPr lang="en-US" dirty="0"/>
              <a:t>The bond between a coagulant nanoparticle and a clay platelet is strong</a:t>
            </a:r>
          </a:p>
          <a:p>
            <a:r>
              <a:rPr lang="en-US" dirty="0"/>
              <a:t>The bond between two coagulant nanoparticles is weaker </a:t>
            </a:r>
          </a:p>
          <a:p>
            <a:r>
              <a:rPr lang="en-US" dirty="0"/>
              <a:t>Macromolecules of dissolved organic matter (DOM) cover the coagulant nanoparticles (and DOM isn’t sticky)</a:t>
            </a:r>
          </a:p>
        </p:txBody>
      </p:sp>
      <p:sp>
        <p:nvSpPr>
          <p:cNvPr id="4" name="TextBox 3"/>
          <p:cNvSpPr txBox="1"/>
          <p:nvPr/>
        </p:nvSpPr>
        <p:spPr>
          <a:xfrm>
            <a:off x="855329" y="6126163"/>
            <a:ext cx="7603958" cy="523220"/>
          </a:xfrm>
          <a:prstGeom prst="rect">
            <a:avLst/>
          </a:prstGeom>
          <a:noFill/>
        </p:spPr>
        <p:txBody>
          <a:bodyPr wrap="square" rtlCol="0">
            <a:spAutoFit/>
          </a:bodyPr>
          <a:lstStyle/>
          <a:p>
            <a:r>
              <a:rPr lang="en-US" dirty="0">
                <a:latin typeface="Helvetica" panose="020B0604020202020204" pitchFamily="34" charset="0"/>
                <a:cs typeface="Helvetica" panose="020B0604020202020204" pitchFamily="34" charset="0"/>
              </a:rPr>
              <a:t>There is still much to learn about flocculation!</a:t>
            </a:r>
          </a:p>
        </p:txBody>
      </p:sp>
    </p:spTree>
    <p:extLst>
      <p:ext uri="{BB962C8B-B14F-4D97-AF65-F5344CB8AC3E}">
        <p14:creationId xmlns:p14="http://schemas.microsoft.com/office/powerpoint/2010/main" val="2507148171"/>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81474" name="Picture 2" descr="Image result"/>
          <p:cNvPicPr>
            <a:picLocks noChangeAspect="1" noChangeArrowheads="1"/>
          </p:cNvPicPr>
          <p:nvPr/>
        </p:nvPicPr>
        <p:blipFill rotWithShape="1">
          <a:blip r:embed="rId2">
            <a:clrChange>
              <a:clrFrom>
                <a:srgbClr val="020202"/>
              </a:clrFrom>
              <a:clrTo>
                <a:srgbClr val="020202">
                  <a:alpha val="0"/>
                </a:srgbClr>
              </a:clrTo>
            </a:clrChange>
            <a:extLst>
              <a:ext uri="{28A0092B-C50C-407E-A947-70E740481C1C}">
                <a14:useLocalDpi xmlns:a14="http://schemas.microsoft.com/office/drawing/2010/main" val="0"/>
              </a:ext>
            </a:extLst>
          </a:blip>
          <a:srcRect l="16310" r="11374" b="5721"/>
          <a:stretch/>
        </p:blipFill>
        <p:spPr bwMode="auto">
          <a:xfrm>
            <a:off x="385354" y="1376226"/>
            <a:ext cx="4981303" cy="5479324"/>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p:cNvSpPr>
            <a:spLocks noGrp="1"/>
          </p:cNvSpPr>
          <p:nvPr>
            <p:ph type="title"/>
          </p:nvPr>
        </p:nvSpPr>
        <p:spPr/>
        <p:txBody>
          <a:bodyPr/>
          <a:lstStyle/>
          <a:p>
            <a:r>
              <a:rPr lang="en-US" dirty="0"/>
              <a:t>Human hair is 50 mm in diameter</a:t>
            </a:r>
          </a:p>
        </p:txBody>
      </p:sp>
      <p:sp>
        <p:nvSpPr>
          <p:cNvPr id="8" name="Flowchart: Magnetic Disk 7"/>
          <p:cNvSpPr/>
          <p:nvPr/>
        </p:nvSpPr>
        <p:spPr>
          <a:xfrm>
            <a:off x="5734595" y="1607820"/>
            <a:ext cx="640080" cy="200297"/>
          </a:xfrm>
          <a:prstGeom prst="flowChartMagneticDisk">
            <a:avLst/>
          </a:prstGeom>
          <a:solidFill>
            <a:schemeClr val="accent5">
              <a:lumMod val="60000"/>
              <a:lumOff val="4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9" name="Oval 8"/>
          <p:cNvSpPr/>
          <p:nvPr/>
        </p:nvSpPr>
        <p:spPr>
          <a:xfrm>
            <a:off x="6127565" y="4115888"/>
            <a:ext cx="9144" cy="9144"/>
          </a:xfrm>
          <a:prstGeom prst="ellipse">
            <a:avLst/>
          </a:prstGeom>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pic>
        <p:nvPicPr>
          <p:cNvPr id="2281476" name="Picture 4" descr="Image result for bacteria celula"/>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6303" t="11768" r="30242" b="14771"/>
          <a:stretch/>
        </p:blipFill>
        <p:spPr bwMode="auto">
          <a:xfrm>
            <a:off x="6113430" y="2847704"/>
            <a:ext cx="87518" cy="9144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7123612" y="1394731"/>
            <a:ext cx="780983" cy="523220"/>
          </a:xfrm>
          <a:prstGeom prst="rect">
            <a:avLst/>
          </a:prstGeom>
          <a:noFill/>
        </p:spPr>
        <p:txBody>
          <a:bodyPr wrap="none" rtlCol="0">
            <a:spAutoFit/>
          </a:bodyPr>
          <a:lstStyle/>
          <a:p>
            <a:r>
              <a:rPr lang="en-US" dirty="0"/>
              <a:t>clay</a:t>
            </a:r>
          </a:p>
        </p:txBody>
      </p:sp>
      <p:sp>
        <p:nvSpPr>
          <p:cNvPr id="16" name="TextBox 15"/>
          <p:cNvSpPr txBox="1"/>
          <p:nvPr/>
        </p:nvSpPr>
        <p:spPr>
          <a:xfrm>
            <a:off x="6762206" y="2613931"/>
            <a:ext cx="2023311" cy="523220"/>
          </a:xfrm>
          <a:prstGeom prst="rect">
            <a:avLst/>
          </a:prstGeom>
          <a:noFill/>
        </p:spPr>
        <p:txBody>
          <a:bodyPr wrap="none" rtlCol="0">
            <a:spAutoFit/>
          </a:bodyPr>
          <a:lstStyle/>
          <a:p>
            <a:r>
              <a:rPr lang="en-US" dirty="0"/>
              <a:t>bacterial cell</a:t>
            </a:r>
          </a:p>
        </p:txBody>
      </p:sp>
    </p:spTree>
    <p:extLst>
      <p:ext uri="{BB962C8B-B14F-4D97-AF65-F5344CB8AC3E}">
        <p14:creationId xmlns:p14="http://schemas.microsoft.com/office/powerpoint/2010/main" val="1336981888"/>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Sizes of a few particles</a:t>
            </a:r>
          </a:p>
        </p:txBody>
      </p:sp>
      <p:sp>
        <p:nvSpPr>
          <p:cNvPr id="6" name="TextBox 5"/>
          <p:cNvSpPr txBox="1"/>
          <p:nvPr/>
        </p:nvSpPr>
        <p:spPr>
          <a:xfrm>
            <a:off x="3955834" y="2035833"/>
            <a:ext cx="4389343" cy="523220"/>
          </a:xfrm>
          <a:prstGeom prst="rect">
            <a:avLst/>
          </a:prstGeom>
          <a:noFill/>
        </p:spPr>
        <p:txBody>
          <a:bodyPr wrap="none" rtlCol="0">
            <a:spAutoFit/>
          </a:bodyPr>
          <a:lstStyle/>
          <a:p>
            <a:r>
              <a:rPr lang="en-US" dirty="0">
                <a:latin typeface="Helvetica" panose="020B0604020202020204" pitchFamily="34" charset="0"/>
                <a:cs typeface="Helvetica" panose="020B0604020202020204" pitchFamily="34" charset="0"/>
              </a:rPr>
              <a:t>7000 nm, 7 </a:t>
            </a:r>
            <a:r>
              <a:rPr lang="en-US" dirty="0">
                <a:latin typeface="Symbol" panose="05050102010706020507" pitchFamily="18" charset="2"/>
                <a:cs typeface="Helvetica" panose="020B0604020202020204" pitchFamily="34" charset="0"/>
              </a:rPr>
              <a:t>m</a:t>
            </a:r>
            <a:r>
              <a:rPr lang="en-US" dirty="0">
                <a:latin typeface="Helvetica" panose="020B0604020202020204" pitchFamily="34" charset="0"/>
                <a:cs typeface="Helvetica" panose="020B0604020202020204" pitchFamily="34" charset="0"/>
              </a:rPr>
              <a:t>m, 0.007 mm</a:t>
            </a:r>
          </a:p>
        </p:txBody>
      </p:sp>
      <p:sp>
        <p:nvSpPr>
          <p:cNvPr id="7" name="TextBox 6"/>
          <p:cNvSpPr txBox="1"/>
          <p:nvPr/>
        </p:nvSpPr>
        <p:spPr>
          <a:xfrm>
            <a:off x="3955834" y="4664603"/>
            <a:ext cx="2690160" cy="523220"/>
          </a:xfrm>
          <a:prstGeom prst="rect">
            <a:avLst/>
          </a:prstGeom>
          <a:noFill/>
        </p:spPr>
        <p:txBody>
          <a:bodyPr wrap="none" rtlCol="0">
            <a:spAutoFit/>
          </a:bodyPr>
          <a:lstStyle/>
          <a:p>
            <a:r>
              <a:rPr lang="en-US" dirty="0">
                <a:latin typeface="Helvetica" panose="020B0604020202020204" pitchFamily="34" charset="0"/>
                <a:cs typeface="Helvetica" panose="020B0604020202020204" pitchFamily="34" charset="0"/>
              </a:rPr>
              <a:t>90 nm, 0.09 </a:t>
            </a:r>
            <a:r>
              <a:rPr lang="en-US" dirty="0">
                <a:latin typeface="Symbol" panose="05050102010706020507" pitchFamily="18" charset="2"/>
                <a:cs typeface="Helvetica" panose="020B0604020202020204" pitchFamily="34" charset="0"/>
              </a:rPr>
              <a:t>m</a:t>
            </a:r>
            <a:r>
              <a:rPr lang="en-US" dirty="0">
                <a:latin typeface="Helvetica" panose="020B0604020202020204" pitchFamily="34" charset="0"/>
                <a:cs typeface="Helvetica" panose="020B0604020202020204" pitchFamily="34" charset="0"/>
              </a:rPr>
              <a:t>m</a:t>
            </a:r>
          </a:p>
        </p:txBody>
      </p:sp>
      <p:grpSp>
        <p:nvGrpSpPr>
          <p:cNvPr id="2" name="Group 1"/>
          <p:cNvGrpSpPr/>
          <p:nvPr/>
        </p:nvGrpSpPr>
        <p:grpSpPr>
          <a:xfrm>
            <a:off x="385708" y="1289414"/>
            <a:ext cx="3200400" cy="1543606"/>
            <a:chOff x="385708" y="1289414"/>
            <a:chExt cx="3200400" cy="1543606"/>
          </a:xfrm>
        </p:grpSpPr>
        <p:sp>
          <p:nvSpPr>
            <p:cNvPr id="4" name="Flowchart: Magnetic Disk 3"/>
            <p:cNvSpPr/>
            <p:nvPr/>
          </p:nvSpPr>
          <p:spPr>
            <a:xfrm>
              <a:off x="385708" y="1761866"/>
              <a:ext cx="3200400" cy="1071154"/>
            </a:xfrm>
            <a:prstGeom prst="flowChartMagneticDisk">
              <a:avLst/>
            </a:prstGeom>
            <a:solidFill>
              <a:schemeClr val="accent6">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p:cNvSpPr txBox="1"/>
            <p:nvPr/>
          </p:nvSpPr>
          <p:spPr>
            <a:xfrm>
              <a:off x="1582176" y="1289414"/>
              <a:ext cx="824265" cy="523220"/>
            </a:xfrm>
            <a:prstGeom prst="rect">
              <a:avLst/>
            </a:prstGeom>
            <a:noFill/>
          </p:spPr>
          <p:txBody>
            <a:bodyPr wrap="none" rtlCol="0">
              <a:spAutoFit/>
            </a:bodyPr>
            <a:lstStyle/>
            <a:p>
              <a:pPr algn="ctr"/>
              <a:r>
                <a:rPr lang="en-US" dirty="0">
                  <a:latin typeface="Helvetica" panose="020B0604020202020204" pitchFamily="34" charset="0"/>
                  <a:cs typeface="Helvetica" panose="020B0604020202020204" pitchFamily="34" charset="0"/>
                </a:rPr>
                <a:t>clay</a:t>
              </a:r>
            </a:p>
          </p:txBody>
        </p:sp>
      </p:grpSp>
      <p:grpSp>
        <p:nvGrpSpPr>
          <p:cNvPr id="17" name="Group 16"/>
          <p:cNvGrpSpPr/>
          <p:nvPr/>
        </p:nvGrpSpPr>
        <p:grpSpPr>
          <a:xfrm>
            <a:off x="110039" y="4337487"/>
            <a:ext cx="3908442" cy="642240"/>
            <a:chOff x="110039" y="3969696"/>
            <a:chExt cx="3908442" cy="642240"/>
          </a:xfrm>
        </p:grpSpPr>
        <p:sp>
          <p:nvSpPr>
            <p:cNvPr id="5" name="Oval 4"/>
            <p:cNvSpPr/>
            <p:nvPr/>
          </p:nvSpPr>
          <p:spPr>
            <a:xfrm>
              <a:off x="2041396" y="4566216"/>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p:cNvSpPr txBox="1"/>
            <p:nvPr/>
          </p:nvSpPr>
          <p:spPr>
            <a:xfrm>
              <a:off x="110039" y="3969696"/>
              <a:ext cx="3908442" cy="523220"/>
            </a:xfrm>
            <a:prstGeom prst="rect">
              <a:avLst/>
            </a:prstGeom>
            <a:noFill/>
          </p:spPr>
          <p:txBody>
            <a:bodyPr wrap="none" rtlCol="0">
              <a:spAutoFit/>
            </a:bodyPr>
            <a:lstStyle/>
            <a:p>
              <a:pPr algn="ctr"/>
              <a:r>
                <a:rPr lang="en-US" dirty="0"/>
                <a:t>Nanoparticle of coagulant</a:t>
              </a:r>
            </a:p>
          </p:txBody>
        </p:sp>
      </p:grpSp>
      <p:grpSp>
        <p:nvGrpSpPr>
          <p:cNvPr id="8" name="Group 7"/>
          <p:cNvGrpSpPr/>
          <p:nvPr/>
        </p:nvGrpSpPr>
        <p:grpSpPr>
          <a:xfrm>
            <a:off x="1371599" y="3120740"/>
            <a:ext cx="1465466" cy="929027"/>
            <a:chOff x="1371599" y="2967369"/>
            <a:chExt cx="1465466" cy="929027"/>
          </a:xfrm>
        </p:grpSpPr>
        <p:pic>
          <p:nvPicPr>
            <p:cNvPr id="10" name="Picture 4" descr="Image result for bacteria celula"/>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6303" t="11768" r="30242" b="14771"/>
            <a:stretch/>
          </p:blipFill>
          <p:spPr bwMode="auto">
            <a:xfrm>
              <a:off x="1875732" y="3418707"/>
              <a:ext cx="457200" cy="477689"/>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p:cNvSpPr txBox="1"/>
            <p:nvPr/>
          </p:nvSpPr>
          <p:spPr>
            <a:xfrm>
              <a:off x="1371599" y="2967369"/>
              <a:ext cx="1465466" cy="523220"/>
            </a:xfrm>
            <a:prstGeom prst="rect">
              <a:avLst/>
            </a:prstGeom>
            <a:noFill/>
          </p:spPr>
          <p:txBody>
            <a:bodyPr wrap="none" rtlCol="0">
              <a:spAutoFit/>
            </a:bodyPr>
            <a:lstStyle/>
            <a:p>
              <a:pPr algn="ctr"/>
              <a:r>
                <a:rPr lang="en-US" dirty="0">
                  <a:latin typeface="Helvetica" panose="020B0604020202020204" pitchFamily="34" charset="0"/>
                  <a:cs typeface="Helvetica" panose="020B0604020202020204" pitchFamily="34" charset="0"/>
                </a:rPr>
                <a:t>bacteria</a:t>
              </a:r>
            </a:p>
          </p:txBody>
        </p:sp>
      </p:grpSp>
      <p:sp>
        <p:nvSpPr>
          <p:cNvPr id="14" name="TextBox 13"/>
          <p:cNvSpPr txBox="1"/>
          <p:nvPr/>
        </p:nvSpPr>
        <p:spPr>
          <a:xfrm>
            <a:off x="3955834" y="3350218"/>
            <a:ext cx="4389343" cy="523220"/>
          </a:xfrm>
          <a:prstGeom prst="rect">
            <a:avLst/>
          </a:prstGeom>
          <a:noFill/>
        </p:spPr>
        <p:txBody>
          <a:bodyPr wrap="none" rtlCol="0">
            <a:spAutoFit/>
          </a:bodyPr>
          <a:lstStyle/>
          <a:p>
            <a:r>
              <a:rPr lang="en-US" dirty="0">
                <a:latin typeface="Helvetica" panose="020B0604020202020204" pitchFamily="34" charset="0"/>
                <a:cs typeface="Helvetica" panose="020B0604020202020204" pitchFamily="34" charset="0"/>
              </a:rPr>
              <a:t>1000 nm, 1 </a:t>
            </a:r>
            <a:r>
              <a:rPr lang="en-US" dirty="0">
                <a:latin typeface="Symbol" panose="05050102010706020507" pitchFamily="18" charset="2"/>
                <a:cs typeface="Helvetica" panose="020B0604020202020204" pitchFamily="34" charset="0"/>
              </a:rPr>
              <a:t>m</a:t>
            </a:r>
            <a:r>
              <a:rPr lang="en-US" dirty="0">
                <a:latin typeface="Helvetica" panose="020B0604020202020204" pitchFamily="34" charset="0"/>
                <a:cs typeface="Helvetica" panose="020B0604020202020204" pitchFamily="34" charset="0"/>
              </a:rPr>
              <a:t>m, 0.001 mm</a:t>
            </a:r>
          </a:p>
        </p:txBody>
      </p:sp>
      <p:sp>
        <p:nvSpPr>
          <p:cNvPr id="15" name="TextBox 14"/>
          <p:cNvSpPr txBox="1"/>
          <p:nvPr/>
        </p:nvSpPr>
        <p:spPr>
          <a:xfrm>
            <a:off x="3955834" y="5978989"/>
            <a:ext cx="2690160" cy="523220"/>
          </a:xfrm>
          <a:prstGeom prst="rect">
            <a:avLst/>
          </a:prstGeom>
          <a:noFill/>
        </p:spPr>
        <p:txBody>
          <a:bodyPr wrap="none" rtlCol="0">
            <a:spAutoFit/>
          </a:bodyPr>
          <a:lstStyle/>
          <a:p>
            <a:r>
              <a:rPr lang="en-US" dirty="0">
                <a:latin typeface="Helvetica" panose="020B0604020202020204" pitchFamily="34" charset="0"/>
                <a:cs typeface="Helvetica" panose="020B0604020202020204" pitchFamily="34" charset="0"/>
              </a:rPr>
              <a:t>50 nm, 0.05 </a:t>
            </a:r>
            <a:r>
              <a:rPr lang="en-US" dirty="0">
                <a:latin typeface="Symbol" panose="05050102010706020507" pitchFamily="18" charset="2"/>
                <a:cs typeface="Helvetica" panose="020B0604020202020204" pitchFamily="34" charset="0"/>
              </a:rPr>
              <a:t>m</a:t>
            </a:r>
            <a:r>
              <a:rPr lang="en-US" dirty="0">
                <a:latin typeface="Helvetica" panose="020B0604020202020204" pitchFamily="34" charset="0"/>
                <a:cs typeface="Helvetica" panose="020B0604020202020204" pitchFamily="34" charset="0"/>
              </a:rPr>
              <a:t>m</a:t>
            </a:r>
          </a:p>
        </p:txBody>
      </p:sp>
      <p:grpSp>
        <p:nvGrpSpPr>
          <p:cNvPr id="18" name="Group 17"/>
          <p:cNvGrpSpPr/>
          <p:nvPr/>
        </p:nvGrpSpPr>
        <p:grpSpPr>
          <a:xfrm>
            <a:off x="707493" y="5234803"/>
            <a:ext cx="2545096" cy="1119886"/>
            <a:chOff x="707493" y="4939380"/>
            <a:chExt cx="2545096" cy="1119886"/>
          </a:xfrm>
        </p:grpSpPr>
        <p:sp>
          <p:nvSpPr>
            <p:cNvPr id="12" name="TextBox 11"/>
            <p:cNvSpPr txBox="1"/>
            <p:nvPr/>
          </p:nvSpPr>
          <p:spPr>
            <a:xfrm>
              <a:off x="707493" y="4939380"/>
              <a:ext cx="2545096" cy="954107"/>
            </a:xfrm>
            <a:prstGeom prst="rect">
              <a:avLst/>
            </a:prstGeom>
            <a:noFill/>
          </p:spPr>
          <p:txBody>
            <a:bodyPr wrap="square" rtlCol="0">
              <a:spAutoFit/>
            </a:bodyPr>
            <a:lstStyle/>
            <a:p>
              <a:pPr algn="ctr"/>
              <a:r>
                <a:rPr lang="en-US" dirty="0"/>
                <a:t>Dissolved organic matter</a:t>
              </a:r>
            </a:p>
          </p:txBody>
        </p:sp>
        <p:sp>
          <p:nvSpPr>
            <p:cNvPr id="16" name="Oval 15"/>
            <p:cNvSpPr/>
            <p:nvPr/>
          </p:nvSpPr>
          <p:spPr>
            <a:xfrm>
              <a:off x="1970897" y="6040978"/>
              <a:ext cx="18288" cy="1828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809338762"/>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much coagulant should we add?</a:t>
            </a:r>
          </a:p>
        </p:txBody>
      </p:sp>
      <p:sp>
        <p:nvSpPr>
          <p:cNvPr id="4" name="Text Placeholder 3"/>
          <p:cNvSpPr>
            <a:spLocks noGrp="1"/>
          </p:cNvSpPr>
          <p:nvPr>
            <p:ph idx="1"/>
          </p:nvPr>
        </p:nvSpPr>
        <p:spPr>
          <a:xfrm>
            <a:off x="285751" y="1752600"/>
            <a:ext cx="4820822" cy="3998913"/>
          </a:xfrm>
        </p:spPr>
        <p:txBody>
          <a:bodyPr>
            <a:normAutofit lnSpcReduction="10000"/>
          </a:bodyPr>
          <a:lstStyle/>
          <a:p>
            <a:r>
              <a:rPr lang="en-US" dirty="0"/>
              <a:t>Our hypothesis:</a:t>
            </a:r>
          </a:p>
          <a:p>
            <a:r>
              <a:rPr lang="en-US" dirty="0"/>
              <a:t>When one clay platelet contacts another clay platelet, they will stick together if and only if there is a coagulant nanoparticle at the point of contact</a:t>
            </a:r>
          </a:p>
        </p:txBody>
      </p:sp>
      <p:sp>
        <p:nvSpPr>
          <p:cNvPr id="6" name="Flowchart: Magnetic Disk 5"/>
          <p:cNvSpPr/>
          <p:nvPr/>
        </p:nvSpPr>
        <p:spPr>
          <a:xfrm>
            <a:off x="5764213" y="2225052"/>
            <a:ext cx="3200400" cy="1071154"/>
          </a:xfrm>
          <a:prstGeom prst="flowChartMagneticDisk">
            <a:avLst/>
          </a:prstGeom>
          <a:solidFill>
            <a:schemeClr val="accent6">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p:cNvSpPr txBox="1"/>
          <p:nvPr/>
        </p:nvSpPr>
        <p:spPr>
          <a:xfrm>
            <a:off x="6960681" y="1752600"/>
            <a:ext cx="824265" cy="523220"/>
          </a:xfrm>
          <a:prstGeom prst="rect">
            <a:avLst/>
          </a:prstGeom>
          <a:noFill/>
        </p:spPr>
        <p:txBody>
          <a:bodyPr wrap="none" rtlCol="0">
            <a:spAutoFit/>
          </a:bodyPr>
          <a:lstStyle/>
          <a:p>
            <a:pPr algn="ctr"/>
            <a:r>
              <a:rPr lang="en-US" dirty="0">
                <a:latin typeface="Helvetica" panose="020B0604020202020204" pitchFamily="34" charset="0"/>
                <a:cs typeface="Helvetica" panose="020B0604020202020204" pitchFamily="34" charset="0"/>
              </a:rPr>
              <a:t>clay</a:t>
            </a:r>
          </a:p>
        </p:txBody>
      </p:sp>
      <p:sp>
        <p:nvSpPr>
          <p:cNvPr id="9" name="Oval 8"/>
          <p:cNvSpPr/>
          <p:nvPr/>
        </p:nvSpPr>
        <p:spPr>
          <a:xfrm>
            <a:off x="6463294" y="2330438"/>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val 12"/>
          <p:cNvSpPr/>
          <p:nvPr/>
        </p:nvSpPr>
        <p:spPr>
          <a:xfrm>
            <a:off x="6615694" y="2482838"/>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p:cNvSpPr/>
          <p:nvPr/>
        </p:nvSpPr>
        <p:spPr>
          <a:xfrm>
            <a:off x="6768094" y="2396087"/>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p:cNvSpPr/>
          <p:nvPr/>
        </p:nvSpPr>
        <p:spPr>
          <a:xfrm>
            <a:off x="8116247" y="2421878"/>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Oval 15"/>
          <p:cNvSpPr/>
          <p:nvPr/>
        </p:nvSpPr>
        <p:spPr>
          <a:xfrm>
            <a:off x="7762210" y="2321060"/>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Oval 16"/>
          <p:cNvSpPr/>
          <p:nvPr/>
        </p:nvSpPr>
        <p:spPr>
          <a:xfrm>
            <a:off x="7408173" y="2431258"/>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p:cNvSpPr/>
          <p:nvPr/>
        </p:nvSpPr>
        <p:spPr>
          <a:xfrm>
            <a:off x="7054136" y="2288240"/>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p:cNvSpPr/>
          <p:nvPr/>
        </p:nvSpPr>
        <p:spPr>
          <a:xfrm>
            <a:off x="6700099" y="2750137"/>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p:cNvSpPr/>
          <p:nvPr/>
        </p:nvSpPr>
        <p:spPr>
          <a:xfrm>
            <a:off x="6346062" y="3212034"/>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Oval 20"/>
          <p:cNvSpPr/>
          <p:nvPr/>
        </p:nvSpPr>
        <p:spPr>
          <a:xfrm>
            <a:off x="5992025" y="2703262"/>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p:cNvSpPr/>
          <p:nvPr/>
        </p:nvSpPr>
        <p:spPr>
          <a:xfrm>
            <a:off x="7635600" y="2982278"/>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val 22"/>
          <p:cNvSpPr/>
          <p:nvPr/>
        </p:nvSpPr>
        <p:spPr>
          <a:xfrm>
            <a:off x="8055287" y="2782995"/>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p:cNvSpPr/>
          <p:nvPr/>
        </p:nvSpPr>
        <p:spPr>
          <a:xfrm>
            <a:off x="8474974" y="2907269"/>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Oval 24"/>
          <p:cNvSpPr/>
          <p:nvPr/>
        </p:nvSpPr>
        <p:spPr>
          <a:xfrm>
            <a:off x="7305012" y="2792393"/>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Oval 25"/>
          <p:cNvSpPr/>
          <p:nvPr/>
        </p:nvSpPr>
        <p:spPr>
          <a:xfrm>
            <a:off x="6135050" y="2944805"/>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26"/>
          <p:cNvSpPr/>
          <p:nvPr/>
        </p:nvSpPr>
        <p:spPr>
          <a:xfrm>
            <a:off x="8650824" y="2604848"/>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Oval 27"/>
          <p:cNvSpPr/>
          <p:nvPr/>
        </p:nvSpPr>
        <p:spPr>
          <a:xfrm>
            <a:off x="6735274" y="3066747"/>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Oval 28"/>
          <p:cNvSpPr/>
          <p:nvPr/>
        </p:nvSpPr>
        <p:spPr>
          <a:xfrm>
            <a:off x="7802075" y="2529841"/>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Oval 29"/>
          <p:cNvSpPr/>
          <p:nvPr/>
        </p:nvSpPr>
        <p:spPr>
          <a:xfrm>
            <a:off x="8362439" y="2499372"/>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Oval 30"/>
          <p:cNvSpPr/>
          <p:nvPr/>
        </p:nvSpPr>
        <p:spPr>
          <a:xfrm>
            <a:off x="8922803" y="2792460"/>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Oval 31"/>
          <p:cNvSpPr/>
          <p:nvPr/>
        </p:nvSpPr>
        <p:spPr>
          <a:xfrm>
            <a:off x="7569961" y="3085548"/>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Oval 32"/>
          <p:cNvSpPr/>
          <p:nvPr/>
        </p:nvSpPr>
        <p:spPr>
          <a:xfrm>
            <a:off x="6540676" y="3012876"/>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Oval 33"/>
          <p:cNvSpPr/>
          <p:nvPr/>
        </p:nvSpPr>
        <p:spPr>
          <a:xfrm>
            <a:off x="8268659" y="2940204"/>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Oval 34"/>
          <p:cNvSpPr/>
          <p:nvPr/>
        </p:nvSpPr>
        <p:spPr>
          <a:xfrm>
            <a:off x="7098697" y="2628381"/>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Oval 35"/>
          <p:cNvSpPr/>
          <p:nvPr/>
        </p:nvSpPr>
        <p:spPr>
          <a:xfrm>
            <a:off x="5928735" y="2626052"/>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4560684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10"/>
                                  </p:stCondLst>
                                  <p:childTnLst>
                                    <p:set>
                                      <p:cBhvr>
                                        <p:cTn id="6" dur="1" fill="hold">
                                          <p:stCondLst>
                                            <p:cond delay="0"/>
                                          </p:stCondLst>
                                        </p:cTn>
                                        <p:tgtEl>
                                          <p:spTgt spid="9"/>
                                        </p:tgtEl>
                                        <p:attrNameLst>
                                          <p:attrName>style.visibility</p:attrName>
                                        </p:attrNameLst>
                                      </p:cBhvr>
                                      <p:to>
                                        <p:strVal val="visible"/>
                                      </p:to>
                                    </p:set>
                                  </p:childTnLst>
                                </p:cTn>
                              </p:par>
                            </p:childTnLst>
                          </p:cTn>
                        </p:par>
                        <p:par>
                          <p:cTn id="7" fill="hold">
                            <p:stCondLst>
                              <p:cond delay="10"/>
                            </p:stCondLst>
                            <p:childTnLst>
                              <p:par>
                                <p:cTn id="8" presetID="1" presetClass="entr" presetSubtype="0" fill="hold" grpId="0" nodeType="afterEffect">
                                  <p:stCondLst>
                                    <p:cond delay="10"/>
                                  </p:stCondLst>
                                  <p:childTnLst>
                                    <p:set>
                                      <p:cBhvr>
                                        <p:cTn id="9" dur="1" fill="hold">
                                          <p:stCondLst>
                                            <p:cond delay="0"/>
                                          </p:stCondLst>
                                        </p:cTn>
                                        <p:tgtEl>
                                          <p:spTgt spid="13"/>
                                        </p:tgtEl>
                                        <p:attrNameLst>
                                          <p:attrName>style.visibility</p:attrName>
                                        </p:attrNameLst>
                                      </p:cBhvr>
                                      <p:to>
                                        <p:strVal val="visible"/>
                                      </p:to>
                                    </p:set>
                                  </p:childTnLst>
                                </p:cTn>
                              </p:par>
                            </p:childTnLst>
                          </p:cTn>
                        </p:par>
                        <p:par>
                          <p:cTn id="10" fill="hold">
                            <p:stCondLst>
                              <p:cond delay="20"/>
                            </p:stCondLst>
                            <p:childTnLst>
                              <p:par>
                                <p:cTn id="11" presetID="1" presetClass="entr" presetSubtype="0" fill="hold" grpId="0" nodeType="afterEffect">
                                  <p:stCondLst>
                                    <p:cond delay="10"/>
                                  </p:stCondLst>
                                  <p:childTnLst>
                                    <p:set>
                                      <p:cBhvr>
                                        <p:cTn id="12" dur="1" fill="hold">
                                          <p:stCondLst>
                                            <p:cond delay="0"/>
                                          </p:stCondLst>
                                        </p:cTn>
                                        <p:tgtEl>
                                          <p:spTgt spid="14"/>
                                        </p:tgtEl>
                                        <p:attrNameLst>
                                          <p:attrName>style.visibility</p:attrName>
                                        </p:attrNameLst>
                                      </p:cBhvr>
                                      <p:to>
                                        <p:strVal val="visible"/>
                                      </p:to>
                                    </p:set>
                                  </p:childTnLst>
                                </p:cTn>
                              </p:par>
                            </p:childTnLst>
                          </p:cTn>
                        </p:par>
                        <p:par>
                          <p:cTn id="13" fill="hold">
                            <p:stCondLst>
                              <p:cond delay="30"/>
                            </p:stCondLst>
                            <p:childTnLst>
                              <p:par>
                                <p:cTn id="14" presetID="1" presetClass="entr" presetSubtype="0" fill="hold" grpId="0" nodeType="afterEffect">
                                  <p:stCondLst>
                                    <p:cond delay="10"/>
                                  </p:stCondLst>
                                  <p:childTnLst>
                                    <p:set>
                                      <p:cBhvr>
                                        <p:cTn id="15" dur="1" fill="hold">
                                          <p:stCondLst>
                                            <p:cond delay="0"/>
                                          </p:stCondLst>
                                        </p:cTn>
                                        <p:tgtEl>
                                          <p:spTgt spid="15"/>
                                        </p:tgtEl>
                                        <p:attrNameLst>
                                          <p:attrName>style.visibility</p:attrName>
                                        </p:attrNameLst>
                                      </p:cBhvr>
                                      <p:to>
                                        <p:strVal val="visible"/>
                                      </p:to>
                                    </p:set>
                                  </p:childTnLst>
                                </p:cTn>
                              </p:par>
                            </p:childTnLst>
                          </p:cTn>
                        </p:par>
                        <p:par>
                          <p:cTn id="16" fill="hold">
                            <p:stCondLst>
                              <p:cond delay="40"/>
                            </p:stCondLst>
                            <p:childTnLst>
                              <p:par>
                                <p:cTn id="17" presetID="1" presetClass="entr" presetSubtype="0" fill="hold" grpId="0" nodeType="afterEffect">
                                  <p:stCondLst>
                                    <p:cond delay="10"/>
                                  </p:stCondLst>
                                  <p:childTnLst>
                                    <p:set>
                                      <p:cBhvr>
                                        <p:cTn id="18" dur="1" fill="hold">
                                          <p:stCondLst>
                                            <p:cond delay="0"/>
                                          </p:stCondLst>
                                        </p:cTn>
                                        <p:tgtEl>
                                          <p:spTgt spid="16"/>
                                        </p:tgtEl>
                                        <p:attrNameLst>
                                          <p:attrName>style.visibility</p:attrName>
                                        </p:attrNameLst>
                                      </p:cBhvr>
                                      <p:to>
                                        <p:strVal val="visible"/>
                                      </p:to>
                                    </p:set>
                                  </p:childTnLst>
                                </p:cTn>
                              </p:par>
                            </p:childTnLst>
                          </p:cTn>
                        </p:par>
                        <p:par>
                          <p:cTn id="19" fill="hold">
                            <p:stCondLst>
                              <p:cond delay="50"/>
                            </p:stCondLst>
                            <p:childTnLst>
                              <p:par>
                                <p:cTn id="20" presetID="1" presetClass="entr" presetSubtype="0" fill="hold" grpId="0" nodeType="afterEffect">
                                  <p:stCondLst>
                                    <p:cond delay="10"/>
                                  </p:stCondLst>
                                  <p:childTnLst>
                                    <p:set>
                                      <p:cBhvr>
                                        <p:cTn id="21" dur="1" fill="hold">
                                          <p:stCondLst>
                                            <p:cond delay="0"/>
                                          </p:stCondLst>
                                        </p:cTn>
                                        <p:tgtEl>
                                          <p:spTgt spid="17"/>
                                        </p:tgtEl>
                                        <p:attrNameLst>
                                          <p:attrName>style.visibility</p:attrName>
                                        </p:attrNameLst>
                                      </p:cBhvr>
                                      <p:to>
                                        <p:strVal val="visible"/>
                                      </p:to>
                                    </p:set>
                                  </p:childTnLst>
                                </p:cTn>
                              </p:par>
                            </p:childTnLst>
                          </p:cTn>
                        </p:par>
                        <p:par>
                          <p:cTn id="22" fill="hold">
                            <p:stCondLst>
                              <p:cond delay="60"/>
                            </p:stCondLst>
                            <p:childTnLst>
                              <p:par>
                                <p:cTn id="23" presetID="1" presetClass="entr" presetSubtype="0" fill="hold" grpId="0" nodeType="afterEffect">
                                  <p:stCondLst>
                                    <p:cond delay="10"/>
                                  </p:stCondLst>
                                  <p:childTnLst>
                                    <p:set>
                                      <p:cBhvr>
                                        <p:cTn id="24" dur="1" fill="hold">
                                          <p:stCondLst>
                                            <p:cond delay="0"/>
                                          </p:stCondLst>
                                        </p:cTn>
                                        <p:tgtEl>
                                          <p:spTgt spid="18"/>
                                        </p:tgtEl>
                                        <p:attrNameLst>
                                          <p:attrName>style.visibility</p:attrName>
                                        </p:attrNameLst>
                                      </p:cBhvr>
                                      <p:to>
                                        <p:strVal val="visible"/>
                                      </p:to>
                                    </p:set>
                                  </p:childTnLst>
                                </p:cTn>
                              </p:par>
                            </p:childTnLst>
                          </p:cTn>
                        </p:par>
                        <p:par>
                          <p:cTn id="25" fill="hold">
                            <p:stCondLst>
                              <p:cond delay="70"/>
                            </p:stCondLst>
                            <p:childTnLst>
                              <p:par>
                                <p:cTn id="26" presetID="1" presetClass="entr" presetSubtype="0" fill="hold" grpId="0" nodeType="afterEffect">
                                  <p:stCondLst>
                                    <p:cond delay="10"/>
                                  </p:stCondLst>
                                  <p:childTnLst>
                                    <p:set>
                                      <p:cBhvr>
                                        <p:cTn id="27" dur="1" fill="hold">
                                          <p:stCondLst>
                                            <p:cond delay="0"/>
                                          </p:stCondLst>
                                        </p:cTn>
                                        <p:tgtEl>
                                          <p:spTgt spid="19"/>
                                        </p:tgtEl>
                                        <p:attrNameLst>
                                          <p:attrName>style.visibility</p:attrName>
                                        </p:attrNameLst>
                                      </p:cBhvr>
                                      <p:to>
                                        <p:strVal val="visible"/>
                                      </p:to>
                                    </p:set>
                                  </p:childTnLst>
                                </p:cTn>
                              </p:par>
                            </p:childTnLst>
                          </p:cTn>
                        </p:par>
                        <p:par>
                          <p:cTn id="28" fill="hold">
                            <p:stCondLst>
                              <p:cond delay="80"/>
                            </p:stCondLst>
                            <p:childTnLst>
                              <p:par>
                                <p:cTn id="29" presetID="1" presetClass="entr" presetSubtype="0" fill="hold" grpId="0" nodeType="afterEffect">
                                  <p:stCondLst>
                                    <p:cond delay="10"/>
                                  </p:stCondLst>
                                  <p:childTnLst>
                                    <p:set>
                                      <p:cBhvr>
                                        <p:cTn id="30" dur="1" fill="hold">
                                          <p:stCondLst>
                                            <p:cond delay="0"/>
                                          </p:stCondLst>
                                        </p:cTn>
                                        <p:tgtEl>
                                          <p:spTgt spid="20"/>
                                        </p:tgtEl>
                                        <p:attrNameLst>
                                          <p:attrName>style.visibility</p:attrName>
                                        </p:attrNameLst>
                                      </p:cBhvr>
                                      <p:to>
                                        <p:strVal val="visible"/>
                                      </p:to>
                                    </p:set>
                                  </p:childTnLst>
                                </p:cTn>
                              </p:par>
                            </p:childTnLst>
                          </p:cTn>
                        </p:par>
                        <p:par>
                          <p:cTn id="31" fill="hold">
                            <p:stCondLst>
                              <p:cond delay="90"/>
                            </p:stCondLst>
                            <p:childTnLst>
                              <p:par>
                                <p:cTn id="32" presetID="1" presetClass="entr" presetSubtype="0" fill="hold" grpId="0" nodeType="afterEffect">
                                  <p:stCondLst>
                                    <p:cond delay="10"/>
                                  </p:stCondLst>
                                  <p:childTnLst>
                                    <p:set>
                                      <p:cBhvr>
                                        <p:cTn id="33" dur="1" fill="hold">
                                          <p:stCondLst>
                                            <p:cond delay="0"/>
                                          </p:stCondLst>
                                        </p:cTn>
                                        <p:tgtEl>
                                          <p:spTgt spid="21"/>
                                        </p:tgtEl>
                                        <p:attrNameLst>
                                          <p:attrName>style.visibility</p:attrName>
                                        </p:attrNameLst>
                                      </p:cBhvr>
                                      <p:to>
                                        <p:strVal val="visible"/>
                                      </p:to>
                                    </p:set>
                                  </p:childTnLst>
                                </p:cTn>
                              </p:par>
                            </p:childTnLst>
                          </p:cTn>
                        </p:par>
                        <p:par>
                          <p:cTn id="34" fill="hold">
                            <p:stCondLst>
                              <p:cond delay="100"/>
                            </p:stCondLst>
                            <p:childTnLst>
                              <p:par>
                                <p:cTn id="35" presetID="1" presetClass="entr" presetSubtype="0" fill="hold" grpId="0" nodeType="afterEffect">
                                  <p:stCondLst>
                                    <p:cond delay="10"/>
                                  </p:stCondLst>
                                  <p:childTnLst>
                                    <p:set>
                                      <p:cBhvr>
                                        <p:cTn id="36" dur="1" fill="hold">
                                          <p:stCondLst>
                                            <p:cond delay="0"/>
                                          </p:stCondLst>
                                        </p:cTn>
                                        <p:tgtEl>
                                          <p:spTgt spid="22"/>
                                        </p:tgtEl>
                                        <p:attrNameLst>
                                          <p:attrName>style.visibility</p:attrName>
                                        </p:attrNameLst>
                                      </p:cBhvr>
                                      <p:to>
                                        <p:strVal val="visible"/>
                                      </p:to>
                                    </p:set>
                                  </p:childTnLst>
                                </p:cTn>
                              </p:par>
                            </p:childTnLst>
                          </p:cTn>
                        </p:par>
                        <p:par>
                          <p:cTn id="37" fill="hold">
                            <p:stCondLst>
                              <p:cond delay="110"/>
                            </p:stCondLst>
                            <p:childTnLst>
                              <p:par>
                                <p:cTn id="38" presetID="1" presetClass="entr" presetSubtype="0" fill="hold" grpId="0" nodeType="afterEffect">
                                  <p:stCondLst>
                                    <p:cond delay="10"/>
                                  </p:stCondLst>
                                  <p:childTnLst>
                                    <p:set>
                                      <p:cBhvr>
                                        <p:cTn id="39" dur="1" fill="hold">
                                          <p:stCondLst>
                                            <p:cond delay="0"/>
                                          </p:stCondLst>
                                        </p:cTn>
                                        <p:tgtEl>
                                          <p:spTgt spid="23"/>
                                        </p:tgtEl>
                                        <p:attrNameLst>
                                          <p:attrName>style.visibility</p:attrName>
                                        </p:attrNameLst>
                                      </p:cBhvr>
                                      <p:to>
                                        <p:strVal val="visible"/>
                                      </p:to>
                                    </p:set>
                                  </p:childTnLst>
                                </p:cTn>
                              </p:par>
                            </p:childTnLst>
                          </p:cTn>
                        </p:par>
                        <p:par>
                          <p:cTn id="40" fill="hold">
                            <p:stCondLst>
                              <p:cond delay="120"/>
                            </p:stCondLst>
                            <p:childTnLst>
                              <p:par>
                                <p:cTn id="41" presetID="1" presetClass="entr" presetSubtype="0" fill="hold" grpId="0" nodeType="afterEffect">
                                  <p:stCondLst>
                                    <p:cond delay="10"/>
                                  </p:stCondLst>
                                  <p:childTnLst>
                                    <p:set>
                                      <p:cBhvr>
                                        <p:cTn id="42" dur="1" fill="hold">
                                          <p:stCondLst>
                                            <p:cond delay="0"/>
                                          </p:stCondLst>
                                        </p:cTn>
                                        <p:tgtEl>
                                          <p:spTgt spid="24"/>
                                        </p:tgtEl>
                                        <p:attrNameLst>
                                          <p:attrName>style.visibility</p:attrName>
                                        </p:attrNameLst>
                                      </p:cBhvr>
                                      <p:to>
                                        <p:strVal val="visible"/>
                                      </p:to>
                                    </p:set>
                                  </p:childTnLst>
                                </p:cTn>
                              </p:par>
                            </p:childTnLst>
                          </p:cTn>
                        </p:par>
                        <p:par>
                          <p:cTn id="43" fill="hold">
                            <p:stCondLst>
                              <p:cond delay="130"/>
                            </p:stCondLst>
                            <p:childTnLst>
                              <p:par>
                                <p:cTn id="44" presetID="1" presetClass="entr" presetSubtype="0" fill="hold" grpId="0" nodeType="afterEffect">
                                  <p:stCondLst>
                                    <p:cond delay="10"/>
                                  </p:stCondLst>
                                  <p:childTnLst>
                                    <p:set>
                                      <p:cBhvr>
                                        <p:cTn id="45" dur="1" fill="hold">
                                          <p:stCondLst>
                                            <p:cond delay="0"/>
                                          </p:stCondLst>
                                        </p:cTn>
                                        <p:tgtEl>
                                          <p:spTgt spid="25"/>
                                        </p:tgtEl>
                                        <p:attrNameLst>
                                          <p:attrName>style.visibility</p:attrName>
                                        </p:attrNameLst>
                                      </p:cBhvr>
                                      <p:to>
                                        <p:strVal val="visible"/>
                                      </p:to>
                                    </p:set>
                                  </p:childTnLst>
                                </p:cTn>
                              </p:par>
                            </p:childTnLst>
                          </p:cTn>
                        </p:par>
                        <p:par>
                          <p:cTn id="46" fill="hold">
                            <p:stCondLst>
                              <p:cond delay="140"/>
                            </p:stCondLst>
                            <p:childTnLst>
                              <p:par>
                                <p:cTn id="47" presetID="1" presetClass="entr" presetSubtype="0" fill="hold" grpId="0" nodeType="afterEffect">
                                  <p:stCondLst>
                                    <p:cond delay="10"/>
                                  </p:stCondLst>
                                  <p:childTnLst>
                                    <p:set>
                                      <p:cBhvr>
                                        <p:cTn id="48" dur="1" fill="hold">
                                          <p:stCondLst>
                                            <p:cond delay="0"/>
                                          </p:stCondLst>
                                        </p:cTn>
                                        <p:tgtEl>
                                          <p:spTgt spid="26"/>
                                        </p:tgtEl>
                                        <p:attrNameLst>
                                          <p:attrName>style.visibility</p:attrName>
                                        </p:attrNameLst>
                                      </p:cBhvr>
                                      <p:to>
                                        <p:strVal val="visible"/>
                                      </p:to>
                                    </p:set>
                                  </p:childTnLst>
                                </p:cTn>
                              </p:par>
                            </p:childTnLst>
                          </p:cTn>
                        </p:par>
                        <p:par>
                          <p:cTn id="49" fill="hold">
                            <p:stCondLst>
                              <p:cond delay="150"/>
                            </p:stCondLst>
                            <p:childTnLst>
                              <p:par>
                                <p:cTn id="50" presetID="1" presetClass="entr" presetSubtype="0" fill="hold" grpId="0" nodeType="afterEffect">
                                  <p:stCondLst>
                                    <p:cond delay="10"/>
                                  </p:stCondLst>
                                  <p:childTnLst>
                                    <p:set>
                                      <p:cBhvr>
                                        <p:cTn id="51" dur="1" fill="hold">
                                          <p:stCondLst>
                                            <p:cond delay="0"/>
                                          </p:stCondLst>
                                        </p:cTn>
                                        <p:tgtEl>
                                          <p:spTgt spid="27"/>
                                        </p:tgtEl>
                                        <p:attrNameLst>
                                          <p:attrName>style.visibility</p:attrName>
                                        </p:attrNameLst>
                                      </p:cBhvr>
                                      <p:to>
                                        <p:strVal val="visible"/>
                                      </p:to>
                                    </p:set>
                                  </p:childTnLst>
                                </p:cTn>
                              </p:par>
                            </p:childTnLst>
                          </p:cTn>
                        </p:par>
                        <p:par>
                          <p:cTn id="52" fill="hold">
                            <p:stCondLst>
                              <p:cond delay="160"/>
                            </p:stCondLst>
                            <p:childTnLst>
                              <p:par>
                                <p:cTn id="53" presetID="1" presetClass="entr" presetSubtype="0" fill="hold" grpId="0" nodeType="afterEffect">
                                  <p:stCondLst>
                                    <p:cond delay="10"/>
                                  </p:stCondLst>
                                  <p:childTnLst>
                                    <p:set>
                                      <p:cBhvr>
                                        <p:cTn id="54" dur="1" fill="hold">
                                          <p:stCondLst>
                                            <p:cond delay="0"/>
                                          </p:stCondLst>
                                        </p:cTn>
                                        <p:tgtEl>
                                          <p:spTgt spid="28"/>
                                        </p:tgtEl>
                                        <p:attrNameLst>
                                          <p:attrName>style.visibility</p:attrName>
                                        </p:attrNameLst>
                                      </p:cBhvr>
                                      <p:to>
                                        <p:strVal val="visible"/>
                                      </p:to>
                                    </p:set>
                                  </p:childTnLst>
                                </p:cTn>
                              </p:par>
                            </p:childTnLst>
                          </p:cTn>
                        </p:par>
                        <p:par>
                          <p:cTn id="55" fill="hold">
                            <p:stCondLst>
                              <p:cond delay="170"/>
                            </p:stCondLst>
                            <p:childTnLst>
                              <p:par>
                                <p:cTn id="56" presetID="1" presetClass="entr" presetSubtype="0" fill="hold" grpId="0" nodeType="afterEffect">
                                  <p:stCondLst>
                                    <p:cond delay="10"/>
                                  </p:stCondLst>
                                  <p:childTnLst>
                                    <p:set>
                                      <p:cBhvr>
                                        <p:cTn id="57" dur="1" fill="hold">
                                          <p:stCondLst>
                                            <p:cond delay="0"/>
                                          </p:stCondLst>
                                        </p:cTn>
                                        <p:tgtEl>
                                          <p:spTgt spid="29"/>
                                        </p:tgtEl>
                                        <p:attrNameLst>
                                          <p:attrName>style.visibility</p:attrName>
                                        </p:attrNameLst>
                                      </p:cBhvr>
                                      <p:to>
                                        <p:strVal val="visible"/>
                                      </p:to>
                                    </p:set>
                                  </p:childTnLst>
                                </p:cTn>
                              </p:par>
                            </p:childTnLst>
                          </p:cTn>
                        </p:par>
                        <p:par>
                          <p:cTn id="58" fill="hold">
                            <p:stCondLst>
                              <p:cond delay="180"/>
                            </p:stCondLst>
                            <p:childTnLst>
                              <p:par>
                                <p:cTn id="59" presetID="1" presetClass="entr" presetSubtype="0" fill="hold" grpId="0" nodeType="afterEffect">
                                  <p:stCondLst>
                                    <p:cond delay="10"/>
                                  </p:stCondLst>
                                  <p:childTnLst>
                                    <p:set>
                                      <p:cBhvr>
                                        <p:cTn id="60" dur="1" fill="hold">
                                          <p:stCondLst>
                                            <p:cond delay="0"/>
                                          </p:stCondLst>
                                        </p:cTn>
                                        <p:tgtEl>
                                          <p:spTgt spid="30"/>
                                        </p:tgtEl>
                                        <p:attrNameLst>
                                          <p:attrName>style.visibility</p:attrName>
                                        </p:attrNameLst>
                                      </p:cBhvr>
                                      <p:to>
                                        <p:strVal val="visible"/>
                                      </p:to>
                                    </p:set>
                                  </p:childTnLst>
                                </p:cTn>
                              </p:par>
                            </p:childTnLst>
                          </p:cTn>
                        </p:par>
                        <p:par>
                          <p:cTn id="61" fill="hold">
                            <p:stCondLst>
                              <p:cond delay="190"/>
                            </p:stCondLst>
                            <p:childTnLst>
                              <p:par>
                                <p:cTn id="62" presetID="1" presetClass="entr" presetSubtype="0" fill="hold" grpId="0" nodeType="afterEffect">
                                  <p:stCondLst>
                                    <p:cond delay="10"/>
                                  </p:stCondLst>
                                  <p:childTnLst>
                                    <p:set>
                                      <p:cBhvr>
                                        <p:cTn id="63" dur="1" fill="hold">
                                          <p:stCondLst>
                                            <p:cond delay="0"/>
                                          </p:stCondLst>
                                        </p:cTn>
                                        <p:tgtEl>
                                          <p:spTgt spid="31"/>
                                        </p:tgtEl>
                                        <p:attrNameLst>
                                          <p:attrName>style.visibility</p:attrName>
                                        </p:attrNameLst>
                                      </p:cBhvr>
                                      <p:to>
                                        <p:strVal val="visible"/>
                                      </p:to>
                                    </p:set>
                                  </p:childTnLst>
                                </p:cTn>
                              </p:par>
                            </p:childTnLst>
                          </p:cTn>
                        </p:par>
                        <p:par>
                          <p:cTn id="64" fill="hold">
                            <p:stCondLst>
                              <p:cond delay="200"/>
                            </p:stCondLst>
                            <p:childTnLst>
                              <p:par>
                                <p:cTn id="65" presetID="1" presetClass="entr" presetSubtype="0" fill="hold" grpId="0" nodeType="afterEffect">
                                  <p:stCondLst>
                                    <p:cond delay="10"/>
                                  </p:stCondLst>
                                  <p:childTnLst>
                                    <p:set>
                                      <p:cBhvr>
                                        <p:cTn id="66" dur="1" fill="hold">
                                          <p:stCondLst>
                                            <p:cond delay="0"/>
                                          </p:stCondLst>
                                        </p:cTn>
                                        <p:tgtEl>
                                          <p:spTgt spid="32"/>
                                        </p:tgtEl>
                                        <p:attrNameLst>
                                          <p:attrName>style.visibility</p:attrName>
                                        </p:attrNameLst>
                                      </p:cBhvr>
                                      <p:to>
                                        <p:strVal val="visible"/>
                                      </p:to>
                                    </p:set>
                                  </p:childTnLst>
                                </p:cTn>
                              </p:par>
                            </p:childTnLst>
                          </p:cTn>
                        </p:par>
                        <p:par>
                          <p:cTn id="67" fill="hold">
                            <p:stCondLst>
                              <p:cond delay="210"/>
                            </p:stCondLst>
                            <p:childTnLst>
                              <p:par>
                                <p:cTn id="68" presetID="1" presetClass="entr" presetSubtype="0" fill="hold" grpId="0" nodeType="afterEffect">
                                  <p:stCondLst>
                                    <p:cond delay="10"/>
                                  </p:stCondLst>
                                  <p:childTnLst>
                                    <p:set>
                                      <p:cBhvr>
                                        <p:cTn id="69" dur="1" fill="hold">
                                          <p:stCondLst>
                                            <p:cond delay="0"/>
                                          </p:stCondLst>
                                        </p:cTn>
                                        <p:tgtEl>
                                          <p:spTgt spid="33"/>
                                        </p:tgtEl>
                                        <p:attrNameLst>
                                          <p:attrName>style.visibility</p:attrName>
                                        </p:attrNameLst>
                                      </p:cBhvr>
                                      <p:to>
                                        <p:strVal val="visible"/>
                                      </p:to>
                                    </p:set>
                                  </p:childTnLst>
                                </p:cTn>
                              </p:par>
                            </p:childTnLst>
                          </p:cTn>
                        </p:par>
                        <p:par>
                          <p:cTn id="70" fill="hold">
                            <p:stCondLst>
                              <p:cond delay="220"/>
                            </p:stCondLst>
                            <p:childTnLst>
                              <p:par>
                                <p:cTn id="71" presetID="1" presetClass="entr" presetSubtype="0" fill="hold" grpId="0" nodeType="afterEffect">
                                  <p:stCondLst>
                                    <p:cond delay="10"/>
                                  </p:stCondLst>
                                  <p:childTnLst>
                                    <p:set>
                                      <p:cBhvr>
                                        <p:cTn id="72" dur="1" fill="hold">
                                          <p:stCondLst>
                                            <p:cond delay="0"/>
                                          </p:stCondLst>
                                        </p:cTn>
                                        <p:tgtEl>
                                          <p:spTgt spid="34"/>
                                        </p:tgtEl>
                                        <p:attrNameLst>
                                          <p:attrName>style.visibility</p:attrName>
                                        </p:attrNameLst>
                                      </p:cBhvr>
                                      <p:to>
                                        <p:strVal val="visible"/>
                                      </p:to>
                                    </p:set>
                                  </p:childTnLst>
                                </p:cTn>
                              </p:par>
                            </p:childTnLst>
                          </p:cTn>
                        </p:par>
                        <p:par>
                          <p:cTn id="73" fill="hold">
                            <p:stCondLst>
                              <p:cond delay="230"/>
                            </p:stCondLst>
                            <p:childTnLst>
                              <p:par>
                                <p:cTn id="74" presetID="1" presetClass="entr" presetSubtype="0" fill="hold" grpId="0" nodeType="afterEffect">
                                  <p:stCondLst>
                                    <p:cond delay="10"/>
                                  </p:stCondLst>
                                  <p:childTnLst>
                                    <p:set>
                                      <p:cBhvr>
                                        <p:cTn id="75" dur="1" fill="hold">
                                          <p:stCondLst>
                                            <p:cond delay="0"/>
                                          </p:stCondLst>
                                        </p:cTn>
                                        <p:tgtEl>
                                          <p:spTgt spid="35"/>
                                        </p:tgtEl>
                                        <p:attrNameLst>
                                          <p:attrName>style.visibility</p:attrName>
                                        </p:attrNameLst>
                                      </p:cBhvr>
                                      <p:to>
                                        <p:strVal val="visible"/>
                                      </p:to>
                                    </p:set>
                                  </p:childTnLst>
                                </p:cTn>
                              </p:par>
                            </p:childTnLst>
                          </p:cTn>
                        </p:par>
                        <p:par>
                          <p:cTn id="76" fill="hold">
                            <p:stCondLst>
                              <p:cond delay="240"/>
                            </p:stCondLst>
                            <p:childTnLst>
                              <p:par>
                                <p:cTn id="77" presetID="1" presetClass="entr" presetSubtype="0" fill="hold" grpId="0" nodeType="afterEffect">
                                  <p:stCondLst>
                                    <p:cond delay="10"/>
                                  </p:stCondLst>
                                  <p:childTnLst>
                                    <p:set>
                                      <p:cBhvr>
                                        <p:cTn id="78" dur="1" fill="hold">
                                          <p:stCondLst>
                                            <p:cond delay="0"/>
                                          </p:stCondLst>
                                        </p:cTn>
                                        <p:tgtEl>
                                          <p:spTgt spid="36"/>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9"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Dissolved organic matter (DOM) covers the coagulant nanoparticles </a:t>
            </a:r>
          </a:p>
        </p:txBody>
      </p:sp>
      <p:sp>
        <p:nvSpPr>
          <p:cNvPr id="38" name="Oval 37"/>
          <p:cNvSpPr/>
          <p:nvPr/>
        </p:nvSpPr>
        <p:spPr>
          <a:xfrm>
            <a:off x="7070846" y="2314144"/>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TextBox 38"/>
          <p:cNvSpPr txBox="1"/>
          <p:nvPr/>
        </p:nvSpPr>
        <p:spPr>
          <a:xfrm>
            <a:off x="5523918" y="1752600"/>
            <a:ext cx="3518913" cy="523220"/>
          </a:xfrm>
          <a:prstGeom prst="rect">
            <a:avLst/>
          </a:prstGeom>
          <a:noFill/>
        </p:spPr>
        <p:txBody>
          <a:bodyPr wrap="none" rtlCol="0">
            <a:spAutoFit/>
          </a:bodyPr>
          <a:lstStyle/>
          <a:p>
            <a:pPr algn="ctr"/>
            <a:r>
              <a:rPr lang="en-US" dirty="0"/>
              <a:t>Coagulant nanoparticle</a:t>
            </a:r>
          </a:p>
        </p:txBody>
      </p:sp>
      <p:sp>
        <p:nvSpPr>
          <p:cNvPr id="41" name="TextBox 40"/>
          <p:cNvSpPr txBox="1"/>
          <p:nvPr/>
        </p:nvSpPr>
        <p:spPr>
          <a:xfrm>
            <a:off x="6107749" y="3436016"/>
            <a:ext cx="2463078" cy="1384995"/>
          </a:xfrm>
          <a:prstGeom prst="rect">
            <a:avLst/>
          </a:prstGeom>
          <a:noFill/>
        </p:spPr>
        <p:txBody>
          <a:bodyPr wrap="square" rtlCol="0">
            <a:spAutoFit/>
          </a:bodyPr>
          <a:lstStyle/>
          <a:p>
            <a:pPr algn="ctr"/>
            <a:r>
              <a:rPr lang="en-US" dirty="0"/>
              <a:t>Dissolved Organic Matter (DOM)</a:t>
            </a:r>
          </a:p>
        </p:txBody>
      </p:sp>
      <p:sp>
        <p:nvSpPr>
          <p:cNvPr id="42" name="Oval 41"/>
          <p:cNvSpPr/>
          <p:nvPr/>
        </p:nvSpPr>
        <p:spPr>
          <a:xfrm>
            <a:off x="7339288" y="482101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Oval 42"/>
          <p:cNvSpPr/>
          <p:nvPr/>
        </p:nvSpPr>
        <p:spPr>
          <a:xfrm>
            <a:off x="2258292" y="2804052"/>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Oval 43"/>
          <p:cNvSpPr/>
          <p:nvPr/>
        </p:nvSpPr>
        <p:spPr>
          <a:xfrm>
            <a:off x="2219441" y="282033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Oval 44"/>
          <p:cNvSpPr/>
          <p:nvPr/>
        </p:nvSpPr>
        <p:spPr>
          <a:xfrm>
            <a:off x="2217281" y="3120408"/>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Oval 45"/>
          <p:cNvSpPr/>
          <p:nvPr/>
        </p:nvSpPr>
        <p:spPr>
          <a:xfrm>
            <a:off x="2406849" y="274205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Oval 46"/>
          <p:cNvSpPr/>
          <p:nvPr/>
        </p:nvSpPr>
        <p:spPr>
          <a:xfrm>
            <a:off x="2316199" y="2983133"/>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Oval 47"/>
          <p:cNvSpPr/>
          <p:nvPr/>
        </p:nvSpPr>
        <p:spPr>
          <a:xfrm>
            <a:off x="2505771" y="306198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Oval 48"/>
          <p:cNvSpPr/>
          <p:nvPr/>
        </p:nvSpPr>
        <p:spPr>
          <a:xfrm>
            <a:off x="2503615" y="287536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 name="Group 2"/>
          <p:cNvGrpSpPr/>
          <p:nvPr/>
        </p:nvGrpSpPr>
        <p:grpSpPr>
          <a:xfrm rot="3227972">
            <a:off x="3140153" y="5066356"/>
            <a:ext cx="498211" cy="561234"/>
            <a:chOff x="2369681" y="4968184"/>
            <a:chExt cx="498211" cy="561234"/>
          </a:xfrm>
        </p:grpSpPr>
        <p:sp>
          <p:nvSpPr>
            <p:cNvPr id="51" name="Oval 50"/>
            <p:cNvSpPr/>
            <p:nvPr/>
          </p:nvSpPr>
          <p:spPr>
            <a:xfrm>
              <a:off x="2410692" y="5030182"/>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Oval 51"/>
            <p:cNvSpPr/>
            <p:nvPr/>
          </p:nvSpPr>
          <p:spPr>
            <a:xfrm>
              <a:off x="2371841" y="504646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Oval 52"/>
            <p:cNvSpPr/>
            <p:nvPr/>
          </p:nvSpPr>
          <p:spPr>
            <a:xfrm>
              <a:off x="2369681" y="5346538"/>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Oval 53"/>
            <p:cNvSpPr/>
            <p:nvPr/>
          </p:nvSpPr>
          <p:spPr>
            <a:xfrm>
              <a:off x="2559249" y="496818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Oval 54"/>
            <p:cNvSpPr/>
            <p:nvPr/>
          </p:nvSpPr>
          <p:spPr>
            <a:xfrm>
              <a:off x="2468599" y="5209263"/>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Oval 55"/>
            <p:cNvSpPr/>
            <p:nvPr/>
          </p:nvSpPr>
          <p:spPr>
            <a:xfrm>
              <a:off x="2658171" y="528811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Oval 56"/>
            <p:cNvSpPr/>
            <p:nvPr/>
          </p:nvSpPr>
          <p:spPr>
            <a:xfrm>
              <a:off x="2656015" y="510149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8" name="Group 57"/>
          <p:cNvGrpSpPr/>
          <p:nvPr/>
        </p:nvGrpSpPr>
        <p:grpSpPr>
          <a:xfrm rot="18655185">
            <a:off x="1546183" y="5056375"/>
            <a:ext cx="498211" cy="561234"/>
            <a:chOff x="2369681" y="4968184"/>
            <a:chExt cx="498211" cy="561234"/>
          </a:xfrm>
        </p:grpSpPr>
        <p:sp>
          <p:nvSpPr>
            <p:cNvPr id="59" name="Oval 58"/>
            <p:cNvSpPr/>
            <p:nvPr/>
          </p:nvSpPr>
          <p:spPr>
            <a:xfrm>
              <a:off x="2410692" y="5030182"/>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Oval 59"/>
            <p:cNvSpPr/>
            <p:nvPr/>
          </p:nvSpPr>
          <p:spPr>
            <a:xfrm>
              <a:off x="2371841" y="504646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Oval 60"/>
            <p:cNvSpPr/>
            <p:nvPr/>
          </p:nvSpPr>
          <p:spPr>
            <a:xfrm>
              <a:off x="2369681" y="5346538"/>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Oval 61"/>
            <p:cNvSpPr/>
            <p:nvPr/>
          </p:nvSpPr>
          <p:spPr>
            <a:xfrm>
              <a:off x="2559249" y="496818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Oval 62"/>
            <p:cNvSpPr/>
            <p:nvPr/>
          </p:nvSpPr>
          <p:spPr>
            <a:xfrm>
              <a:off x="2468599" y="5209263"/>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Oval 63"/>
            <p:cNvSpPr/>
            <p:nvPr/>
          </p:nvSpPr>
          <p:spPr>
            <a:xfrm>
              <a:off x="2658171" y="528811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Oval 64"/>
            <p:cNvSpPr/>
            <p:nvPr/>
          </p:nvSpPr>
          <p:spPr>
            <a:xfrm>
              <a:off x="2656015" y="510149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6265418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200"/>
                                  </p:stCondLst>
                                  <p:childTnLst>
                                    <p:set>
                                      <p:cBhvr>
                                        <p:cTn id="6" dur="1" fill="hold">
                                          <p:stCondLst>
                                            <p:cond delay="0"/>
                                          </p:stCondLst>
                                        </p:cTn>
                                        <p:tgtEl>
                                          <p:spTgt spid="44"/>
                                        </p:tgtEl>
                                        <p:attrNameLst>
                                          <p:attrName>style.visibility</p:attrName>
                                        </p:attrNameLst>
                                      </p:cBhvr>
                                      <p:to>
                                        <p:strVal val="visible"/>
                                      </p:to>
                                    </p:set>
                                  </p:childTnLst>
                                </p:cTn>
                              </p:par>
                              <p:par>
                                <p:cTn id="7" presetID="1" presetClass="entr" presetSubtype="0" fill="hold" grpId="0" nodeType="withEffect">
                                  <p:stCondLst>
                                    <p:cond delay="300"/>
                                  </p:stCondLst>
                                  <p:childTnLst>
                                    <p:set>
                                      <p:cBhvr>
                                        <p:cTn id="8" dur="1" fill="hold">
                                          <p:stCondLst>
                                            <p:cond delay="0"/>
                                          </p:stCondLst>
                                        </p:cTn>
                                        <p:tgtEl>
                                          <p:spTgt spid="45"/>
                                        </p:tgtEl>
                                        <p:attrNameLst>
                                          <p:attrName>style.visibility</p:attrName>
                                        </p:attrNameLst>
                                      </p:cBhvr>
                                      <p:to>
                                        <p:strVal val="visible"/>
                                      </p:to>
                                    </p:set>
                                  </p:childTnLst>
                                </p:cTn>
                              </p:par>
                              <p:par>
                                <p:cTn id="9" presetID="1" presetClass="entr" presetSubtype="0" fill="hold" grpId="0" nodeType="withEffect">
                                  <p:stCondLst>
                                    <p:cond delay="400"/>
                                  </p:stCondLst>
                                  <p:childTnLst>
                                    <p:set>
                                      <p:cBhvr>
                                        <p:cTn id="10" dur="1" fill="hold">
                                          <p:stCondLst>
                                            <p:cond delay="0"/>
                                          </p:stCondLst>
                                        </p:cTn>
                                        <p:tgtEl>
                                          <p:spTgt spid="46"/>
                                        </p:tgtEl>
                                        <p:attrNameLst>
                                          <p:attrName>style.visibility</p:attrName>
                                        </p:attrNameLst>
                                      </p:cBhvr>
                                      <p:to>
                                        <p:strVal val="visible"/>
                                      </p:to>
                                    </p:set>
                                  </p:childTnLst>
                                </p:cTn>
                              </p:par>
                              <p:par>
                                <p:cTn id="11" presetID="1" presetClass="entr" presetSubtype="0" fill="hold" grpId="0" nodeType="withEffect">
                                  <p:stCondLst>
                                    <p:cond delay="500"/>
                                  </p:stCondLst>
                                  <p:childTnLst>
                                    <p:set>
                                      <p:cBhvr>
                                        <p:cTn id="12" dur="1" fill="hold">
                                          <p:stCondLst>
                                            <p:cond delay="0"/>
                                          </p:stCondLst>
                                        </p:cTn>
                                        <p:tgtEl>
                                          <p:spTgt spid="47"/>
                                        </p:tgtEl>
                                        <p:attrNameLst>
                                          <p:attrName>style.visibility</p:attrName>
                                        </p:attrNameLst>
                                      </p:cBhvr>
                                      <p:to>
                                        <p:strVal val="visible"/>
                                      </p:to>
                                    </p:set>
                                  </p:childTnLst>
                                </p:cTn>
                              </p:par>
                              <p:par>
                                <p:cTn id="13" presetID="1" presetClass="entr" presetSubtype="0" fill="hold" grpId="0" nodeType="withEffect">
                                  <p:stCondLst>
                                    <p:cond delay="600"/>
                                  </p:stCondLst>
                                  <p:childTnLst>
                                    <p:set>
                                      <p:cBhvr>
                                        <p:cTn id="14" dur="1" fill="hold">
                                          <p:stCondLst>
                                            <p:cond delay="0"/>
                                          </p:stCondLst>
                                        </p:cTn>
                                        <p:tgtEl>
                                          <p:spTgt spid="48"/>
                                        </p:tgtEl>
                                        <p:attrNameLst>
                                          <p:attrName>style.visibility</p:attrName>
                                        </p:attrNameLst>
                                      </p:cBhvr>
                                      <p:to>
                                        <p:strVal val="visible"/>
                                      </p:to>
                                    </p:set>
                                  </p:childTnLst>
                                </p:cTn>
                              </p:par>
                              <p:par>
                                <p:cTn id="15" presetID="1" presetClass="entr" presetSubtype="0" fill="hold" grpId="0" nodeType="withEffect">
                                  <p:stCondLst>
                                    <p:cond delay="700"/>
                                  </p:stCondLst>
                                  <p:childTnLst>
                                    <p:set>
                                      <p:cBhvr>
                                        <p:cTn id="16" dur="1" fill="hold">
                                          <p:stCondLst>
                                            <p:cond delay="0"/>
                                          </p:stCondLst>
                                        </p:cTn>
                                        <p:tgtEl>
                                          <p:spTgt spid="4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par>
                          <p:cTn id="23" fill="hold">
                            <p:stCondLst>
                              <p:cond delay="0"/>
                            </p:stCondLst>
                            <p:childTnLst>
                              <p:par>
                                <p:cTn id="24" presetID="0" presetClass="path" presetSubtype="0" accel="50000" decel="50000" fill="hold" nodeType="afterEffect">
                                  <p:stCondLst>
                                    <p:cond delay="0"/>
                                  </p:stCondLst>
                                  <p:childTnLst>
                                    <p:animMotion origin="layout" path="M -4.16667E-6 -0.00671 L 0.1198 0.00278 " pathEditMode="relative" ptsTypes="AA">
                                      <p:cBhvr>
                                        <p:cTn id="25" dur="2000" fill="hold"/>
                                        <p:tgtEl>
                                          <p:spTgt spid="58"/>
                                        </p:tgtEl>
                                        <p:attrNameLst>
                                          <p:attrName>ppt_x</p:attrName>
                                          <p:attrName>ppt_y</p:attrName>
                                        </p:attrNameLst>
                                      </p:cBhvr>
                                    </p:animMotion>
                                  </p:childTnLst>
                                </p:cTn>
                              </p:par>
                            </p:childTnLst>
                          </p:cTn>
                        </p:par>
                        <p:par>
                          <p:cTn id="26" fill="hold">
                            <p:stCondLst>
                              <p:cond delay="2000"/>
                            </p:stCondLst>
                            <p:childTnLst>
                              <p:par>
                                <p:cTn id="27" presetID="0" presetClass="path" presetSubtype="0" accel="50000" decel="50000" fill="hold" nodeType="afterEffect">
                                  <p:stCondLst>
                                    <p:cond delay="0"/>
                                  </p:stCondLst>
                                  <p:childTnLst>
                                    <p:animMotion origin="layout" path="M 4.16667E-6 1.48148E-6 C 0.03507 0.02106 0.046 0.04815 0.1052 0.06366 C 0.16388 0.07986 0.28159 0.04653 0.35312 0.09514 L 0.56788 0.24051 " pathEditMode="relative" rAng="0" ptsTypes="AAAA">
                                      <p:cBhvr>
                                        <p:cTn id="28" dur="5000" fill="hold"/>
                                        <p:tgtEl>
                                          <p:spTgt spid="3"/>
                                        </p:tgtEl>
                                        <p:attrNameLst>
                                          <p:attrName>ppt_x</p:attrName>
                                          <p:attrName>ppt_y</p:attrName>
                                        </p:attrNameLst>
                                      </p:cBhvr>
                                      <p:rCtr x="28385" y="1201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5" grpId="0" animBg="1"/>
      <p:bldP spid="46" grpId="0" animBg="1"/>
      <p:bldP spid="47" grpId="0" animBg="1"/>
      <p:bldP spid="48" grpId="0" animBg="1"/>
      <p:bldP spid="49"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endParaRPr lang="en-US"/>
          </a:p>
        </p:txBody>
      </p:sp>
      <p:grpSp>
        <p:nvGrpSpPr>
          <p:cNvPr id="106" name="Group 105"/>
          <p:cNvGrpSpPr/>
          <p:nvPr/>
        </p:nvGrpSpPr>
        <p:grpSpPr>
          <a:xfrm>
            <a:off x="6508721" y="-2865736"/>
            <a:ext cx="2753704" cy="7762185"/>
            <a:chOff x="6508721" y="-2865736"/>
            <a:chExt cx="2753704" cy="7762185"/>
          </a:xfrm>
        </p:grpSpPr>
        <p:sp>
          <p:nvSpPr>
            <p:cNvPr id="8" name="Flowchart: Magnetic Disk 7"/>
            <p:cNvSpPr/>
            <p:nvPr/>
          </p:nvSpPr>
          <p:spPr>
            <a:xfrm rot="6087862">
              <a:off x="4082355" y="-283621"/>
              <a:ext cx="7762185" cy="2597955"/>
            </a:xfrm>
            <a:prstGeom prst="flowChartMagneticDisk">
              <a:avLst/>
            </a:prstGeom>
            <a:solidFill>
              <a:schemeClr val="accent6">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grpSp>
          <p:nvGrpSpPr>
            <p:cNvPr id="41" name="Group 40"/>
            <p:cNvGrpSpPr/>
            <p:nvPr/>
          </p:nvGrpSpPr>
          <p:grpSpPr>
            <a:xfrm>
              <a:off x="7574169" y="276966"/>
              <a:ext cx="498211" cy="561234"/>
              <a:chOff x="2217281" y="2742054"/>
              <a:chExt cx="498211" cy="561234"/>
            </a:xfrm>
          </p:grpSpPr>
          <p:sp>
            <p:nvSpPr>
              <p:cNvPr id="42" name="Oval 41"/>
              <p:cNvSpPr/>
              <p:nvPr/>
            </p:nvSpPr>
            <p:spPr>
              <a:xfrm>
                <a:off x="2258292" y="2804052"/>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43" name="Oval 42"/>
              <p:cNvSpPr/>
              <p:nvPr/>
            </p:nvSpPr>
            <p:spPr>
              <a:xfrm>
                <a:off x="2219441" y="282033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44" name="Oval 43"/>
              <p:cNvSpPr/>
              <p:nvPr/>
            </p:nvSpPr>
            <p:spPr>
              <a:xfrm>
                <a:off x="2217281" y="3120408"/>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45" name="Oval 44"/>
              <p:cNvSpPr/>
              <p:nvPr/>
            </p:nvSpPr>
            <p:spPr>
              <a:xfrm>
                <a:off x="2406849" y="274205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46" name="Oval 45"/>
              <p:cNvSpPr/>
              <p:nvPr/>
            </p:nvSpPr>
            <p:spPr>
              <a:xfrm>
                <a:off x="2316199" y="2983133"/>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47" name="Oval 46"/>
              <p:cNvSpPr/>
              <p:nvPr/>
            </p:nvSpPr>
            <p:spPr>
              <a:xfrm>
                <a:off x="2505771" y="306198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48" name="Oval 47"/>
              <p:cNvSpPr/>
              <p:nvPr/>
            </p:nvSpPr>
            <p:spPr>
              <a:xfrm>
                <a:off x="2503615" y="287536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grpSp>
        <p:grpSp>
          <p:nvGrpSpPr>
            <p:cNvPr id="49" name="Group 48"/>
            <p:cNvGrpSpPr/>
            <p:nvPr/>
          </p:nvGrpSpPr>
          <p:grpSpPr>
            <a:xfrm>
              <a:off x="8121366" y="2701265"/>
              <a:ext cx="498211" cy="561234"/>
              <a:chOff x="2217281" y="2742054"/>
              <a:chExt cx="498211" cy="561234"/>
            </a:xfrm>
          </p:grpSpPr>
          <p:sp>
            <p:nvSpPr>
              <p:cNvPr id="50" name="Oval 49"/>
              <p:cNvSpPr/>
              <p:nvPr/>
            </p:nvSpPr>
            <p:spPr>
              <a:xfrm>
                <a:off x="2258292" y="2804052"/>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51" name="Oval 50"/>
              <p:cNvSpPr/>
              <p:nvPr/>
            </p:nvSpPr>
            <p:spPr>
              <a:xfrm>
                <a:off x="2219441" y="282033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52" name="Oval 51"/>
              <p:cNvSpPr/>
              <p:nvPr/>
            </p:nvSpPr>
            <p:spPr>
              <a:xfrm>
                <a:off x="2217281" y="3120408"/>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53" name="Oval 52"/>
              <p:cNvSpPr/>
              <p:nvPr/>
            </p:nvSpPr>
            <p:spPr>
              <a:xfrm>
                <a:off x="2406849" y="274205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54" name="Oval 53"/>
              <p:cNvSpPr/>
              <p:nvPr/>
            </p:nvSpPr>
            <p:spPr>
              <a:xfrm>
                <a:off x="2316199" y="2983133"/>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55" name="Oval 54"/>
              <p:cNvSpPr/>
              <p:nvPr/>
            </p:nvSpPr>
            <p:spPr>
              <a:xfrm>
                <a:off x="2505771" y="306198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56" name="Oval 55"/>
              <p:cNvSpPr/>
              <p:nvPr/>
            </p:nvSpPr>
            <p:spPr>
              <a:xfrm>
                <a:off x="2503615" y="287536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grpSp>
        <p:grpSp>
          <p:nvGrpSpPr>
            <p:cNvPr id="57" name="Group 56"/>
            <p:cNvGrpSpPr/>
            <p:nvPr/>
          </p:nvGrpSpPr>
          <p:grpSpPr>
            <a:xfrm>
              <a:off x="6508721" y="2736835"/>
              <a:ext cx="498211" cy="561234"/>
              <a:chOff x="2217281" y="2742054"/>
              <a:chExt cx="498211" cy="561234"/>
            </a:xfrm>
          </p:grpSpPr>
          <p:sp>
            <p:nvSpPr>
              <p:cNvPr id="58" name="Oval 57"/>
              <p:cNvSpPr/>
              <p:nvPr/>
            </p:nvSpPr>
            <p:spPr>
              <a:xfrm>
                <a:off x="2258292" y="2804052"/>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59" name="Oval 58"/>
              <p:cNvSpPr/>
              <p:nvPr/>
            </p:nvSpPr>
            <p:spPr>
              <a:xfrm>
                <a:off x="2219441" y="282033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60" name="Oval 59"/>
              <p:cNvSpPr/>
              <p:nvPr/>
            </p:nvSpPr>
            <p:spPr>
              <a:xfrm>
                <a:off x="2217281" y="3120408"/>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61" name="Oval 60"/>
              <p:cNvSpPr/>
              <p:nvPr/>
            </p:nvSpPr>
            <p:spPr>
              <a:xfrm>
                <a:off x="2406849" y="274205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62" name="Oval 61"/>
              <p:cNvSpPr/>
              <p:nvPr/>
            </p:nvSpPr>
            <p:spPr>
              <a:xfrm>
                <a:off x="2316199" y="2983133"/>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63" name="Oval 62"/>
              <p:cNvSpPr/>
              <p:nvPr/>
            </p:nvSpPr>
            <p:spPr>
              <a:xfrm>
                <a:off x="2505771" y="306198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64" name="Oval 63"/>
              <p:cNvSpPr/>
              <p:nvPr/>
            </p:nvSpPr>
            <p:spPr>
              <a:xfrm>
                <a:off x="2503615" y="287536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grpSp>
      </p:grpSp>
      <p:grpSp>
        <p:nvGrpSpPr>
          <p:cNvPr id="108" name="Group 107"/>
          <p:cNvGrpSpPr/>
          <p:nvPr/>
        </p:nvGrpSpPr>
        <p:grpSpPr>
          <a:xfrm>
            <a:off x="499077" y="655792"/>
            <a:ext cx="5090434" cy="7762185"/>
            <a:chOff x="499077" y="655792"/>
            <a:chExt cx="5090434" cy="7762185"/>
          </a:xfrm>
        </p:grpSpPr>
        <p:sp>
          <p:nvSpPr>
            <p:cNvPr id="5" name="Flowchart: Magnetic Disk 4"/>
            <p:cNvSpPr/>
            <p:nvPr/>
          </p:nvSpPr>
          <p:spPr>
            <a:xfrm rot="3005756">
              <a:off x="-1017603" y="3237907"/>
              <a:ext cx="7762185" cy="2597955"/>
            </a:xfrm>
            <a:prstGeom prst="flowChartMagneticDisk">
              <a:avLst/>
            </a:prstGeom>
            <a:solidFill>
              <a:schemeClr val="accent6">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grpSp>
          <p:nvGrpSpPr>
            <p:cNvPr id="107" name="Group 106"/>
            <p:cNvGrpSpPr/>
            <p:nvPr/>
          </p:nvGrpSpPr>
          <p:grpSpPr>
            <a:xfrm>
              <a:off x="499077" y="1835787"/>
              <a:ext cx="5090434" cy="5466508"/>
              <a:chOff x="499077" y="1835787"/>
              <a:chExt cx="5090434" cy="5466508"/>
            </a:xfrm>
          </p:grpSpPr>
          <p:grpSp>
            <p:nvGrpSpPr>
              <p:cNvPr id="16" name="Group 15"/>
              <p:cNvGrpSpPr/>
              <p:nvPr/>
            </p:nvGrpSpPr>
            <p:grpSpPr>
              <a:xfrm rot="10800000">
                <a:off x="3964438" y="4256267"/>
                <a:ext cx="498211" cy="561234"/>
                <a:chOff x="2217281" y="2742054"/>
                <a:chExt cx="498211" cy="561234"/>
              </a:xfrm>
            </p:grpSpPr>
            <p:sp>
              <p:nvSpPr>
                <p:cNvPr id="9" name="Oval 8"/>
                <p:cNvSpPr/>
                <p:nvPr/>
              </p:nvSpPr>
              <p:spPr>
                <a:xfrm rot="4475646">
                  <a:off x="2258292" y="2804052"/>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10" name="Oval 9"/>
                <p:cNvSpPr/>
                <p:nvPr/>
              </p:nvSpPr>
              <p:spPr>
                <a:xfrm>
                  <a:off x="2219441" y="282033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11" name="Oval 10"/>
                <p:cNvSpPr/>
                <p:nvPr/>
              </p:nvSpPr>
              <p:spPr>
                <a:xfrm>
                  <a:off x="2217281" y="3120408"/>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12" name="Oval 11"/>
                <p:cNvSpPr/>
                <p:nvPr/>
              </p:nvSpPr>
              <p:spPr>
                <a:xfrm>
                  <a:off x="2406849" y="274205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13" name="Oval 12"/>
                <p:cNvSpPr/>
                <p:nvPr/>
              </p:nvSpPr>
              <p:spPr>
                <a:xfrm>
                  <a:off x="2316199" y="2983133"/>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14" name="Oval 13"/>
                <p:cNvSpPr/>
                <p:nvPr/>
              </p:nvSpPr>
              <p:spPr>
                <a:xfrm>
                  <a:off x="2505771" y="306198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15" name="Oval 14"/>
                <p:cNvSpPr/>
                <p:nvPr/>
              </p:nvSpPr>
              <p:spPr>
                <a:xfrm>
                  <a:off x="2503615" y="287536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grpSp>
          <p:grpSp>
            <p:nvGrpSpPr>
              <p:cNvPr id="17" name="Group 16"/>
              <p:cNvGrpSpPr/>
              <p:nvPr/>
            </p:nvGrpSpPr>
            <p:grpSpPr>
              <a:xfrm rot="18202169">
                <a:off x="2260775" y="2049323"/>
                <a:ext cx="498211" cy="561234"/>
                <a:chOff x="2217281" y="2742054"/>
                <a:chExt cx="498211" cy="561234"/>
              </a:xfrm>
            </p:grpSpPr>
            <p:sp>
              <p:nvSpPr>
                <p:cNvPr id="18" name="Oval 17"/>
                <p:cNvSpPr/>
                <p:nvPr/>
              </p:nvSpPr>
              <p:spPr>
                <a:xfrm>
                  <a:off x="2258292" y="2804052"/>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19" name="Oval 18"/>
                <p:cNvSpPr/>
                <p:nvPr/>
              </p:nvSpPr>
              <p:spPr>
                <a:xfrm>
                  <a:off x="2219441" y="282033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20" name="Oval 19"/>
                <p:cNvSpPr/>
                <p:nvPr/>
              </p:nvSpPr>
              <p:spPr>
                <a:xfrm>
                  <a:off x="2217281" y="3120408"/>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21" name="Oval 20"/>
                <p:cNvSpPr/>
                <p:nvPr/>
              </p:nvSpPr>
              <p:spPr>
                <a:xfrm>
                  <a:off x="2406849" y="274205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22" name="Oval 21"/>
                <p:cNvSpPr/>
                <p:nvPr/>
              </p:nvSpPr>
              <p:spPr>
                <a:xfrm>
                  <a:off x="2316199" y="2983133"/>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23" name="Oval 22"/>
                <p:cNvSpPr/>
                <p:nvPr/>
              </p:nvSpPr>
              <p:spPr>
                <a:xfrm>
                  <a:off x="2505771" y="306198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24" name="Oval 23"/>
                <p:cNvSpPr/>
                <p:nvPr/>
              </p:nvSpPr>
              <p:spPr>
                <a:xfrm>
                  <a:off x="2503615" y="287536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grpSp>
          <p:grpSp>
            <p:nvGrpSpPr>
              <p:cNvPr id="25" name="Group 24"/>
              <p:cNvGrpSpPr/>
              <p:nvPr/>
            </p:nvGrpSpPr>
            <p:grpSpPr>
              <a:xfrm>
                <a:off x="1291452" y="4177981"/>
                <a:ext cx="498211" cy="561234"/>
                <a:chOff x="2217281" y="2742054"/>
                <a:chExt cx="498211" cy="561234"/>
              </a:xfrm>
            </p:grpSpPr>
            <p:sp>
              <p:nvSpPr>
                <p:cNvPr id="26" name="Oval 25"/>
                <p:cNvSpPr/>
                <p:nvPr/>
              </p:nvSpPr>
              <p:spPr>
                <a:xfrm>
                  <a:off x="2258292" y="2804052"/>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27" name="Oval 26"/>
                <p:cNvSpPr/>
                <p:nvPr/>
              </p:nvSpPr>
              <p:spPr>
                <a:xfrm>
                  <a:off x="2219441" y="282033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28" name="Oval 27"/>
                <p:cNvSpPr/>
                <p:nvPr/>
              </p:nvSpPr>
              <p:spPr>
                <a:xfrm>
                  <a:off x="2217281" y="3120408"/>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29" name="Oval 28"/>
                <p:cNvSpPr/>
                <p:nvPr/>
              </p:nvSpPr>
              <p:spPr>
                <a:xfrm>
                  <a:off x="2406849" y="274205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30" name="Oval 29"/>
                <p:cNvSpPr/>
                <p:nvPr/>
              </p:nvSpPr>
              <p:spPr>
                <a:xfrm>
                  <a:off x="2316199" y="2983133"/>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31" name="Oval 30"/>
                <p:cNvSpPr/>
                <p:nvPr/>
              </p:nvSpPr>
              <p:spPr>
                <a:xfrm>
                  <a:off x="2505771" y="306198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32" name="Oval 31"/>
                <p:cNvSpPr/>
                <p:nvPr/>
              </p:nvSpPr>
              <p:spPr>
                <a:xfrm>
                  <a:off x="2503615" y="287536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grpSp>
          <p:grpSp>
            <p:nvGrpSpPr>
              <p:cNvPr id="33" name="Group 32"/>
              <p:cNvGrpSpPr/>
              <p:nvPr/>
            </p:nvGrpSpPr>
            <p:grpSpPr>
              <a:xfrm rot="2878774">
                <a:off x="530588" y="1804276"/>
                <a:ext cx="498211" cy="561234"/>
                <a:chOff x="2217281" y="2742054"/>
                <a:chExt cx="498211" cy="561234"/>
              </a:xfrm>
            </p:grpSpPr>
            <p:sp>
              <p:nvSpPr>
                <p:cNvPr id="34" name="Oval 33"/>
                <p:cNvSpPr/>
                <p:nvPr/>
              </p:nvSpPr>
              <p:spPr>
                <a:xfrm>
                  <a:off x="2258292" y="2804052"/>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35" name="Oval 34"/>
                <p:cNvSpPr/>
                <p:nvPr/>
              </p:nvSpPr>
              <p:spPr>
                <a:xfrm>
                  <a:off x="2219441" y="282033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36" name="Oval 35"/>
                <p:cNvSpPr/>
                <p:nvPr/>
              </p:nvSpPr>
              <p:spPr>
                <a:xfrm>
                  <a:off x="2217281" y="3120408"/>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37" name="Oval 36"/>
                <p:cNvSpPr/>
                <p:nvPr/>
              </p:nvSpPr>
              <p:spPr>
                <a:xfrm>
                  <a:off x="2406849" y="274205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38" name="Oval 37"/>
                <p:cNvSpPr/>
                <p:nvPr/>
              </p:nvSpPr>
              <p:spPr>
                <a:xfrm>
                  <a:off x="2316199" y="2983133"/>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39" name="Oval 38"/>
                <p:cNvSpPr/>
                <p:nvPr/>
              </p:nvSpPr>
              <p:spPr>
                <a:xfrm>
                  <a:off x="2505771" y="306198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40" name="Oval 39"/>
                <p:cNvSpPr/>
                <p:nvPr/>
              </p:nvSpPr>
              <p:spPr>
                <a:xfrm>
                  <a:off x="2503615" y="287536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grpSp>
          <p:grpSp>
            <p:nvGrpSpPr>
              <p:cNvPr id="65" name="Group 64"/>
              <p:cNvGrpSpPr/>
              <p:nvPr/>
            </p:nvGrpSpPr>
            <p:grpSpPr>
              <a:xfrm>
                <a:off x="5091300" y="5903021"/>
                <a:ext cx="498211" cy="561234"/>
                <a:chOff x="2217281" y="2742054"/>
                <a:chExt cx="498211" cy="561234"/>
              </a:xfrm>
            </p:grpSpPr>
            <p:sp>
              <p:nvSpPr>
                <p:cNvPr id="66" name="Oval 65"/>
                <p:cNvSpPr/>
                <p:nvPr/>
              </p:nvSpPr>
              <p:spPr>
                <a:xfrm>
                  <a:off x="2258292" y="2804052"/>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67" name="Oval 66"/>
                <p:cNvSpPr/>
                <p:nvPr/>
              </p:nvSpPr>
              <p:spPr>
                <a:xfrm>
                  <a:off x="2219441" y="282033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68" name="Oval 67"/>
                <p:cNvSpPr/>
                <p:nvPr/>
              </p:nvSpPr>
              <p:spPr>
                <a:xfrm>
                  <a:off x="2217281" y="3120408"/>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69" name="Oval 68"/>
                <p:cNvSpPr/>
                <p:nvPr/>
              </p:nvSpPr>
              <p:spPr>
                <a:xfrm>
                  <a:off x="2406849" y="274205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70" name="Oval 69"/>
                <p:cNvSpPr/>
                <p:nvPr/>
              </p:nvSpPr>
              <p:spPr>
                <a:xfrm>
                  <a:off x="2316199" y="2983133"/>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71" name="Oval 70"/>
                <p:cNvSpPr/>
                <p:nvPr/>
              </p:nvSpPr>
              <p:spPr>
                <a:xfrm>
                  <a:off x="2505771" y="306198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72" name="Oval 71"/>
                <p:cNvSpPr/>
                <p:nvPr/>
              </p:nvSpPr>
              <p:spPr>
                <a:xfrm>
                  <a:off x="2503615" y="287536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grpSp>
          <p:grpSp>
            <p:nvGrpSpPr>
              <p:cNvPr id="73" name="Group 72"/>
              <p:cNvGrpSpPr/>
              <p:nvPr/>
            </p:nvGrpSpPr>
            <p:grpSpPr>
              <a:xfrm rot="2377776">
                <a:off x="3387637" y="3696077"/>
                <a:ext cx="498211" cy="561234"/>
                <a:chOff x="2217281" y="2742054"/>
                <a:chExt cx="498211" cy="561234"/>
              </a:xfrm>
            </p:grpSpPr>
            <p:sp>
              <p:nvSpPr>
                <p:cNvPr id="74" name="Oval 73"/>
                <p:cNvSpPr/>
                <p:nvPr/>
              </p:nvSpPr>
              <p:spPr>
                <a:xfrm>
                  <a:off x="2258292" y="2804052"/>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75" name="Oval 74"/>
                <p:cNvSpPr/>
                <p:nvPr/>
              </p:nvSpPr>
              <p:spPr>
                <a:xfrm>
                  <a:off x="2219441" y="282033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76" name="Oval 75"/>
                <p:cNvSpPr/>
                <p:nvPr/>
              </p:nvSpPr>
              <p:spPr>
                <a:xfrm>
                  <a:off x="2217281" y="3120408"/>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77" name="Oval 76"/>
                <p:cNvSpPr/>
                <p:nvPr/>
              </p:nvSpPr>
              <p:spPr>
                <a:xfrm>
                  <a:off x="2406849" y="274205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78" name="Oval 77"/>
                <p:cNvSpPr/>
                <p:nvPr/>
              </p:nvSpPr>
              <p:spPr>
                <a:xfrm>
                  <a:off x="2316199" y="2983133"/>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79" name="Oval 78"/>
                <p:cNvSpPr/>
                <p:nvPr/>
              </p:nvSpPr>
              <p:spPr>
                <a:xfrm>
                  <a:off x="2505771" y="306198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80" name="Oval 79"/>
                <p:cNvSpPr/>
                <p:nvPr/>
              </p:nvSpPr>
              <p:spPr>
                <a:xfrm>
                  <a:off x="2503615" y="287536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grpSp>
          <p:grpSp>
            <p:nvGrpSpPr>
              <p:cNvPr id="81" name="Group 80"/>
              <p:cNvGrpSpPr/>
              <p:nvPr/>
            </p:nvGrpSpPr>
            <p:grpSpPr>
              <a:xfrm rot="9268041">
                <a:off x="2936335" y="5755711"/>
                <a:ext cx="498211" cy="561234"/>
                <a:chOff x="2217281" y="2742054"/>
                <a:chExt cx="498211" cy="561234"/>
              </a:xfrm>
            </p:grpSpPr>
            <p:sp>
              <p:nvSpPr>
                <p:cNvPr id="82" name="Oval 81"/>
                <p:cNvSpPr/>
                <p:nvPr/>
              </p:nvSpPr>
              <p:spPr>
                <a:xfrm>
                  <a:off x="2258292" y="2804052"/>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83" name="Oval 82"/>
                <p:cNvSpPr/>
                <p:nvPr/>
              </p:nvSpPr>
              <p:spPr>
                <a:xfrm>
                  <a:off x="2219441" y="282033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84" name="Oval 83"/>
                <p:cNvSpPr/>
                <p:nvPr/>
              </p:nvSpPr>
              <p:spPr>
                <a:xfrm>
                  <a:off x="2217281" y="3120408"/>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85" name="Oval 84"/>
                <p:cNvSpPr/>
                <p:nvPr/>
              </p:nvSpPr>
              <p:spPr>
                <a:xfrm>
                  <a:off x="2406849" y="274205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86" name="Oval 85"/>
                <p:cNvSpPr/>
                <p:nvPr/>
              </p:nvSpPr>
              <p:spPr>
                <a:xfrm>
                  <a:off x="2316199" y="2983133"/>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87" name="Oval 86"/>
                <p:cNvSpPr/>
                <p:nvPr/>
              </p:nvSpPr>
              <p:spPr>
                <a:xfrm>
                  <a:off x="2505771" y="306198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88" name="Oval 87"/>
                <p:cNvSpPr/>
                <p:nvPr/>
              </p:nvSpPr>
              <p:spPr>
                <a:xfrm>
                  <a:off x="2503615" y="287536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grpSp>
          <p:grpSp>
            <p:nvGrpSpPr>
              <p:cNvPr id="89" name="Group 88"/>
              <p:cNvGrpSpPr/>
              <p:nvPr/>
            </p:nvGrpSpPr>
            <p:grpSpPr>
              <a:xfrm>
                <a:off x="1657450" y="3451030"/>
                <a:ext cx="498211" cy="561234"/>
                <a:chOff x="2217281" y="2742054"/>
                <a:chExt cx="498211" cy="561234"/>
              </a:xfrm>
            </p:grpSpPr>
            <p:sp>
              <p:nvSpPr>
                <p:cNvPr id="90" name="Oval 89"/>
                <p:cNvSpPr/>
                <p:nvPr/>
              </p:nvSpPr>
              <p:spPr>
                <a:xfrm>
                  <a:off x="2258292" y="2804052"/>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91" name="Oval 90"/>
                <p:cNvSpPr/>
                <p:nvPr/>
              </p:nvSpPr>
              <p:spPr>
                <a:xfrm>
                  <a:off x="2219441" y="282033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92" name="Oval 91"/>
                <p:cNvSpPr/>
                <p:nvPr/>
              </p:nvSpPr>
              <p:spPr>
                <a:xfrm>
                  <a:off x="2217281" y="3120408"/>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93" name="Oval 92"/>
                <p:cNvSpPr/>
                <p:nvPr/>
              </p:nvSpPr>
              <p:spPr>
                <a:xfrm>
                  <a:off x="2406849" y="274205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94" name="Oval 93"/>
                <p:cNvSpPr/>
                <p:nvPr/>
              </p:nvSpPr>
              <p:spPr>
                <a:xfrm>
                  <a:off x="2316199" y="2983133"/>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95" name="Oval 94"/>
                <p:cNvSpPr/>
                <p:nvPr/>
              </p:nvSpPr>
              <p:spPr>
                <a:xfrm>
                  <a:off x="2505771" y="306198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96" name="Oval 95"/>
                <p:cNvSpPr/>
                <p:nvPr/>
              </p:nvSpPr>
              <p:spPr>
                <a:xfrm>
                  <a:off x="2503615" y="287536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grpSp>
          <p:grpSp>
            <p:nvGrpSpPr>
              <p:cNvPr id="97" name="Group 96"/>
              <p:cNvGrpSpPr/>
              <p:nvPr/>
            </p:nvGrpSpPr>
            <p:grpSpPr>
              <a:xfrm rot="17568497">
                <a:off x="4973019" y="6772573"/>
                <a:ext cx="498211" cy="561234"/>
                <a:chOff x="2217281" y="2742054"/>
                <a:chExt cx="498211" cy="561234"/>
              </a:xfrm>
            </p:grpSpPr>
            <p:sp>
              <p:nvSpPr>
                <p:cNvPr id="98" name="Oval 97"/>
                <p:cNvSpPr/>
                <p:nvPr/>
              </p:nvSpPr>
              <p:spPr>
                <a:xfrm>
                  <a:off x="2258292" y="2804052"/>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99" name="Oval 98"/>
                <p:cNvSpPr/>
                <p:nvPr/>
              </p:nvSpPr>
              <p:spPr>
                <a:xfrm>
                  <a:off x="2219441" y="282033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100" name="Oval 99"/>
                <p:cNvSpPr/>
                <p:nvPr/>
              </p:nvSpPr>
              <p:spPr>
                <a:xfrm>
                  <a:off x="2217281" y="3120408"/>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101" name="Oval 100"/>
                <p:cNvSpPr/>
                <p:nvPr/>
              </p:nvSpPr>
              <p:spPr>
                <a:xfrm>
                  <a:off x="2406849" y="274205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102" name="Oval 101"/>
                <p:cNvSpPr/>
                <p:nvPr/>
              </p:nvSpPr>
              <p:spPr>
                <a:xfrm>
                  <a:off x="2316199" y="2983133"/>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103" name="Oval 102"/>
                <p:cNvSpPr/>
                <p:nvPr/>
              </p:nvSpPr>
              <p:spPr>
                <a:xfrm>
                  <a:off x="2505771" y="306198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104" name="Oval 103"/>
                <p:cNvSpPr/>
                <p:nvPr/>
              </p:nvSpPr>
              <p:spPr>
                <a:xfrm>
                  <a:off x="2503615" y="287536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grpSp>
        </p:grpSp>
      </p:grpSp>
    </p:spTree>
    <p:extLst>
      <p:ext uri="{BB962C8B-B14F-4D97-AF65-F5344CB8AC3E}">
        <p14:creationId xmlns:p14="http://schemas.microsoft.com/office/powerpoint/2010/main" val="28413098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2.5E-6 -4.07407E-6 L 0.20747 0.04051 " pathEditMode="relative" rAng="0" ptsTypes="AA">
                                      <p:cBhvr>
                                        <p:cTn id="6" dur="2000" fill="hold"/>
                                        <p:tgtEl>
                                          <p:spTgt spid="108"/>
                                        </p:tgtEl>
                                        <p:attrNameLst>
                                          <p:attrName>ppt_x</p:attrName>
                                          <p:attrName>ppt_y</p:attrName>
                                        </p:attrNameLst>
                                      </p:cBhvr>
                                      <p:rCtr x="10365" y="2014"/>
                                    </p:animMotion>
                                  </p:childTnLst>
                                </p:cTn>
                              </p:par>
                            </p:childTnLst>
                          </p:cTn>
                        </p:par>
                        <p:par>
                          <p:cTn id="7" fill="hold">
                            <p:stCondLst>
                              <p:cond delay="2000"/>
                            </p:stCondLst>
                            <p:childTnLst>
                              <p:par>
                                <p:cTn id="8" presetID="63" presetClass="path" presetSubtype="0" accel="50000" decel="50000" fill="hold" nodeType="afterEffect">
                                  <p:stCondLst>
                                    <p:cond delay="0"/>
                                  </p:stCondLst>
                                  <p:childTnLst>
                                    <p:animMotion origin="layout" path="M 0 0 L 0.25 0 E" pathEditMode="relative" ptsTypes="">
                                      <p:cBhvr>
                                        <p:cTn id="9" dur="2000" fill="hold"/>
                                        <p:tgtEl>
                                          <p:spTgt spid="106"/>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p:cNvSpPr>
            <a:spLocks noGrp="1" noChangeArrowheads="1"/>
          </p:cNvSpPr>
          <p:nvPr>
            <p:ph type="title"/>
          </p:nvPr>
        </p:nvSpPr>
        <p:spPr>
          <a:effectLst/>
        </p:spPr>
        <p:txBody>
          <a:bodyPr/>
          <a:lstStyle/>
          <a:p>
            <a:r>
              <a:rPr lang="en-US" dirty="0"/>
              <a:t>How do the flocs grow?</a:t>
            </a:r>
          </a:p>
        </p:txBody>
      </p:sp>
      <p:pic>
        <p:nvPicPr>
          <p:cNvPr id="155" name="Picture 24"/>
          <p:cNvPicPr>
            <a:picLocks noChangeAspect="1" noChangeArrowheads="1"/>
          </p:cNvPicPr>
          <p:nvPr/>
        </p:nvPicPr>
        <p:blipFill>
          <a:blip r:embed="rId3" cstate="screen"/>
          <a:srcRect/>
          <a:stretch>
            <a:fillRect/>
          </a:stretch>
        </p:blipFill>
        <p:spPr bwMode="auto">
          <a:xfrm rot="16200000">
            <a:off x="1884277" y="3948305"/>
            <a:ext cx="187325" cy="185738"/>
          </a:xfrm>
          <a:prstGeom prst="rect">
            <a:avLst/>
          </a:prstGeom>
          <a:noFill/>
          <a:ln w="12700">
            <a:noFill/>
            <a:miter lim="800000"/>
            <a:headEnd type="none" w="lg" len="med"/>
            <a:tailEnd type="none" w="lg" len="med"/>
          </a:ln>
          <a:effectLst/>
        </p:spPr>
      </p:pic>
      <p:pic>
        <p:nvPicPr>
          <p:cNvPr id="156" name="Picture 24"/>
          <p:cNvPicPr>
            <a:picLocks noChangeAspect="1" noChangeArrowheads="1"/>
          </p:cNvPicPr>
          <p:nvPr/>
        </p:nvPicPr>
        <p:blipFill>
          <a:blip r:embed="rId3" cstate="screen"/>
          <a:srcRect/>
          <a:stretch>
            <a:fillRect/>
          </a:stretch>
        </p:blipFill>
        <p:spPr bwMode="auto">
          <a:xfrm rot="5400000" flipV="1">
            <a:off x="3220765" y="4829456"/>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57" name="Picture 24"/>
          <p:cNvPicPr>
            <a:picLocks noChangeAspect="1" noChangeArrowheads="1"/>
          </p:cNvPicPr>
          <p:nvPr/>
        </p:nvPicPr>
        <p:blipFill>
          <a:blip r:embed="rId3" cstate="screen"/>
          <a:srcRect/>
          <a:stretch>
            <a:fillRect/>
          </a:stretch>
        </p:blipFill>
        <p:spPr bwMode="auto">
          <a:xfrm rot="16200000">
            <a:off x="2036677" y="1864508"/>
            <a:ext cx="187325" cy="185738"/>
          </a:xfrm>
          <a:prstGeom prst="rect">
            <a:avLst/>
          </a:prstGeom>
          <a:noFill/>
          <a:ln w="12700">
            <a:noFill/>
            <a:miter lim="800000"/>
            <a:headEnd type="none" w="lg" len="med"/>
            <a:tailEnd type="none" w="lg" len="med"/>
          </a:ln>
          <a:effectLst/>
        </p:spPr>
      </p:pic>
      <p:pic>
        <p:nvPicPr>
          <p:cNvPr id="158" name="Picture 24"/>
          <p:cNvPicPr>
            <a:picLocks noChangeAspect="1" noChangeArrowheads="1"/>
          </p:cNvPicPr>
          <p:nvPr/>
        </p:nvPicPr>
        <p:blipFill>
          <a:blip r:embed="rId3" cstate="screen"/>
          <a:srcRect/>
          <a:stretch>
            <a:fillRect/>
          </a:stretch>
        </p:blipFill>
        <p:spPr bwMode="auto">
          <a:xfrm rot="5400000" flipV="1">
            <a:off x="3373165" y="2762285"/>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59" name="Picture 24"/>
          <p:cNvPicPr>
            <a:picLocks noChangeAspect="1" noChangeArrowheads="1"/>
          </p:cNvPicPr>
          <p:nvPr/>
        </p:nvPicPr>
        <p:blipFill>
          <a:blip r:embed="rId3" cstate="screen"/>
          <a:srcRect/>
          <a:stretch>
            <a:fillRect/>
          </a:stretch>
        </p:blipFill>
        <p:spPr bwMode="auto">
          <a:xfrm rot="16200000">
            <a:off x="2177998" y="2978450"/>
            <a:ext cx="187325" cy="185738"/>
          </a:xfrm>
          <a:prstGeom prst="rect">
            <a:avLst/>
          </a:prstGeom>
          <a:noFill/>
          <a:ln w="12700">
            <a:noFill/>
            <a:miter lim="800000"/>
            <a:headEnd type="none" w="lg" len="med"/>
            <a:tailEnd type="none" w="lg" len="med"/>
          </a:ln>
          <a:effectLst/>
        </p:spPr>
      </p:pic>
      <p:pic>
        <p:nvPicPr>
          <p:cNvPr id="160" name="Picture 24"/>
          <p:cNvPicPr>
            <a:picLocks noChangeAspect="1" noChangeArrowheads="1"/>
          </p:cNvPicPr>
          <p:nvPr/>
        </p:nvPicPr>
        <p:blipFill>
          <a:blip r:embed="rId3" cstate="screen"/>
          <a:srcRect/>
          <a:stretch>
            <a:fillRect/>
          </a:stretch>
        </p:blipFill>
        <p:spPr bwMode="auto">
          <a:xfrm rot="5400000" flipV="1">
            <a:off x="3514486" y="3876227"/>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63" name="Picture 24"/>
          <p:cNvPicPr>
            <a:picLocks noChangeAspect="1" noChangeArrowheads="1"/>
          </p:cNvPicPr>
          <p:nvPr/>
        </p:nvPicPr>
        <p:blipFill>
          <a:blip r:embed="rId3" cstate="screen"/>
          <a:srcRect/>
          <a:stretch>
            <a:fillRect/>
          </a:stretch>
        </p:blipFill>
        <p:spPr bwMode="auto">
          <a:xfrm rot="16200000">
            <a:off x="5428381" y="3843002"/>
            <a:ext cx="187325" cy="185738"/>
          </a:xfrm>
          <a:prstGeom prst="rect">
            <a:avLst/>
          </a:prstGeom>
          <a:noFill/>
          <a:ln w="12700">
            <a:noFill/>
            <a:miter lim="800000"/>
            <a:headEnd type="none" w="lg" len="med"/>
            <a:tailEnd type="none" w="lg" len="med"/>
          </a:ln>
          <a:effectLst/>
        </p:spPr>
      </p:pic>
      <p:pic>
        <p:nvPicPr>
          <p:cNvPr id="164" name="Picture 24"/>
          <p:cNvPicPr>
            <a:picLocks noChangeAspect="1" noChangeArrowheads="1"/>
          </p:cNvPicPr>
          <p:nvPr/>
        </p:nvPicPr>
        <p:blipFill>
          <a:blip r:embed="rId3" cstate="screen"/>
          <a:srcRect/>
          <a:stretch>
            <a:fillRect/>
          </a:stretch>
        </p:blipFill>
        <p:spPr bwMode="auto">
          <a:xfrm rot="5400000" flipV="1">
            <a:off x="6764869" y="47407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nvGrpSpPr>
          <p:cNvPr id="167" name="Group 166"/>
          <p:cNvGrpSpPr/>
          <p:nvPr/>
        </p:nvGrpSpPr>
        <p:grpSpPr>
          <a:xfrm>
            <a:off x="7111118" y="3304654"/>
            <a:ext cx="283630" cy="253824"/>
            <a:chOff x="6986427" y="2972145"/>
            <a:chExt cx="283630" cy="253824"/>
          </a:xfrm>
        </p:grpSpPr>
        <p:pic>
          <p:nvPicPr>
            <p:cNvPr id="165" name="Picture 24"/>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66" name="Picture 24"/>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nvGrpSpPr>
          <p:cNvPr id="170" name="Group 169"/>
          <p:cNvGrpSpPr/>
          <p:nvPr/>
        </p:nvGrpSpPr>
        <p:grpSpPr>
          <a:xfrm>
            <a:off x="2394919" y="5205503"/>
            <a:ext cx="291942" cy="203954"/>
            <a:chOff x="2394919" y="5205503"/>
            <a:chExt cx="291942" cy="203954"/>
          </a:xfrm>
        </p:grpSpPr>
        <p:pic>
          <p:nvPicPr>
            <p:cNvPr id="168" name="Picture 24"/>
            <p:cNvPicPr>
              <a:picLocks noChangeAspect="1" noChangeArrowheads="1"/>
            </p:cNvPicPr>
            <p:nvPr/>
          </p:nvPicPr>
          <p:blipFill>
            <a:blip r:embed="rId3" cstate="screen"/>
            <a:srcRect/>
            <a:stretch>
              <a:fillRect/>
            </a:stretch>
          </p:blipFill>
          <p:spPr bwMode="auto">
            <a:xfrm rot="16200000">
              <a:off x="2394125" y="5206297"/>
              <a:ext cx="187325" cy="185738"/>
            </a:xfrm>
            <a:prstGeom prst="rect">
              <a:avLst/>
            </a:prstGeom>
            <a:noFill/>
            <a:ln w="12700">
              <a:noFill/>
              <a:miter lim="800000"/>
              <a:headEnd type="none" w="lg" len="med"/>
              <a:tailEnd type="none" w="lg" len="med"/>
            </a:ln>
            <a:effectLst/>
          </p:spPr>
        </p:pic>
        <p:pic>
          <p:nvPicPr>
            <p:cNvPr id="169" name="Picture 24"/>
            <p:cNvPicPr>
              <a:picLocks noChangeAspect="1" noChangeArrowheads="1"/>
            </p:cNvPicPr>
            <p:nvPr/>
          </p:nvPicPr>
          <p:blipFill>
            <a:blip r:embed="rId3" cstate="screen"/>
            <a:srcRect/>
            <a:stretch>
              <a:fillRect/>
            </a:stretch>
          </p:blipFill>
          <p:spPr bwMode="auto">
            <a:xfrm rot="5400000" flipV="1">
              <a:off x="2500329" y="5222926"/>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nvGrpSpPr>
          <p:cNvPr id="174" name="Group 173"/>
          <p:cNvGrpSpPr/>
          <p:nvPr/>
        </p:nvGrpSpPr>
        <p:grpSpPr>
          <a:xfrm>
            <a:off x="2231441" y="3703623"/>
            <a:ext cx="291937" cy="212275"/>
            <a:chOff x="2231441" y="3046896"/>
            <a:chExt cx="291937" cy="212275"/>
          </a:xfrm>
        </p:grpSpPr>
        <p:pic>
          <p:nvPicPr>
            <p:cNvPr id="172" name="Picture 24"/>
            <p:cNvPicPr>
              <a:picLocks noChangeAspect="1" noChangeArrowheads="1"/>
            </p:cNvPicPr>
            <p:nvPr/>
          </p:nvPicPr>
          <p:blipFill>
            <a:blip r:embed="rId3" cstate="screen"/>
            <a:srcRect/>
            <a:stretch>
              <a:fillRect/>
            </a:stretch>
          </p:blipFill>
          <p:spPr bwMode="auto">
            <a:xfrm rot="5400000" flipV="1">
              <a:off x="2336846" y="3047690"/>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73" name="Picture 24"/>
            <p:cNvPicPr>
              <a:picLocks noChangeAspect="1" noChangeArrowheads="1"/>
            </p:cNvPicPr>
            <p:nvPr/>
          </p:nvPicPr>
          <p:blipFill>
            <a:blip r:embed="rId3" cstate="screen"/>
            <a:srcRect/>
            <a:stretch>
              <a:fillRect/>
            </a:stretch>
          </p:blipFill>
          <p:spPr bwMode="auto">
            <a:xfrm rot="16200000">
              <a:off x="2230647" y="3072640"/>
              <a:ext cx="187325" cy="185738"/>
            </a:xfrm>
            <a:prstGeom prst="rect">
              <a:avLst/>
            </a:prstGeom>
            <a:noFill/>
            <a:ln w="12700">
              <a:noFill/>
              <a:miter lim="800000"/>
              <a:headEnd type="none" w="lg" len="med"/>
              <a:tailEnd type="none" w="lg" len="med"/>
            </a:ln>
            <a:effectLst/>
          </p:spPr>
        </p:pic>
      </p:grpSp>
      <p:grpSp>
        <p:nvGrpSpPr>
          <p:cNvPr id="176" name="Group 175"/>
          <p:cNvGrpSpPr/>
          <p:nvPr/>
        </p:nvGrpSpPr>
        <p:grpSpPr>
          <a:xfrm>
            <a:off x="2962956" y="2115885"/>
            <a:ext cx="300259" cy="237183"/>
            <a:chOff x="2962956" y="2115885"/>
            <a:chExt cx="300259" cy="237183"/>
          </a:xfrm>
        </p:grpSpPr>
        <p:pic>
          <p:nvPicPr>
            <p:cNvPr id="171" name="Picture 24"/>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75" name="Picture 24"/>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83" name="Group 182"/>
          <p:cNvGrpSpPr/>
          <p:nvPr/>
        </p:nvGrpSpPr>
        <p:grpSpPr>
          <a:xfrm>
            <a:off x="4503627" y="2218458"/>
            <a:ext cx="499826" cy="320263"/>
            <a:chOff x="4503627" y="2218458"/>
            <a:chExt cx="499826" cy="320263"/>
          </a:xfrm>
        </p:grpSpPr>
        <p:grpSp>
          <p:nvGrpSpPr>
            <p:cNvPr id="177" name="Group 176"/>
            <p:cNvGrpSpPr/>
            <p:nvPr/>
          </p:nvGrpSpPr>
          <p:grpSpPr>
            <a:xfrm>
              <a:off x="4503627" y="2301538"/>
              <a:ext cx="300259" cy="237183"/>
              <a:chOff x="2962956" y="2115885"/>
              <a:chExt cx="300259" cy="237183"/>
            </a:xfrm>
          </p:grpSpPr>
          <p:pic>
            <p:nvPicPr>
              <p:cNvPr id="178" name="Picture 24"/>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79" name="Picture 24"/>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80" name="Group 179"/>
            <p:cNvGrpSpPr/>
            <p:nvPr/>
          </p:nvGrpSpPr>
          <p:grpSpPr>
            <a:xfrm>
              <a:off x="4719823" y="2218458"/>
              <a:ext cx="283630" cy="253824"/>
              <a:chOff x="6986427" y="2972145"/>
              <a:chExt cx="283630" cy="253824"/>
            </a:xfrm>
          </p:grpSpPr>
          <p:pic>
            <p:nvPicPr>
              <p:cNvPr id="181" name="Picture 24"/>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82" name="Picture 24"/>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90" name="Group 189"/>
          <p:cNvGrpSpPr/>
          <p:nvPr/>
        </p:nvGrpSpPr>
        <p:grpSpPr>
          <a:xfrm>
            <a:off x="1849027" y="5784639"/>
            <a:ext cx="319658" cy="359128"/>
            <a:chOff x="1849027" y="5784639"/>
            <a:chExt cx="319658" cy="359128"/>
          </a:xfrm>
        </p:grpSpPr>
        <p:grpSp>
          <p:nvGrpSpPr>
            <p:cNvPr id="184" name="Group 183"/>
            <p:cNvGrpSpPr/>
            <p:nvPr/>
          </p:nvGrpSpPr>
          <p:grpSpPr>
            <a:xfrm>
              <a:off x="1849027" y="5939813"/>
              <a:ext cx="291942" cy="203954"/>
              <a:chOff x="2394919" y="5205503"/>
              <a:chExt cx="291942" cy="203954"/>
            </a:xfrm>
          </p:grpSpPr>
          <p:pic>
            <p:nvPicPr>
              <p:cNvPr id="185" name="Picture 24"/>
              <p:cNvPicPr>
                <a:picLocks noChangeAspect="1" noChangeArrowheads="1"/>
              </p:cNvPicPr>
              <p:nvPr/>
            </p:nvPicPr>
            <p:blipFill>
              <a:blip r:embed="rId3" cstate="screen"/>
              <a:srcRect/>
              <a:stretch>
                <a:fillRect/>
              </a:stretch>
            </p:blipFill>
            <p:spPr bwMode="auto">
              <a:xfrm rot="16200000">
                <a:off x="2394125" y="5206297"/>
                <a:ext cx="187325" cy="185738"/>
              </a:xfrm>
              <a:prstGeom prst="rect">
                <a:avLst/>
              </a:prstGeom>
              <a:noFill/>
              <a:ln w="12700">
                <a:noFill/>
                <a:miter lim="800000"/>
                <a:headEnd type="none" w="lg" len="med"/>
                <a:tailEnd type="none" w="lg" len="med"/>
              </a:ln>
              <a:effectLst/>
            </p:spPr>
          </p:pic>
          <p:pic>
            <p:nvPicPr>
              <p:cNvPr id="186" name="Picture 24"/>
              <p:cNvPicPr>
                <a:picLocks noChangeAspect="1" noChangeArrowheads="1"/>
              </p:cNvPicPr>
              <p:nvPr/>
            </p:nvPicPr>
            <p:blipFill>
              <a:blip r:embed="rId3" cstate="screen"/>
              <a:srcRect/>
              <a:stretch>
                <a:fillRect/>
              </a:stretch>
            </p:blipFill>
            <p:spPr bwMode="auto">
              <a:xfrm rot="5400000" flipV="1">
                <a:off x="2500329" y="5222926"/>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nvGrpSpPr>
            <p:cNvPr id="187" name="Group 186"/>
            <p:cNvGrpSpPr/>
            <p:nvPr/>
          </p:nvGrpSpPr>
          <p:grpSpPr>
            <a:xfrm>
              <a:off x="1876748" y="5784639"/>
              <a:ext cx="291937" cy="212275"/>
              <a:chOff x="2231441" y="3046896"/>
              <a:chExt cx="291937" cy="212275"/>
            </a:xfrm>
          </p:grpSpPr>
          <p:pic>
            <p:nvPicPr>
              <p:cNvPr id="188" name="Picture 24"/>
              <p:cNvPicPr>
                <a:picLocks noChangeAspect="1" noChangeArrowheads="1"/>
              </p:cNvPicPr>
              <p:nvPr/>
            </p:nvPicPr>
            <p:blipFill>
              <a:blip r:embed="rId3" cstate="screen"/>
              <a:srcRect/>
              <a:stretch>
                <a:fillRect/>
              </a:stretch>
            </p:blipFill>
            <p:spPr bwMode="auto">
              <a:xfrm rot="5400000" flipV="1">
                <a:off x="2336846" y="3047690"/>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89" name="Picture 24"/>
              <p:cNvPicPr>
                <a:picLocks noChangeAspect="1" noChangeArrowheads="1"/>
              </p:cNvPicPr>
              <p:nvPr/>
            </p:nvPicPr>
            <p:blipFill>
              <a:blip r:embed="rId3" cstate="screen"/>
              <a:srcRect/>
              <a:stretch>
                <a:fillRect/>
              </a:stretch>
            </p:blipFill>
            <p:spPr bwMode="auto">
              <a:xfrm rot="16200000">
                <a:off x="2230647" y="3072640"/>
                <a:ext cx="187325" cy="185738"/>
              </a:xfrm>
              <a:prstGeom prst="rect">
                <a:avLst/>
              </a:prstGeom>
              <a:noFill/>
              <a:ln w="12700">
                <a:noFill/>
                <a:miter lim="800000"/>
                <a:headEnd type="none" w="lg" len="med"/>
                <a:tailEnd type="none" w="lg" len="med"/>
              </a:ln>
              <a:effectLst/>
            </p:spPr>
          </p:pic>
        </p:grpSp>
      </p:grpSp>
      <p:pic>
        <p:nvPicPr>
          <p:cNvPr id="38" name="Picture 24"/>
          <p:cNvPicPr>
            <a:picLocks noChangeAspect="1" noChangeArrowheads="1"/>
          </p:cNvPicPr>
          <p:nvPr/>
        </p:nvPicPr>
        <p:blipFill>
          <a:blip r:embed="rId3" cstate="screen"/>
          <a:srcRect/>
          <a:stretch>
            <a:fillRect/>
          </a:stretch>
        </p:blipFill>
        <p:spPr bwMode="auto">
          <a:xfrm rot="16200000">
            <a:off x="764880" y="2882756"/>
            <a:ext cx="187325" cy="185738"/>
          </a:xfrm>
          <a:prstGeom prst="rect">
            <a:avLst/>
          </a:prstGeom>
          <a:noFill/>
          <a:ln w="12700">
            <a:noFill/>
            <a:miter lim="800000"/>
            <a:headEnd type="none" w="lg" len="med"/>
            <a:tailEnd type="none" w="lg" len="med"/>
          </a:ln>
          <a:effectLst/>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repeatCount="indefinite" fill="hold" nodeType="clickEffect">
                                  <p:stCondLst>
                                    <p:cond delay="0"/>
                                  </p:stCondLst>
                                  <p:childTnLst>
                                    <p:animMotion origin="layout" path="M 3.88889E-6 -9.43326E-6 C -0.04688 0.03932 -0.09375 0.07864 -0.05139 0.12722 C -0.00903 0.1758 0.15017 0.28521 0.25399 0.291 C 0.35781 0.29724 0.55677 0.21582 0.5717 0.16377 C 0.58663 0.11172 0.40226 -0.01851 0.3434 -0.02129 C 0.28455 -0.02406 0.26285 0.16747 0.21858 0.14735 C 0.17431 0.12722 0.11285 -0.19732 0.07778 -0.14157 C 0.04271 -0.08583 -0.06875 0.37936 0.00799 0.48184 C 0.08472 0.58477 0.4816 0.57182 0.53802 0.4749 C 0.59444 0.37844 0.43559 -0.01828 0.34687 -0.09785 C 0.25816 -0.17743 0.1316 -0.08999 0.00521 -0.00255 " pathEditMode="relative" ptsTypes="aaaaaaaaaaA">
                                      <p:cBhvr>
                                        <p:cTn id="6" dur="5000" fill="hold"/>
                                        <p:tgtEl>
                                          <p:spTgt spid="38"/>
                                        </p:tgtEl>
                                        <p:attrNameLst>
                                          <p:attrName>ppt_x</p:attrName>
                                          <p:attrName>ppt_y</p:attrName>
                                        </p:attrNameLst>
                                      </p:cBhvr>
                                    </p:animMotion>
                                  </p:childTnLst>
                                </p:cTn>
                              </p:par>
                              <p:par>
                                <p:cTn id="7" presetID="0" presetClass="path" presetSubtype="0" fill="hold" nodeType="withEffect">
                                  <p:stCondLst>
                                    <p:cond delay="0"/>
                                  </p:stCondLst>
                                  <p:childTnLst>
                                    <p:animMotion origin="layout" path="M 5.55556E-7 4.44444E-6 C 0.0066 0.01504 0.04444 0.07569 0.03958 0.09027 C 0.03472 0.10486 -0.01719 0.09328 -0.02951 0.08796 C -0.04184 0.08263 -0.03924 0.06226 -0.0349 0.05763 C -0.03056 0.053 -0.00642 0.0618 -0.00313 0.06018 C 0.00017 0.05856 -0.00747 0.05324 -0.01493 0.04791 C -0.0224 0.04259 -0.03993 0.02754 -0.04757 0.02847 C -0.05521 0.02939 -0.06215 0.04097 -0.06129 0.05277 C -0.06042 0.06458 -0.05313 0.09537 -0.04271 0.0993 C -0.03229 0.10324 0.00434 0.08078 0.00087 0.07615 C -0.0026 0.07152 -0.05712 0.06342 -0.06389 0.07106 L -0.03941 0.12199 C -0.02379 0.13101 0.0151 0.13032 0.03056 0.12546 C 0.04601 0.1206 0.04549 0.10046 0.05365 0.09328 C 0.06181 0.08611 0.08038 0.09074 0.07969 0.08194 C 0.07899 0.07314 0.04566 0.04722 0.04965 0.04074 L 0.10365 0.04236 " pathEditMode="relative" rAng="0" ptsTypes="aaaaaaaaaaAaaaaAa">
                                      <p:cBhvr>
                                        <p:cTn id="8" dur="3000" fill="hold"/>
                                        <p:tgtEl>
                                          <p:spTgt spid="157"/>
                                        </p:tgtEl>
                                        <p:attrNameLst>
                                          <p:attrName>ppt_x</p:attrName>
                                          <p:attrName>ppt_y</p:attrName>
                                        </p:attrNameLst>
                                      </p:cBhvr>
                                      <p:rCtr x="2000" y="6600"/>
                                    </p:animMotion>
                                  </p:childTnLst>
                                  <p:subTnLst>
                                    <p:set>
                                      <p:cBhvr override="childStyle">
                                        <p:cTn dur="1" fill="hold" display="0" masterRel="sameClick" afterEffect="1">
                                          <p:stCondLst>
                                            <p:cond evt="end" delay="0">
                                              <p:tn val="7"/>
                                            </p:cond>
                                          </p:stCondLst>
                                        </p:cTn>
                                        <p:tgtEl>
                                          <p:spTgt spid="157"/>
                                        </p:tgtEl>
                                        <p:attrNameLst>
                                          <p:attrName>style.visibility</p:attrName>
                                        </p:attrNameLst>
                                      </p:cBhvr>
                                      <p:to>
                                        <p:strVal val="hidden"/>
                                      </p:to>
                                    </p:set>
                                  </p:subTnLst>
                                </p:cTn>
                              </p:par>
                              <p:par>
                                <p:cTn id="9" presetID="0" presetClass="path" presetSubtype="0" fill="hold" nodeType="withEffect">
                                  <p:stCondLst>
                                    <p:cond delay="0"/>
                                  </p:stCondLst>
                                  <p:childTnLst>
                                    <p:animMotion origin="layout" path="M 5.55112E-17 -2.59259E-6 C 0.00729 -0.00555 0.03542 -0.0324 0.04358 -0.03403 C 0.05174 -0.03565 0.05521 -0.02963 0.04913 -0.00972 C 0.04306 0.01019 0.02552 0.07408 0.00729 0.08496 C -0.01094 0.09584 -0.05608 0.05116 -0.06007 0.05579 C -0.06406 0.06042 -0.03958 0.11227 -0.01632 0.11273 C 0.00694 0.1132 0.08229 0.07153 0.08003 0.0581 C 0.07778 0.04468 -0.01233 0.0456 -0.03003 0.03148 C -0.04774 0.01736 -0.0342 -0.01528 -0.02639 -0.02662 C -0.01858 -0.03796 0.01181 -0.02778 0.01719 -0.03634 C 0.02257 -0.0449 0.01285 -0.07453 0.00642 -0.0787 C 5.55112E-17 -0.08287 -0.01615 -0.05926 -0.02101 -0.0618 C -0.02587 -0.06435 -0.02066 -0.08935 -0.02274 -0.09444 L -0.03368 -0.09213 " pathEditMode="relative" rAng="0" ptsTypes="aaaaaaaaaaaaAA">
                                      <p:cBhvr>
                                        <p:cTn id="10" dur="3000" fill="hold"/>
                                        <p:tgtEl>
                                          <p:spTgt spid="158"/>
                                        </p:tgtEl>
                                        <p:attrNameLst>
                                          <p:attrName>ppt_x</p:attrName>
                                          <p:attrName>ppt_y</p:attrName>
                                        </p:attrNameLst>
                                      </p:cBhvr>
                                      <p:rCtr x="900" y="900"/>
                                    </p:animMotion>
                                  </p:childTnLst>
                                  <p:subTnLst>
                                    <p:set>
                                      <p:cBhvr override="childStyle">
                                        <p:cTn dur="1" fill="hold" display="0" masterRel="sameClick" afterEffect="1">
                                          <p:stCondLst>
                                            <p:cond evt="end" delay="0">
                                              <p:tn val="9"/>
                                            </p:cond>
                                          </p:stCondLst>
                                        </p:cTn>
                                        <p:tgtEl>
                                          <p:spTgt spid="158"/>
                                        </p:tgtEl>
                                        <p:attrNameLst>
                                          <p:attrName>style.visibility</p:attrName>
                                        </p:attrNameLst>
                                      </p:cBhvr>
                                      <p:to>
                                        <p:strVal val="hidden"/>
                                      </p:to>
                                    </p:set>
                                  </p:subTnLst>
                                </p:cTn>
                              </p:par>
                              <p:par>
                                <p:cTn id="11" presetID="0" presetClass="path" presetSubtype="0" fill="hold" nodeType="withEffect">
                                  <p:stCondLst>
                                    <p:cond delay="0"/>
                                  </p:stCondLst>
                                  <p:childTnLst>
                                    <p:animMotion origin="layout" path="M 2.5E-6 -0.00115 C 0.00642 0.01389 0.04427 0.07454 0.03941 0.08912 C 0.03472 0.10371 -0.01719 0.09213 -0.02952 0.08681 C -0.04184 0.08148 -0.03924 0.06111 -0.0349 0.05648 C -0.03056 0.05186 -0.00643 0.06065 -0.00313 0.05903 C 2.5E-6 0.05741 -0.00747 0.05209 -0.01493 0.04676 C -0.0224 0.04144 -0.03993 0.02639 -0.04757 0.02732 C -0.05521 0.02824 -0.06216 0.03982 -0.06129 0.05162 C -0.06042 0.06343 -0.05313 0.09422 -0.04271 0.09815 C -0.03229 0.10209 0.00416 0.07963 0.00087 0.075 C -0.00261 0.07037 -0.05712 0.06227 -0.06389 0.06991 L -0.03941 0.12084 C -0.02379 0.12986 0.03784 0.12014 0.03055 0.12431 C 0.02309 0.12848 -0.06354 0.14838 -0.08299 0.14607 C -0.10243 0.14375 -0.08594 0.12292 -0.08577 0.10973 C -0.08559 0.09653 -0.09688 0.06667 -0.08212 0.06621 L 0.0033 0.10625 " pathEditMode="relative" rAng="0" ptsTypes="aaaaaaaaaaAaaaaAa">
                                      <p:cBhvr>
                                        <p:cTn id="12" dur="3000" fill="hold"/>
                                        <p:tgtEl>
                                          <p:spTgt spid="159"/>
                                        </p:tgtEl>
                                        <p:attrNameLst>
                                          <p:attrName>ppt_x</p:attrName>
                                          <p:attrName>ppt_y</p:attrName>
                                        </p:attrNameLst>
                                      </p:cBhvr>
                                      <p:rCtr x="-2900" y="7500"/>
                                    </p:animMotion>
                                  </p:childTnLst>
                                  <p:subTnLst>
                                    <p:set>
                                      <p:cBhvr override="childStyle">
                                        <p:cTn dur="1" fill="hold" display="0" masterRel="sameClick" afterEffect="1">
                                          <p:stCondLst>
                                            <p:cond evt="end" delay="0">
                                              <p:tn val="11"/>
                                            </p:cond>
                                          </p:stCondLst>
                                        </p:cTn>
                                        <p:tgtEl>
                                          <p:spTgt spid="159"/>
                                        </p:tgtEl>
                                        <p:attrNameLst>
                                          <p:attrName>style.visibility</p:attrName>
                                        </p:attrNameLst>
                                      </p:cBhvr>
                                      <p:to>
                                        <p:strVal val="hidden"/>
                                      </p:to>
                                    </p:set>
                                  </p:subTnLst>
                                </p:cTn>
                              </p:par>
                              <p:par>
                                <p:cTn id="13" presetID="0" presetClass="path" presetSubtype="0" fill="hold" nodeType="withEffect">
                                  <p:stCondLst>
                                    <p:cond delay="0"/>
                                  </p:stCondLst>
                                  <p:childTnLst>
                                    <p:animMotion origin="layout" path="M 1.94444E-6 -0.00116 C 0.00729 -0.00671 0.03541 -0.03356 0.04357 -0.03518 C 0.05173 -0.03681 0.05521 -0.03079 0.04913 -0.01088 C 0.04305 0.00903 0.02552 0.07292 0.00729 0.0838 C -0.01094 0.09468 -0.04774 0.08171 -0.06007 0.05463 C -0.0724 0.02755 -0.05261 -0.07014 -0.06649 -0.07917 C -0.08038 -0.08819 -0.14896 -0.01736 -0.14288 0.00093 C -0.13681 0.01921 -0.04948 0.03519 -0.03004 0.03032 C -0.01059 0.02546 -0.0342 -0.01643 -0.02639 -0.02778 C -0.01858 -0.03912 0.0118 -0.02893 0.01719 -0.0375 C 0.02257 -0.04606 0.01285 -0.07569 0.00642 -0.07986 C 1.94444E-6 -0.08403 -0.01059 -0.0713 -0.02101 -0.06296 C -0.03143 -0.05463 -0.03802 -0.03727 -0.05608 -0.03032 C -0.07413 -0.02338 -0.11441 -0.02361 -0.12969 -0.02176 " pathEditMode="relative" rAng="0" ptsTypes="aaaaaaaaaaaaaa">
                                      <p:cBhvr>
                                        <p:cTn id="14" dur="3000" fill="hold"/>
                                        <p:tgtEl>
                                          <p:spTgt spid="160"/>
                                        </p:tgtEl>
                                        <p:attrNameLst>
                                          <p:attrName>ppt_x</p:attrName>
                                          <p:attrName>ppt_y</p:attrName>
                                        </p:attrNameLst>
                                      </p:cBhvr>
                                      <p:rCtr x="-4700" y="400"/>
                                    </p:animMotion>
                                  </p:childTnLst>
                                  <p:subTnLst>
                                    <p:set>
                                      <p:cBhvr override="childStyle">
                                        <p:cTn dur="1" fill="hold" display="0" masterRel="sameClick" afterEffect="1">
                                          <p:stCondLst>
                                            <p:cond evt="end" delay="0">
                                              <p:tn val="13"/>
                                            </p:cond>
                                          </p:stCondLst>
                                        </p:cTn>
                                        <p:tgtEl>
                                          <p:spTgt spid="160"/>
                                        </p:tgtEl>
                                        <p:attrNameLst>
                                          <p:attrName>style.visibility</p:attrName>
                                        </p:attrNameLst>
                                      </p:cBhvr>
                                      <p:to>
                                        <p:strVal val="hidden"/>
                                      </p:to>
                                    </p:set>
                                  </p:subTnLst>
                                </p:cTn>
                              </p:par>
                              <p:par>
                                <p:cTn id="15" presetID="0" presetClass="path" presetSubtype="0" fill="hold" nodeType="withEffect">
                                  <p:stCondLst>
                                    <p:cond delay="0"/>
                                  </p:stCondLst>
                                  <p:childTnLst>
                                    <p:animMotion origin="layout" path="M 0.00712 0.00185 C 0.02222 0.0294 0.10156 0.14005 0.09878 0.1669 C 0.09601 0.19375 -0.01007 0.1713 -0.0099 0.1625 C -0.00972 0.15371 0.08264 0.12917 0.09983 0.11459 C 0.11701 0.1 0.10781 0.07894 0.0934 0.07454 C 0.07899 0.07014 0.0349 0.09213 0.01302 0.08843 C -0.00885 0.08472 -0.02622 0.05093 -0.03837 0.05255 C -0.05035 0.05417 -0.06129 0.0757 -0.0599 0.09746 C -0.05851 0.11945 -0.05608 0.20185 -0.03073 0.18357 C -0.00538 0.16528 0.09809 -0.00393 0.09253 -0.01273 C 0.08698 -0.02153 -0.04427 0.09144 -0.06389 0.13125 C -0.08351 0.17107 -0.05035 0.20857 -0.02552 0.22547 C -0.00069 0.24236 0.06024 0.24097 0.08455 0.23195 C 0.10885 0.22292 0.10799 0.18565 0.12083 0.17246 C 0.13368 0.15926 0.16302 0.16783 0.16181 0.15139 C 0.16076 0.13519 0.11094 0.11227 0.11458 0.07523 L 0.18351 -0.07083 " pathEditMode="relative" rAng="0" ptsTypes="aaaaaaaaaaaaaaaAa">
                                      <p:cBhvr>
                                        <p:cTn id="16" dur="3000" fill="hold"/>
                                        <p:tgtEl>
                                          <p:spTgt spid="163"/>
                                        </p:tgtEl>
                                        <p:attrNameLst>
                                          <p:attrName>ppt_x</p:attrName>
                                          <p:attrName>ppt_y</p:attrName>
                                        </p:attrNameLst>
                                      </p:cBhvr>
                                      <p:rCtr x="4300" y="8400"/>
                                    </p:animMotion>
                                  </p:childTnLst>
                                  <p:subTnLst>
                                    <p:set>
                                      <p:cBhvr override="childStyle">
                                        <p:cTn dur="1" fill="hold" display="0" masterRel="sameClick" afterEffect="1">
                                          <p:stCondLst>
                                            <p:cond evt="end" delay="0">
                                              <p:tn val="15"/>
                                            </p:cond>
                                          </p:stCondLst>
                                        </p:cTn>
                                        <p:tgtEl>
                                          <p:spTgt spid="163"/>
                                        </p:tgtEl>
                                        <p:attrNameLst>
                                          <p:attrName>style.visibility</p:attrName>
                                        </p:attrNameLst>
                                      </p:cBhvr>
                                      <p:to>
                                        <p:strVal val="hidden"/>
                                      </p:to>
                                    </p:set>
                                  </p:subTnLst>
                                </p:cTn>
                              </p:par>
                              <p:par>
                                <p:cTn id="17" presetID="0" presetClass="path" presetSubtype="0" fill="hold" nodeType="withEffect">
                                  <p:stCondLst>
                                    <p:cond delay="0"/>
                                  </p:stCondLst>
                                  <p:childTnLst>
                                    <p:animMotion origin="layout" path="M 0.00451 0.00208 C 0.01632 0.01111 0.04653 0.04444 0.07552 0.05648 C 0.10451 0.06852 0.17361 0.04884 0.17813 0.07477 C 0.18264 0.10069 0.12951 0.19583 0.10226 0.21157 C 0.075 0.22731 0.02014 0.16227 0.01493 0.16898 C 0.0099 0.17569 0.04149 0.25139 0.0717 0.25208 C 0.10191 0.25278 0.19965 0.1919 0.1967 0.17222 C 0.19375 0.15278 0.07691 0.15417 0.05399 0.13356 C 0.0309 0.11296 0.04063 0.09815 0.05868 0.04884 C 0.07674 -0.00046 0.15608 -0.12917 0.16267 -0.16273 C 0.16927 -0.1963 0.10955 -0.11898 0.09826 -0.15301 C 0.08698 -0.18704 0.08872 -0.35625 0.09462 -0.36759 C 0.10052 -0.37894 0.14132 -0.24769 0.13368 -0.22107 C 0.12604 -0.19444 0.06597 -0.21042 0.04826 -0.20764 " pathEditMode="relative" rAng="0" ptsTypes="aaaaaaaaaaaaaa">
                                      <p:cBhvr>
                                        <p:cTn id="18" dur="3000" fill="hold"/>
                                        <p:tgtEl>
                                          <p:spTgt spid="164"/>
                                        </p:tgtEl>
                                        <p:attrNameLst>
                                          <p:attrName>ppt_x</p:attrName>
                                          <p:attrName>ppt_y</p:attrName>
                                        </p:attrNameLst>
                                      </p:cBhvr>
                                      <p:rCtr x="9800" y="-6500"/>
                                    </p:animMotion>
                                  </p:childTnLst>
                                  <p:subTnLst>
                                    <p:set>
                                      <p:cBhvr override="childStyle">
                                        <p:cTn dur="1" fill="hold" display="0" masterRel="sameClick" afterEffect="1">
                                          <p:stCondLst>
                                            <p:cond evt="end" delay="0">
                                              <p:tn val="17"/>
                                            </p:cond>
                                          </p:stCondLst>
                                        </p:cTn>
                                        <p:tgtEl>
                                          <p:spTgt spid="164"/>
                                        </p:tgtEl>
                                        <p:attrNameLst>
                                          <p:attrName>style.visibility</p:attrName>
                                        </p:attrNameLst>
                                      </p:cBhvr>
                                      <p:to>
                                        <p:strVal val="hidden"/>
                                      </p:to>
                                    </p:set>
                                  </p:subTnLst>
                                </p:cTn>
                              </p:par>
                              <p:par>
                                <p:cTn id="19" presetID="0" presetClass="path" presetSubtype="0" fill="hold" nodeType="withEffect">
                                  <p:stCondLst>
                                    <p:cond delay="0"/>
                                  </p:stCondLst>
                                  <p:childTnLst>
                                    <p:animMotion origin="layout" path="M 5.55556E-7 -0.00255 C 0.01667 0.02569 0.10035 0.13935 0.09878 0.16689 C 0.09722 0.19444 0.00955 0.17245 -0.0099 0.1625 C -0.02934 0.15277 -0.02517 0.11504 -0.0184 0.10648 C -0.01163 0.09791 0.02639 0.11412 0.0316 0.11111 C 0.03681 0.10833 0.02483 0.09838 0.01302 0.08842 C 0.00121 0.0787 -0.02622 0.05092 -0.03837 0.05254 C -0.05035 0.05416 -0.06129 0.07569 -0.0599 0.09745 C -0.05851 0.11944 -0.04705 0.17638 -0.03073 0.18356 C -0.01424 0.19097 0.0434 0.1493 0.03785 0.14074 C 0.03246 0.13217 -0.0533 0.11713 -0.06389 0.13125 L -0.02552 0.22546 C -0.00087 0.24236 0.06024 0.24097 0.08455 0.23194 C 0.10885 0.22291 0.10799 0.18564 0.12083 0.17245 C 0.13368 0.15925 0.16302 0.16782 0.16181 0.15138 C 0.16076 0.13518 0.13177 0.07013 0.11458 0.07523 L 0.05816 0.18356 " pathEditMode="relative" rAng="0" ptsTypes="aaaaaaaaaaAaaaaAa">
                                      <p:cBhvr>
                                        <p:cTn id="20" dur="3000" fill="hold"/>
                                        <p:tgtEl>
                                          <p:spTgt spid="155"/>
                                        </p:tgtEl>
                                        <p:attrNameLst>
                                          <p:attrName>ppt_x</p:attrName>
                                          <p:attrName>ppt_y</p:attrName>
                                        </p:attrNameLst>
                                      </p:cBhvr>
                                      <p:rCtr x="4900" y="12200"/>
                                    </p:animMotion>
                                  </p:childTnLst>
                                  <p:subTnLst>
                                    <p:set>
                                      <p:cBhvr override="childStyle">
                                        <p:cTn dur="1" fill="hold" display="0" masterRel="sameClick" afterEffect="1">
                                          <p:stCondLst>
                                            <p:cond evt="end" delay="0">
                                              <p:tn val="19"/>
                                            </p:cond>
                                          </p:stCondLst>
                                        </p:cTn>
                                        <p:tgtEl>
                                          <p:spTgt spid="155"/>
                                        </p:tgtEl>
                                        <p:attrNameLst>
                                          <p:attrName>style.visibility</p:attrName>
                                        </p:attrNameLst>
                                      </p:cBhvr>
                                      <p:to>
                                        <p:strVal val="hidden"/>
                                      </p:to>
                                    </p:set>
                                  </p:subTnLst>
                                </p:cTn>
                              </p:par>
                              <p:par>
                                <p:cTn id="21" presetID="0" presetClass="path" presetSubtype="0" fill="hold" nodeType="withEffect">
                                  <p:stCondLst>
                                    <p:cond delay="0"/>
                                  </p:stCondLst>
                                  <p:childTnLst>
                                    <p:animMotion origin="layout" path="M 0.00469 0.00371 C 0.02865 0.00949 0.12691 0.01667 0.14931 0.03797 C 0.1717 0.05926 0.14705 0.10324 0.13924 0.13218 C 0.13142 0.16111 0.12292 0.20556 0.10226 0.21158 C 0.0816 0.2176 0.02014 0.16227 0.01493 0.16898 C 0.0099 0.1757 0.04149 0.25139 0.0717 0.25209 C 0.10191 0.25278 0.19965 0.1919 0.1967 0.17222 C 0.19375 0.15278 0.07691 0.15417 0.05399 0.13357 C 0.0309 0.11297 0.04861 0.06528 0.05868 0.04885 C 0.06875 0.03218 0.10816 0.04722 0.1151 0.03472 C 0.12222 0.02222 0.10955 -0.02106 0.10122 -0.02708 C 0.09288 -0.0331 0.07917 -0.01458 0.06563 -0.00254 C 0.05208 0.00972 0.04358 0.03496 0.02014 0.04514 C -0.0033 0.05533 -0.05538 0.05486 -0.07517 0.05764 " pathEditMode="relative" rAng="0" ptsTypes="aaaaaaaaaaaaaa">
                                      <p:cBhvr>
                                        <p:cTn id="22" dur="3000" fill="hold"/>
                                        <p:tgtEl>
                                          <p:spTgt spid="156"/>
                                        </p:tgtEl>
                                        <p:attrNameLst>
                                          <p:attrName>ppt_x</p:attrName>
                                          <p:attrName>ppt_y</p:attrName>
                                        </p:attrNameLst>
                                      </p:cBhvr>
                                      <p:rCtr x="5700" y="10600"/>
                                    </p:animMotion>
                                  </p:childTnLst>
                                  <p:subTnLst>
                                    <p:set>
                                      <p:cBhvr override="childStyle">
                                        <p:cTn dur="1" fill="hold" display="0" masterRel="sameClick" afterEffect="1">
                                          <p:stCondLst>
                                            <p:cond evt="end" delay="0">
                                              <p:tn val="21"/>
                                            </p:cond>
                                          </p:stCondLst>
                                        </p:cTn>
                                        <p:tgtEl>
                                          <p:spTgt spid="156"/>
                                        </p:tgtEl>
                                        <p:attrNameLst>
                                          <p:attrName>style.visibility</p:attrName>
                                        </p:attrNameLst>
                                      </p:cBhvr>
                                      <p:to>
                                        <p:strVal val="hidden"/>
                                      </p:to>
                                    </p:set>
                                  </p:subTnLst>
                                </p:cTn>
                              </p:par>
                            </p:childTnLst>
                          </p:cTn>
                        </p:par>
                        <p:par>
                          <p:cTn id="23" fill="hold">
                            <p:stCondLst>
                              <p:cond delay="3000"/>
                            </p:stCondLst>
                            <p:childTnLst>
                              <p:par>
                                <p:cTn id="24" presetID="1" presetClass="entr" presetSubtype="0" fill="hold" nodeType="afterEffect">
                                  <p:stCondLst>
                                    <p:cond delay="0"/>
                                  </p:stCondLst>
                                  <p:childTnLst>
                                    <p:set>
                                      <p:cBhvr>
                                        <p:cTn id="25" dur="1" fill="hold">
                                          <p:stCondLst>
                                            <p:cond delay="0"/>
                                          </p:stCondLst>
                                        </p:cTn>
                                        <p:tgtEl>
                                          <p:spTgt spid="167"/>
                                        </p:tgtEl>
                                        <p:attrNameLst>
                                          <p:attrName>style.visibility</p:attrName>
                                        </p:attrNameLst>
                                      </p:cBhvr>
                                      <p:to>
                                        <p:strVal val="visible"/>
                                      </p:to>
                                    </p:set>
                                  </p:childTnLst>
                                </p:cTn>
                              </p:par>
                            </p:childTnLst>
                          </p:cTn>
                        </p:par>
                        <p:par>
                          <p:cTn id="26" fill="hold">
                            <p:stCondLst>
                              <p:cond delay="3000"/>
                            </p:stCondLst>
                            <p:childTnLst>
                              <p:par>
                                <p:cTn id="27" presetID="1" presetClass="entr" presetSubtype="0" fill="hold" nodeType="afterEffect">
                                  <p:stCondLst>
                                    <p:cond delay="0"/>
                                  </p:stCondLst>
                                  <p:childTnLst>
                                    <p:set>
                                      <p:cBhvr>
                                        <p:cTn id="28" dur="1" fill="hold">
                                          <p:stCondLst>
                                            <p:cond delay="0"/>
                                          </p:stCondLst>
                                        </p:cTn>
                                        <p:tgtEl>
                                          <p:spTgt spid="170"/>
                                        </p:tgtEl>
                                        <p:attrNameLst>
                                          <p:attrName>style.visibility</p:attrName>
                                        </p:attrNameLst>
                                      </p:cBhvr>
                                      <p:to>
                                        <p:strVal val="visible"/>
                                      </p:to>
                                    </p:set>
                                  </p:childTnLst>
                                </p:cTn>
                              </p:par>
                            </p:childTnLst>
                          </p:cTn>
                        </p:par>
                        <p:par>
                          <p:cTn id="29" fill="hold">
                            <p:stCondLst>
                              <p:cond delay="3000"/>
                            </p:stCondLst>
                            <p:childTnLst>
                              <p:par>
                                <p:cTn id="30" presetID="1" presetClass="entr" presetSubtype="0" fill="hold" nodeType="afterEffect">
                                  <p:stCondLst>
                                    <p:cond delay="0"/>
                                  </p:stCondLst>
                                  <p:childTnLst>
                                    <p:set>
                                      <p:cBhvr>
                                        <p:cTn id="31" dur="1" fill="hold">
                                          <p:stCondLst>
                                            <p:cond delay="0"/>
                                          </p:stCondLst>
                                        </p:cTn>
                                        <p:tgtEl>
                                          <p:spTgt spid="176"/>
                                        </p:tgtEl>
                                        <p:attrNameLst>
                                          <p:attrName>style.visibility</p:attrName>
                                        </p:attrNameLst>
                                      </p:cBhvr>
                                      <p:to>
                                        <p:strVal val="visible"/>
                                      </p:to>
                                    </p:set>
                                  </p:childTnLst>
                                </p:cTn>
                              </p:par>
                            </p:childTnLst>
                          </p:cTn>
                        </p:par>
                        <p:par>
                          <p:cTn id="32" fill="hold">
                            <p:stCondLst>
                              <p:cond delay="3000"/>
                            </p:stCondLst>
                            <p:childTnLst>
                              <p:par>
                                <p:cTn id="33" presetID="1" presetClass="entr" presetSubtype="0" fill="hold" nodeType="afterEffect">
                                  <p:stCondLst>
                                    <p:cond delay="0"/>
                                  </p:stCondLst>
                                  <p:childTnLst>
                                    <p:set>
                                      <p:cBhvr>
                                        <p:cTn id="34" dur="1" fill="hold">
                                          <p:stCondLst>
                                            <p:cond delay="0"/>
                                          </p:stCondLst>
                                        </p:cTn>
                                        <p:tgtEl>
                                          <p:spTgt spid="174"/>
                                        </p:tgtEl>
                                        <p:attrNameLst>
                                          <p:attrName>style.visibility</p:attrName>
                                        </p:attrNameLst>
                                      </p:cBhvr>
                                      <p:to>
                                        <p:strVal val="visible"/>
                                      </p:to>
                                    </p:set>
                                  </p:childTnLst>
                                </p:cTn>
                              </p:par>
                            </p:childTnLst>
                          </p:cTn>
                        </p:par>
                        <p:par>
                          <p:cTn id="35" fill="hold">
                            <p:stCondLst>
                              <p:cond delay="3000"/>
                            </p:stCondLst>
                            <p:childTnLst>
                              <p:par>
                                <p:cTn id="36" presetID="0" presetClass="path" presetSubtype="0" fill="hold" nodeType="afterEffect">
                                  <p:stCondLst>
                                    <p:cond delay="0"/>
                                  </p:stCondLst>
                                  <p:childTnLst>
                                    <p:animMotion origin="layout" path="M 5.55556E-7 4.44444E-6 C -0.02778 0.00648 -0.13663 0.00856 -0.16632 0.03888 C -0.19601 0.06921 -0.20399 0.16851 -0.17813 0.18194 C -0.15226 0.19537 -0.03038 0.13796 -0.01076 0.11898 C 0.00885 0.1 -0.0408 0.06481 -0.06076 0.06805 C -0.08073 0.07129 -0.11927 0.10972 -0.1309 0.13819 C -0.14254 0.16666 -0.14653 0.21088 -0.1309 0.23888 C -0.11528 0.26689 -0.0566 0.29259 -0.03715 0.30671 " pathEditMode="relative" rAng="0" ptsTypes="aaaaaaaa">
                                      <p:cBhvr>
                                        <p:cTn id="37" dur="3000" fill="hold"/>
                                        <p:tgtEl>
                                          <p:spTgt spid="174"/>
                                        </p:tgtEl>
                                        <p:attrNameLst>
                                          <p:attrName>ppt_x</p:attrName>
                                          <p:attrName>ppt_y</p:attrName>
                                        </p:attrNameLst>
                                      </p:cBhvr>
                                      <p:rCtr x="-9800" y="15300"/>
                                    </p:animMotion>
                                  </p:childTnLst>
                                  <p:subTnLst>
                                    <p:set>
                                      <p:cBhvr override="childStyle">
                                        <p:cTn dur="1" fill="hold" display="0" masterRel="sameClick" afterEffect="1">
                                          <p:stCondLst>
                                            <p:cond evt="end" delay="0">
                                              <p:tn val="36"/>
                                            </p:cond>
                                          </p:stCondLst>
                                        </p:cTn>
                                        <p:tgtEl>
                                          <p:spTgt spid="174"/>
                                        </p:tgtEl>
                                        <p:attrNameLst>
                                          <p:attrName>style.visibility</p:attrName>
                                        </p:attrNameLst>
                                      </p:cBhvr>
                                      <p:to>
                                        <p:strVal val="hidden"/>
                                      </p:to>
                                    </p:set>
                                  </p:subTnLst>
                                </p:cTn>
                              </p:par>
                              <p:par>
                                <p:cTn id="38" presetID="0" presetClass="path" presetSubtype="0" fill="hold" nodeType="withEffect">
                                  <p:stCondLst>
                                    <p:cond delay="0"/>
                                  </p:stCondLst>
                                  <p:childTnLst>
                                    <p:animMotion origin="layout" path="M -1.38889E-6 -1.85185E-6 C 0.02413 0.02963 0.04844 0.0595 0.07448 0.06551 C 0.10052 0.07153 0.13629 0.06459 0.15643 0.03635 C 0.17657 0.00811 0.20538 -0.07638 0.19549 -0.10416 C 0.18559 -0.13194 0.12761 -0.128 0.09723 -0.13078 C 0.06684 -0.13356 0.03334 -0.13495 0.01268 -0.12106 C -0.00798 -0.10717 -0.03055 -0.08518 -0.02725 -0.04722 C -0.02396 -0.00925 0.02223 0.06991 0.03282 0.10672 C 0.04341 0.14352 0.05243 0.15903 0.03629 0.17338 C 0.02014 0.18774 -0.04305 0.19977 -0.06458 0.19283 C -0.08611 0.18588 -0.09375 0.14746 -0.09271 0.13218 C -0.09166 0.1169 -0.075 0.1088 -0.05816 0.1007 " pathEditMode="relative" ptsTypes="aaaaaaaaaaaA">
                                      <p:cBhvr>
                                        <p:cTn id="39" dur="3000" fill="hold"/>
                                        <p:tgtEl>
                                          <p:spTgt spid="170"/>
                                        </p:tgtEl>
                                        <p:attrNameLst>
                                          <p:attrName>ppt_x</p:attrName>
                                          <p:attrName>ppt_y</p:attrName>
                                        </p:attrNameLst>
                                      </p:cBhvr>
                                    </p:animMotion>
                                  </p:childTnLst>
                                  <p:subTnLst>
                                    <p:set>
                                      <p:cBhvr override="childStyle">
                                        <p:cTn dur="1" fill="hold" display="0" masterRel="sameClick" afterEffect="1">
                                          <p:stCondLst>
                                            <p:cond evt="end" delay="0">
                                              <p:tn val="38"/>
                                            </p:cond>
                                          </p:stCondLst>
                                        </p:cTn>
                                        <p:tgtEl>
                                          <p:spTgt spid="170"/>
                                        </p:tgtEl>
                                        <p:attrNameLst>
                                          <p:attrName>style.visibility</p:attrName>
                                        </p:attrNameLst>
                                      </p:cBhvr>
                                      <p:to>
                                        <p:strVal val="hidden"/>
                                      </p:to>
                                    </p:set>
                                  </p:subTnLst>
                                </p:cTn>
                              </p:par>
                              <p:par>
                                <p:cTn id="40" presetID="0" presetClass="path" presetSubtype="0" fill="hold" nodeType="withEffect">
                                  <p:stCondLst>
                                    <p:cond delay="0"/>
                                  </p:stCondLst>
                                  <p:childTnLst>
                                    <p:animMotion origin="layout" path="M -1.38889E-6 -4.44444E-6 C 0.04653 -0.02708 0.09306 -0.05393 0.13993 -0.04861 C 0.18681 -0.04328 0.26285 0.01019 0.28177 0.03264 C 0.3007 0.0551 0.26441 0.07037 0.25365 0.08588 C 0.24288 0.10139 0.21111 0.11459 0.21684 0.12639 C 0.22257 0.1382 0.26545 0.15811 0.28768 0.15672 C 0.3099 0.15533 0.34115 0.13681 0.35052 0.11806 C 0.3599 0.09931 0.37031 0.06204 0.34358 0.04468 C 0.31684 0.02732 0.25538 0.01806 0.18993 0.01436 " pathEditMode="relative" rAng="0" ptsTypes="aaaaaaaaa">
                                      <p:cBhvr>
                                        <p:cTn id="41" dur="3000" fill="hold"/>
                                        <p:tgtEl>
                                          <p:spTgt spid="176"/>
                                        </p:tgtEl>
                                        <p:attrNameLst>
                                          <p:attrName>ppt_x</p:attrName>
                                          <p:attrName>ppt_y</p:attrName>
                                        </p:attrNameLst>
                                      </p:cBhvr>
                                      <p:rCtr x="18500" y="5200"/>
                                    </p:animMotion>
                                  </p:childTnLst>
                                  <p:subTnLst>
                                    <p:set>
                                      <p:cBhvr override="childStyle">
                                        <p:cTn dur="1" fill="hold" display="0" masterRel="sameClick" afterEffect="1">
                                          <p:stCondLst>
                                            <p:cond evt="end" delay="0">
                                              <p:tn val="40"/>
                                            </p:cond>
                                          </p:stCondLst>
                                        </p:cTn>
                                        <p:tgtEl>
                                          <p:spTgt spid="176"/>
                                        </p:tgtEl>
                                        <p:attrNameLst>
                                          <p:attrName>style.visibility</p:attrName>
                                        </p:attrNameLst>
                                      </p:cBhvr>
                                      <p:to>
                                        <p:strVal val="hidden"/>
                                      </p:to>
                                    </p:set>
                                  </p:subTnLst>
                                </p:cTn>
                              </p:par>
                              <p:par>
                                <p:cTn id="42" presetID="0" presetClass="path" presetSubtype="0" fill="hold" nodeType="withEffect">
                                  <p:stCondLst>
                                    <p:cond delay="0"/>
                                  </p:stCondLst>
                                  <p:childTnLst>
                                    <p:animMotion origin="layout" path="M 4.44444E-6 -2.96296E-6 C -0.02917 0.0044 -0.05834 0.00903 -0.07188 -0.00115 C -0.08542 -0.01134 -0.09098 -0.03171 -0.08178 -0.06065 C -0.07257 -0.08958 -0.03351 -0.1669 -0.01632 -0.17453 C 0.00086 -0.18217 0.02951 -0.1294 0.02187 -0.10671 C 0.01423 -0.08402 -0.02223 -0.05995 -0.06181 -0.03889 C -0.10139 -0.01782 -0.17605 0.02824 -0.2158 0.01945 C -0.25556 0.01065 -0.28907 -0.06342 -0.3 -0.09097 C -0.31094 -0.11852 -0.29844 -0.12824 -0.28178 -0.1456 " pathEditMode="relative" rAng="0" ptsTypes="aaaaaaaaa">
                                      <p:cBhvr>
                                        <p:cTn id="43" dur="3000" fill="hold"/>
                                        <p:tgtEl>
                                          <p:spTgt spid="167"/>
                                        </p:tgtEl>
                                        <p:attrNameLst>
                                          <p:attrName>ppt_x</p:attrName>
                                          <p:attrName>ppt_y</p:attrName>
                                        </p:attrNameLst>
                                      </p:cBhvr>
                                      <p:rCtr x="-14100" y="-7700"/>
                                    </p:animMotion>
                                  </p:childTnLst>
                                  <p:subTnLst>
                                    <p:set>
                                      <p:cBhvr override="childStyle">
                                        <p:cTn dur="1" fill="hold" display="0" masterRel="sameClick" afterEffect="1">
                                          <p:stCondLst>
                                            <p:cond evt="end" delay="0">
                                              <p:tn val="42"/>
                                            </p:cond>
                                          </p:stCondLst>
                                        </p:cTn>
                                        <p:tgtEl>
                                          <p:spTgt spid="167"/>
                                        </p:tgtEl>
                                        <p:attrNameLst>
                                          <p:attrName>style.visibility</p:attrName>
                                        </p:attrNameLst>
                                      </p:cBhvr>
                                      <p:to>
                                        <p:strVal val="hidden"/>
                                      </p:to>
                                    </p:set>
                                  </p:subTnLst>
                                </p:cTn>
                              </p:par>
                            </p:childTnLst>
                          </p:cTn>
                        </p:par>
                        <p:par>
                          <p:cTn id="44" fill="hold">
                            <p:stCondLst>
                              <p:cond delay="6000"/>
                            </p:stCondLst>
                            <p:childTnLst>
                              <p:par>
                                <p:cTn id="45" presetID="1" presetClass="entr" presetSubtype="0" fill="hold" nodeType="afterEffect">
                                  <p:stCondLst>
                                    <p:cond delay="0"/>
                                  </p:stCondLst>
                                  <p:childTnLst>
                                    <p:set>
                                      <p:cBhvr>
                                        <p:cTn id="46" dur="1" fill="hold">
                                          <p:stCondLst>
                                            <p:cond delay="0"/>
                                          </p:stCondLst>
                                        </p:cTn>
                                        <p:tgtEl>
                                          <p:spTgt spid="183"/>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90"/>
                                        </p:tgtEl>
                                        <p:attrNameLst>
                                          <p:attrName>style.visibility</p:attrName>
                                        </p:attrNameLst>
                                      </p:cBhvr>
                                      <p:to>
                                        <p:strVal val="visible"/>
                                      </p:to>
                                    </p:set>
                                  </p:childTnLst>
                                </p:cTn>
                              </p:par>
                              <p:par>
                                <p:cTn id="49" presetID="0" presetClass="path" presetSubtype="0" fill="hold" nodeType="withEffect">
                                  <p:stCondLst>
                                    <p:cond delay="0"/>
                                  </p:stCondLst>
                                  <p:childTnLst>
                                    <p:animMotion origin="layout" path="M 6.66667E-6 7.40741E-7 C 0.03351 0.00185 0.06702 0.00393 0.06632 0.03032 C 0.06563 0.05671 0.03507 0.14329 -0.00364 0.1588 C -0.04236 0.1743 -0.12517 0.10555 -0.16649 0.12361 C -0.20781 0.14167 -0.27378 0.22917 -0.2519 0.26782 C -0.23003 0.30648 -0.08472 0.36528 -0.03559 0.35509 C 0.01355 0.34491 0.04688 0.23079 0.04271 0.20718 C 0.03855 0.18356 -0.04548 0.20486 -0.06093 0.21319 C -0.07638 0.22153 -0.06319 0.23912 -0.04999 0.25694 " pathEditMode="relative" ptsTypes="aaaaaaaaA">
                                      <p:cBhvr>
                                        <p:cTn id="50" dur="2000" fill="hold"/>
                                        <p:tgtEl>
                                          <p:spTgt spid="183"/>
                                        </p:tgtEl>
                                        <p:attrNameLst>
                                          <p:attrName>ppt_x</p:attrName>
                                          <p:attrName>ppt_y</p:attrName>
                                        </p:attrNameLst>
                                      </p:cBhvr>
                                    </p:animMotion>
                                  </p:childTnLst>
                                </p:cTn>
                              </p:par>
                              <p:par>
                                <p:cTn id="51" presetID="0" presetClass="path" presetSubtype="0" fill="hold" nodeType="withEffect">
                                  <p:stCondLst>
                                    <p:cond delay="0"/>
                                  </p:stCondLst>
                                  <p:childTnLst>
                                    <p:animMotion origin="layout" path="M -5E-6 -1.85185E-6 C 0.12535 0.02014 0.2507 0.04028 0.33455 -0.01204 C 0.41841 -0.06435 0.51372 -0.24722 0.50278 -0.31389 C 0.49184 -0.38056 0.32014 -0.40648 0.2691 -0.41204 C 0.21806 -0.41759 0.20764 -0.37037 0.19636 -0.34792 C 0.18507 -0.32547 0.1941 -0.29283 0.20087 -0.27755 C 0.20764 -0.26227 0.2224 -0.25972 0.23733 -0.25695 " pathEditMode="relative" ptsTypes="aaaaaaA">
                                      <p:cBhvr>
                                        <p:cTn id="52" dur="2000" fill="hold"/>
                                        <p:tgtEl>
                                          <p:spTgt spid="190"/>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size changes produced by flocculation are dramatic</a:t>
            </a:r>
          </a:p>
        </p:txBody>
      </p:sp>
      <p:sp>
        <p:nvSpPr>
          <p:cNvPr id="3" name="Content Placeholder 2"/>
          <p:cNvSpPr>
            <a:spLocks noGrp="1"/>
          </p:cNvSpPr>
          <p:nvPr>
            <p:ph idx="1"/>
          </p:nvPr>
        </p:nvSpPr>
        <p:spPr/>
        <p:txBody>
          <a:bodyPr/>
          <a:lstStyle/>
          <a:p>
            <a:r>
              <a:rPr lang="en-US" dirty="0"/>
              <a:t>How many sequential collisions are required to make a 1 mm particle starting from 1 </a:t>
            </a:r>
            <a:r>
              <a:rPr lang="en-US" dirty="0">
                <a:latin typeface="Symbol" pitchFamily="18" charset="2"/>
              </a:rPr>
              <a:t>m</a:t>
            </a:r>
            <a:r>
              <a:rPr lang="en-US" dirty="0"/>
              <a:t>m particles?</a:t>
            </a:r>
          </a:p>
          <a:p>
            <a:r>
              <a:rPr lang="en-US" dirty="0"/>
              <a:t>How much larger in volume is the 1 mm diameter particle?</a:t>
            </a:r>
          </a:p>
          <a:p>
            <a:r>
              <a:rPr lang="en-US" dirty="0"/>
              <a:t>____________</a:t>
            </a:r>
          </a:p>
        </p:txBody>
      </p:sp>
      <p:sp>
        <p:nvSpPr>
          <p:cNvPr id="4" name="Rectangle 3"/>
          <p:cNvSpPr/>
          <p:nvPr/>
        </p:nvSpPr>
        <p:spPr>
          <a:xfrm>
            <a:off x="1058063" y="4237531"/>
            <a:ext cx="992579" cy="523220"/>
          </a:xfrm>
          <a:prstGeom prst="rect">
            <a:avLst/>
          </a:prstGeom>
        </p:spPr>
        <p:txBody>
          <a:bodyPr wrap="none">
            <a:spAutoFit/>
          </a:bodyPr>
          <a:lstStyle/>
          <a:p>
            <a:r>
              <a:rPr lang="en-US" dirty="0">
                <a:solidFill>
                  <a:schemeClr val="accent4"/>
                </a:solidFill>
              </a:rPr>
              <a:t>1,000</a:t>
            </a:r>
          </a:p>
        </p:txBody>
      </p:sp>
      <p:sp>
        <p:nvSpPr>
          <p:cNvPr id="6" name="Rectangle 5"/>
          <p:cNvSpPr/>
          <p:nvPr/>
        </p:nvSpPr>
        <p:spPr>
          <a:xfrm>
            <a:off x="1868113" y="4222931"/>
            <a:ext cx="1651414" cy="523220"/>
          </a:xfrm>
          <a:prstGeom prst="rect">
            <a:avLst/>
          </a:prstGeom>
        </p:spPr>
        <p:txBody>
          <a:bodyPr wrap="none">
            <a:spAutoFit/>
          </a:bodyPr>
          <a:lstStyle/>
          <a:p>
            <a:r>
              <a:rPr lang="en-US" dirty="0">
                <a:solidFill>
                  <a:schemeClr val="accent4"/>
                </a:solidFill>
              </a:rPr>
              <a:t>,000,000 !</a:t>
            </a:r>
            <a:endParaRPr lang="en-US" dirty="0"/>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wipe(left)">
                                      <p:cBhvr>
                                        <p:cTn id="23" dur="5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r>
              <a:rPr lang="en-US"/>
              <a:t>Overview</a:t>
            </a:r>
            <a:endParaRPr lang="en-US" dirty="0"/>
          </a:p>
        </p:txBody>
      </p:sp>
      <p:sp>
        <p:nvSpPr>
          <p:cNvPr id="32771" name="Rectangle 3"/>
          <p:cNvSpPr>
            <a:spLocks noGrp="1" noChangeArrowheads="1"/>
          </p:cNvSpPr>
          <p:nvPr>
            <p:ph idx="1"/>
          </p:nvPr>
        </p:nvSpPr>
        <p:spPr/>
        <p:txBody>
          <a:bodyPr/>
          <a:lstStyle/>
          <a:p>
            <a:r>
              <a:rPr lang="en-US" dirty="0"/>
              <a:t>Flocculation definition and regulation </a:t>
            </a:r>
          </a:p>
          <a:p>
            <a:r>
              <a:rPr lang="en-US" dirty="0"/>
              <a:t>Mechanical Design</a:t>
            </a:r>
          </a:p>
          <a:p>
            <a:r>
              <a:rPr lang="en-US" dirty="0"/>
              <a:t>Hydraulic conventional design</a:t>
            </a:r>
          </a:p>
          <a:p>
            <a:r>
              <a:rPr lang="en-US" dirty="0"/>
              <a:t>Fractals</a:t>
            </a:r>
          </a:p>
          <a:p>
            <a:r>
              <a:rPr lang="en-US" dirty="0"/>
              <a:t>Collisions </a:t>
            </a:r>
          </a:p>
          <a:p>
            <a:pPr lvl="1"/>
            <a:r>
              <a:rPr lang="en-US" dirty="0"/>
              <a:t>Predictive model</a:t>
            </a:r>
          </a:p>
          <a:p>
            <a:r>
              <a:rPr lang="en-US" dirty="0"/>
              <a:t>Conclusions</a:t>
            </a:r>
          </a:p>
          <a:p>
            <a:r>
              <a:rPr lang="en-US" dirty="0"/>
              <a:t>Surface coverage</a:t>
            </a:r>
          </a:p>
        </p:txBody>
      </p:sp>
      <p:pic>
        <p:nvPicPr>
          <p:cNvPr id="5" name="Picture 4">
            <a:hlinkClick r:id="rId4" action="ppaction://hlinksldjump"/>
          </p:cNvPr>
          <p:cNvPicPr>
            <a:picLocks noChangeAspect="1" noChangeArrowheads="1"/>
          </p:cNvPicPr>
          <p:nvPr/>
        </p:nvPicPr>
        <p:blipFill>
          <a:blip r:embed="rId5" cstate="screen"/>
          <a:srcRect l="23900" t="8130" r="14242" b="53606"/>
          <a:stretch>
            <a:fillRect/>
          </a:stretch>
        </p:blipFill>
        <p:spPr bwMode="auto">
          <a:xfrm>
            <a:off x="4371200" y="2149558"/>
            <a:ext cx="1421477" cy="733879"/>
          </a:xfrm>
          <a:prstGeom prst="rect">
            <a:avLst/>
          </a:prstGeom>
          <a:noFill/>
          <a:ln w="50800">
            <a:noFill/>
            <a:miter lim="800000"/>
            <a:headEnd type="none" w="sm" len="sm"/>
            <a:tailEnd type="none" w="med" len="sm"/>
          </a:ln>
        </p:spPr>
      </p:pic>
      <p:pic>
        <p:nvPicPr>
          <p:cNvPr id="36" name="Picture 1">
            <a:hlinkClick r:id="rId6" action="ppaction://hlinksldjump"/>
          </p:cNvPr>
          <p:cNvPicPr>
            <a:picLocks noChangeAspect="1" noChangeArrowheads="1"/>
          </p:cNvPicPr>
          <p:nvPr/>
        </p:nvPicPr>
        <p:blipFill>
          <a:blip r:embed="rId7" cstate="screen"/>
          <a:srcRect/>
          <a:stretch>
            <a:fillRect/>
          </a:stretch>
        </p:blipFill>
        <p:spPr bwMode="auto">
          <a:xfrm>
            <a:off x="6514930" y="2663539"/>
            <a:ext cx="1521783" cy="904643"/>
          </a:xfrm>
          <a:prstGeom prst="rect">
            <a:avLst/>
          </a:prstGeom>
          <a:noFill/>
          <a:ln w="9525">
            <a:noFill/>
            <a:miter lim="800000"/>
            <a:headEnd/>
            <a:tailEnd/>
          </a:ln>
        </p:spPr>
      </p:pic>
      <p:pic>
        <p:nvPicPr>
          <p:cNvPr id="2231298" name="Picture 2 1">
            <a:hlinkClick r:id="rId8" action="ppaction://hlinksldjump"/>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923202" y="3942092"/>
            <a:ext cx="1112482" cy="564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31303" name="Picture 7">
            <a:hlinkClick r:id="rId10" action="ppaction://hlinksldjump"/>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822898" y="3323010"/>
            <a:ext cx="2865437" cy="622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31308" name="Picture 12">
            <a:hlinkClick r:id="rId12" action="ppaction://hlinksldjump"/>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148973" y="5486568"/>
            <a:ext cx="712787" cy="712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9">
            <a:extLst>
              <a:ext uri="{FF2B5EF4-FFF2-40B4-BE49-F238E27FC236}">
                <a16:creationId xmlns:a16="http://schemas.microsoft.com/office/drawing/2014/main" id="{7A383D6A-59EC-484B-B02F-8F4F3A9B678C}"/>
              </a:ext>
            </a:extLst>
          </p:cNvPr>
          <p:cNvPicPr>
            <a:picLocks noChangeAspect="1"/>
          </p:cNvPicPr>
          <p:nvPr>
            <p:custDataLst>
              <p:tags r:id="rId1"/>
            </p:custDataLst>
          </p:nvPr>
        </p:nvPicPr>
        <p:blipFill>
          <a:blip r:embed="rId14"/>
          <a:stretch>
            <a:fillRect/>
          </a:stretch>
        </p:blipFill>
        <p:spPr>
          <a:xfrm>
            <a:off x="4844499" y="4472474"/>
            <a:ext cx="3707494" cy="751459"/>
          </a:xfrm>
          <a:prstGeom prst="rect">
            <a:avLst/>
          </a:prstGeom>
        </p:spPr>
      </p:pic>
    </p:spTree>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effectLst/>
        </p:spPr>
        <p:txBody>
          <a:bodyPr/>
          <a:lstStyle/>
          <a:p>
            <a:r>
              <a:rPr lang="en-US" sz="4000" dirty="0"/>
              <a:t>It requires many sequential doubling collisions to make a big floc</a:t>
            </a:r>
          </a:p>
        </p:txBody>
      </p:sp>
      <p:sp>
        <p:nvSpPr>
          <p:cNvPr id="3" name="Content Placeholder 2"/>
          <p:cNvSpPr>
            <a:spLocks noGrp="1"/>
          </p:cNvSpPr>
          <p:nvPr>
            <p:ph idx="1"/>
          </p:nvPr>
        </p:nvSpPr>
        <p:spPr/>
        <p:txBody>
          <a:bodyPr/>
          <a:lstStyle/>
          <a:p>
            <a:r>
              <a:rPr lang="en-US" dirty="0"/>
              <a:t>1 collision 1+1=2</a:t>
            </a:r>
          </a:p>
          <a:p>
            <a:r>
              <a:rPr lang="en-US" dirty="0"/>
              <a:t>2 collisions 2+2=4</a:t>
            </a:r>
          </a:p>
          <a:p>
            <a:r>
              <a:rPr lang="en-US" dirty="0"/>
              <a:t>3 collisions 4+4=8</a:t>
            </a:r>
          </a:p>
          <a:p>
            <a:r>
              <a:rPr lang="en-US" dirty="0"/>
              <a:t>4 collisions 8+8=16</a:t>
            </a:r>
          </a:p>
          <a:p>
            <a:r>
              <a:rPr lang="en-US" dirty="0"/>
              <a:t>Number of original particles in the floc = 2</a:t>
            </a:r>
            <a:r>
              <a:rPr lang="en-US" baseline="60000" dirty="0"/>
              <a:t>n</a:t>
            </a:r>
            <a:endParaRPr lang="en-US" dirty="0"/>
          </a:p>
          <a:p>
            <a:r>
              <a:rPr lang="en-US" dirty="0"/>
              <a:t>What is n to obtain 1,000,000,000 = 2</a:t>
            </a:r>
            <a:r>
              <a:rPr lang="en-US" baseline="60000" dirty="0"/>
              <a:t>n</a:t>
            </a:r>
            <a:r>
              <a:rPr lang="en-US" dirty="0"/>
              <a:t>?</a:t>
            </a:r>
            <a:endParaRPr lang="en-US" baseline="30000" dirty="0"/>
          </a:p>
          <a:p>
            <a:r>
              <a:rPr lang="en-US" dirty="0"/>
              <a:t>n=30</a:t>
            </a:r>
          </a:p>
        </p:txBody>
      </p:sp>
      <p:pic>
        <p:nvPicPr>
          <p:cNvPr id="4" name="Picture 24"/>
          <p:cNvPicPr>
            <a:picLocks noChangeAspect="1" noChangeArrowheads="1"/>
          </p:cNvPicPr>
          <p:nvPr/>
        </p:nvPicPr>
        <p:blipFill>
          <a:blip r:embed="rId4" cstate="screen"/>
          <a:srcRect/>
          <a:stretch>
            <a:fillRect/>
          </a:stretch>
        </p:blipFill>
        <p:spPr bwMode="auto">
          <a:xfrm rot="16200000">
            <a:off x="4297739" y="1703406"/>
            <a:ext cx="187325" cy="185738"/>
          </a:xfrm>
          <a:prstGeom prst="rect">
            <a:avLst/>
          </a:prstGeom>
          <a:noFill/>
          <a:ln w="12700">
            <a:noFill/>
            <a:miter lim="800000"/>
            <a:headEnd type="none" w="lg" len="med"/>
            <a:tailEnd type="none" w="lg" len="med"/>
          </a:ln>
          <a:effectLst/>
        </p:spPr>
      </p:pic>
      <p:grpSp>
        <p:nvGrpSpPr>
          <p:cNvPr id="5" name="Group 4"/>
          <p:cNvGrpSpPr/>
          <p:nvPr/>
        </p:nvGrpSpPr>
        <p:grpSpPr>
          <a:xfrm>
            <a:off x="4475873" y="2262353"/>
            <a:ext cx="300259" cy="237183"/>
            <a:chOff x="2962956" y="2115885"/>
            <a:chExt cx="300259" cy="237183"/>
          </a:xfrm>
        </p:grpSpPr>
        <p:pic>
          <p:nvPicPr>
            <p:cNvPr id="6" name="Picture 24"/>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7" name="Picture 2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8" name="Group 7"/>
          <p:cNvGrpSpPr/>
          <p:nvPr/>
        </p:nvGrpSpPr>
        <p:grpSpPr>
          <a:xfrm>
            <a:off x="4437125" y="2755624"/>
            <a:ext cx="499826" cy="320263"/>
            <a:chOff x="4503627" y="2218458"/>
            <a:chExt cx="499826" cy="320263"/>
          </a:xfrm>
        </p:grpSpPr>
        <p:grpSp>
          <p:nvGrpSpPr>
            <p:cNvPr id="9" name="Group 176"/>
            <p:cNvGrpSpPr/>
            <p:nvPr/>
          </p:nvGrpSpPr>
          <p:grpSpPr>
            <a:xfrm>
              <a:off x="4503627" y="2301538"/>
              <a:ext cx="300259" cy="237183"/>
              <a:chOff x="2962956" y="2115885"/>
              <a:chExt cx="300259" cy="237183"/>
            </a:xfrm>
          </p:grpSpPr>
          <p:pic>
            <p:nvPicPr>
              <p:cNvPr id="13" name="Picture 24"/>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4" name="Picture 2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0" name="Group 179"/>
            <p:cNvGrpSpPr/>
            <p:nvPr/>
          </p:nvGrpSpPr>
          <p:grpSpPr>
            <a:xfrm>
              <a:off x="4719823" y="2218458"/>
              <a:ext cx="283630" cy="253824"/>
              <a:chOff x="6986427" y="2972145"/>
              <a:chExt cx="283630" cy="253824"/>
            </a:xfrm>
          </p:grpSpPr>
          <p:pic>
            <p:nvPicPr>
              <p:cNvPr id="11" name="Picture 24"/>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2" name="Picture 24"/>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pic>
        <p:nvPicPr>
          <p:cNvPr id="15" name="Picture 24"/>
          <p:cNvPicPr>
            <a:picLocks noChangeAspect="1" noChangeArrowheads="1"/>
          </p:cNvPicPr>
          <p:nvPr/>
        </p:nvPicPr>
        <p:blipFill>
          <a:blip r:embed="rId4" cstate="screen"/>
          <a:srcRect/>
          <a:stretch>
            <a:fillRect/>
          </a:stretch>
        </p:blipFill>
        <p:spPr bwMode="auto">
          <a:xfrm rot="16200000">
            <a:off x="4879631" y="1711719"/>
            <a:ext cx="187325" cy="185738"/>
          </a:xfrm>
          <a:prstGeom prst="rect">
            <a:avLst/>
          </a:prstGeom>
          <a:noFill/>
          <a:ln w="12700">
            <a:noFill/>
            <a:miter lim="800000"/>
            <a:headEnd type="none" w="lg" len="med"/>
            <a:tailEnd type="none" w="lg" len="med"/>
          </a:ln>
          <a:effectLst/>
        </p:spPr>
      </p:pic>
      <p:grpSp>
        <p:nvGrpSpPr>
          <p:cNvPr id="16" name="Group 15"/>
          <p:cNvGrpSpPr/>
          <p:nvPr/>
        </p:nvGrpSpPr>
        <p:grpSpPr>
          <a:xfrm>
            <a:off x="4933073" y="2254040"/>
            <a:ext cx="300259" cy="237183"/>
            <a:chOff x="2962956" y="2115885"/>
            <a:chExt cx="300259" cy="237183"/>
          </a:xfrm>
        </p:grpSpPr>
        <p:pic>
          <p:nvPicPr>
            <p:cNvPr id="17" name="Picture 24"/>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8" name="Picture 2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9" name="Group 18"/>
          <p:cNvGrpSpPr/>
          <p:nvPr/>
        </p:nvGrpSpPr>
        <p:grpSpPr>
          <a:xfrm>
            <a:off x="5102143" y="2755624"/>
            <a:ext cx="499826" cy="320263"/>
            <a:chOff x="4503627" y="2218458"/>
            <a:chExt cx="499826" cy="320263"/>
          </a:xfrm>
        </p:grpSpPr>
        <p:grpSp>
          <p:nvGrpSpPr>
            <p:cNvPr id="20" name="Group 176"/>
            <p:cNvGrpSpPr/>
            <p:nvPr/>
          </p:nvGrpSpPr>
          <p:grpSpPr>
            <a:xfrm>
              <a:off x="4503627" y="2301538"/>
              <a:ext cx="300259" cy="237183"/>
              <a:chOff x="2962956" y="2115885"/>
              <a:chExt cx="300259" cy="237183"/>
            </a:xfrm>
          </p:grpSpPr>
          <p:pic>
            <p:nvPicPr>
              <p:cNvPr id="24" name="Picture 24"/>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5" name="Picture 2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1" name="Group 179"/>
            <p:cNvGrpSpPr/>
            <p:nvPr/>
          </p:nvGrpSpPr>
          <p:grpSpPr>
            <a:xfrm>
              <a:off x="4719823" y="2218458"/>
              <a:ext cx="283630" cy="253824"/>
              <a:chOff x="6986427" y="2972145"/>
              <a:chExt cx="283630" cy="253824"/>
            </a:xfrm>
          </p:grpSpPr>
          <p:pic>
            <p:nvPicPr>
              <p:cNvPr id="22" name="Picture 24"/>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3" name="Picture 24"/>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9" name="Group 28"/>
          <p:cNvGrpSpPr/>
          <p:nvPr/>
        </p:nvGrpSpPr>
        <p:grpSpPr>
          <a:xfrm>
            <a:off x="4503627" y="3379078"/>
            <a:ext cx="499826" cy="320263"/>
            <a:chOff x="4503627" y="2218458"/>
            <a:chExt cx="499826" cy="320263"/>
          </a:xfrm>
        </p:grpSpPr>
        <p:grpSp>
          <p:nvGrpSpPr>
            <p:cNvPr id="30" name="Group 176"/>
            <p:cNvGrpSpPr/>
            <p:nvPr/>
          </p:nvGrpSpPr>
          <p:grpSpPr>
            <a:xfrm>
              <a:off x="4503627" y="2301538"/>
              <a:ext cx="300259" cy="237183"/>
              <a:chOff x="2962956" y="2115885"/>
              <a:chExt cx="300259" cy="237183"/>
            </a:xfrm>
          </p:grpSpPr>
          <p:pic>
            <p:nvPicPr>
              <p:cNvPr id="34" name="Picture 24"/>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5" name="Picture 2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1" name="Group 179"/>
            <p:cNvGrpSpPr/>
            <p:nvPr/>
          </p:nvGrpSpPr>
          <p:grpSpPr>
            <a:xfrm>
              <a:off x="4719823" y="2218458"/>
              <a:ext cx="283630" cy="253824"/>
              <a:chOff x="6986427" y="2972145"/>
              <a:chExt cx="283630" cy="253824"/>
            </a:xfrm>
          </p:grpSpPr>
          <p:pic>
            <p:nvPicPr>
              <p:cNvPr id="32" name="Picture 24"/>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3" name="Picture 24"/>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6" name="Group 35"/>
          <p:cNvGrpSpPr/>
          <p:nvPr/>
        </p:nvGrpSpPr>
        <p:grpSpPr>
          <a:xfrm>
            <a:off x="4661569" y="3437267"/>
            <a:ext cx="499826" cy="320263"/>
            <a:chOff x="4503627" y="2218458"/>
            <a:chExt cx="499826" cy="320263"/>
          </a:xfrm>
        </p:grpSpPr>
        <p:grpSp>
          <p:nvGrpSpPr>
            <p:cNvPr id="37" name="Group 176"/>
            <p:cNvGrpSpPr/>
            <p:nvPr/>
          </p:nvGrpSpPr>
          <p:grpSpPr>
            <a:xfrm>
              <a:off x="4503627" y="2301538"/>
              <a:ext cx="300259" cy="237183"/>
              <a:chOff x="2962956" y="2115885"/>
              <a:chExt cx="300259" cy="237183"/>
            </a:xfrm>
          </p:grpSpPr>
          <p:pic>
            <p:nvPicPr>
              <p:cNvPr id="41" name="Picture 24"/>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2" name="Picture 2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8" name="Group 179"/>
            <p:cNvGrpSpPr/>
            <p:nvPr/>
          </p:nvGrpSpPr>
          <p:grpSpPr>
            <a:xfrm>
              <a:off x="4719823" y="2218458"/>
              <a:ext cx="283630" cy="253824"/>
              <a:chOff x="6986427" y="2972145"/>
              <a:chExt cx="283630" cy="253824"/>
            </a:xfrm>
          </p:grpSpPr>
          <p:pic>
            <p:nvPicPr>
              <p:cNvPr id="39" name="Picture 24"/>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0" name="Picture 24"/>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3" name="Group 42"/>
          <p:cNvGrpSpPr/>
          <p:nvPr/>
        </p:nvGrpSpPr>
        <p:grpSpPr>
          <a:xfrm rot="19742345">
            <a:off x="5567657" y="3379078"/>
            <a:ext cx="499826" cy="320263"/>
            <a:chOff x="4503627" y="2218458"/>
            <a:chExt cx="499826" cy="320263"/>
          </a:xfrm>
        </p:grpSpPr>
        <p:grpSp>
          <p:nvGrpSpPr>
            <p:cNvPr id="44" name="Group 176"/>
            <p:cNvGrpSpPr/>
            <p:nvPr/>
          </p:nvGrpSpPr>
          <p:grpSpPr>
            <a:xfrm>
              <a:off x="4503627" y="2301538"/>
              <a:ext cx="300259" cy="237183"/>
              <a:chOff x="2962956" y="2115885"/>
              <a:chExt cx="300259" cy="237183"/>
            </a:xfrm>
          </p:grpSpPr>
          <p:pic>
            <p:nvPicPr>
              <p:cNvPr id="48" name="Picture 24"/>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9" name="Picture 2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5" name="Group 179"/>
            <p:cNvGrpSpPr/>
            <p:nvPr/>
          </p:nvGrpSpPr>
          <p:grpSpPr>
            <a:xfrm>
              <a:off x="4719823" y="2218458"/>
              <a:ext cx="283630" cy="253824"/>
              <a:chOff x="6986427" y="2972145"/>
              <a:chExt cx="283630" cy="253824"/>
            </a:xfrm>
          </p:grpSpPr>
          <p:pic>
            <p:nvPicPr>
              <p:cNvPr id="46" name="Picture 24"/>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7" name="Picture 24"/>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50" name="Group 49"/>
          <p:cNvGrpSpPr/>
          <p:nvPr/>
        </p:nvGrpSpPr>
        <p:grpSpPr>
          <a:xfrm rot="17239213">
            <a:off x="5758851" y="3437267"/>
            <a:ext cx="499826" cy="320263"/>
            <a:chOff x="4503627" y="2218458"/>
            <a:chExt cx="499826" cy="320263"/>
          </a:xfrm>
        </p:grpSpPr>
        <p:grpSp>
          <p:nvGrpSpPr>
            <p:cNvPr id="51" name="Group 176"/>
            <p:cNvGrpSpPr/>
            <p:nvPr/>
          </p:nvGrpSpPr>
          <p:grpSpPr>
            <a:xfrm>
              <a:off x="4503627" y="2301538"/>
              <a:ext cx="300259" cy="237183"/>
              <a:chOff x="2962956" y="2115885"/>
              <a:chExt cx="300259" cy="237183"/>
            </a:xfrm>
          </p:grpSpPr>
          <p:pic>
            <p:nvPicPr>
              <p:cNvPr id="55" name="Picture 24"/>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56" name="Picture 2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52" name="Group 179"/>
            <p:cNvGrpSpPr/>
            <p:nvPr/>
          </p:nvGrpSpPr>
          <p:grpSpPr>
            <a:xfrm>
              <a:off x="4719823" y="2218458"/>
              <a:ext cx="283630" cy="253824"/>
              <a:chOff x="6986427" y="2972145"/>
              <a:chExt cx="283630" cy="253824"/>
            </a:xfrm>
          </p:grpSpPr>
          <p:pic>
            <p:nvPicPr>
              <p:cNvPr id="53" name="Picture 24"/>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54" name="Picture 24"/>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sp>
        <p:nvSpPr>
          <p:cNvPr id="57" name="TextBox 56"/>
          <p:cNvSpPr txBox="1"/>
          <p:nvPr/>
        </p:nvSpPr>
        <p:spPr>
          <a:xfrm>
            <a:off x="950025" y="6127667"/>
            <a:ext cx="5264583" cy="523220"/>
          </a:xfrm>
          <a:prstGeom prst="rect">
            <a:avLst/>
          </a:prstGeom>
          <a:noFill/>
        </p:spPr>
        <p:txBody>
          <a:bodyPr wrap="none" rtlCol="0">
            <a:spAutoFit/>
          </a:bodyPr>
          <a:lstStyle/>
          <a:p>
            <a:r>
              <a:rPr lang="en-US" dirty="0">
                <a:solidFill>
                  <a:schemeClr val="accent4"/>
                </a:solidFill>
              </a:rPr>
              <a:t>This assumes volume is conserved!</a:t>
            </a:r>
          </a:p>
        </p:txBody>
      </p:sp>
      <p:pic>
        <p:nvPicPr>
          <p:cNvPr id="28" name="Picture 27">
            <a:extLst>
              <a:ext uri="{FF2B5EF4-FFF2-40B4-BE49-F238E27FC236}">
                <a16:creationId xmlns:a16="http://schemas.microsoft.com/office/drawing/2014/main" id="{A8E461CA-C79F-4B7F-915C-F29868DE15F4}"/>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5703210" y="5480471"/>
            <a:ext cx="3274666" cy="251429"/>
          </a:xfrm>
          <a:prstGeom prst="rect">
            <a:avLst/>
          </a:prstGeom>
        </p:spPr>
      </p:pic>
      <p:pic>
        <p:nvPicPr>
          <p:cNvPr id="59" name="Picture 58">
            <a:extLst>
              <a:ext uri="{FF2B5EF4-FFF2-40B4-BE49-F238E27FC236}">
                <a16:creationId xmlns:a16="http://schemas.microsoft.com/office/drawing/2014/main" id="{E491CDCF-639A-4D99-8568-89ED7ABF4EF5}"/>
              </a:ext>
            </a:extLst>
          </p:cNvPr>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6338638" y="6033591"/>
            <a:ext cx="2639238" cy="595809"/>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effectLst/>
        </p:spPr>
        <p:txBody>
          <a:bodyPr/>
          <a:lstStyle/>
          <a:p>
            <a:r>
              <a:rPr lang="en-US" dirty="0"/>
              <a:t>Fractals capture the idea that volume isn’t conserved</a:t>
            </a:r>
          </a:p>
        </p:txBody>
      </p:sp>
      <p:sp>
        <p:nvSpPr>
          <p:cNvPr id="3" name="Content Placeholder 2"/>
          <p:cNvSpPr>
            <a:spLocks noGrp="1"/>
          </p:cNvSpPr>
          <p:nvPr>
            <p:ph idx="1"/>
          </p:nvPr>
        </p:nvSpPr>
        <p:spPr>
          <a:xfrm>
            <a:off x="198911" y="1606799"/>
            <a:ext cx="8695707" cy="4114800"/>
          </a:xfrm>
        </p:spPr>
        <p:txBody>
          <a:bodyPr/>
          <a:lstStyle/>
          <a:p>
            <a:r>
              <a:rPr lang="en-US" sz="2800" dirty="0"/>
              <a:t>What happens to the density of a floc as it grows larger? </a:t>
            </a:r>
          </a:p>
        </p:txBody>
      </p:sp>
      <p:sp>
        <p:nvSpPr>
          <p:cNvPr id="460802"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8" name="TextBox 7"/>
          <p:cNvSpPr txBox="1"/>
          <p:nvPr/>
        </p:nvSpPr>
        <p:spPr>
          <a:xfrm rot="18672019">
            <a:off x="1687347" y="4014603"/>
            <a:ext cx="2781531" cy="369332"/>
          </a:xfrm>
          <a:prstGeom prst="rect">
            <a:avLst/>
          </a:prstGeom>
          <a:noFill/>
        </p:spPr>
        <p:txBody>
          <a:bodyPr wrap="none" rtlCol="0">
            <a:spAutoFit/>
          </a:bodyPr>
          <a:lstStyle/>
          <a:p>
            <a:r>
              <a:rPr lang="en-US" sz="1800" dirty="0"/>
              <a:t>diameter of primary particle</a:t>
            </a:r>
          </a:p>
        </p:txBody>
      </p:sp>
      <p:sp>
        <p:nvSpPr>
          <p:cNvPr id="9" name="TextBox 8"/>
          <p:cNvSpPr txBox="1"/>
          <p:nvPr/>
        </p:nvSpPr>
        <p:spPr>
          <a:xfrm rot="18672019">
            <a:off x="1203395" y="4416492"/>
            <a:ext cx="1659429" cy="369332"/>
          </a:xfrm>
          <a:prstGeom prst="rect">
            <a:avLst/>
          </a:prstGeom>
          <a:noFill/>
        </p:spPr>
        <p:txBody>
          <a:bodyPr wrap="none" rtlCol="0">
            <a:spAutoFit/>
          </a:bodyPr>
          <a:lstStyle/>
          <a:p>
            <a:r>
              <a:rPr lang="en-US" sz="1800" dirty="0"/>
              <a:t>diameter of floc</a:t>
            </a:r>
          </a:p>
        </p:txBody>
      </p:sp>
      <p:sp>
        <p:nvSpPr>
          <p:cNvPr id="10" name="TextBox 9"/>
          <p:cNvSpPr txBox="1"/>
          <p:nvPr/>
        </p:nvSpPr>
        <p:spPr>
          <a:xfrm>
            <a:off x="3192102" y="5607874"/>
            <a:ext cx="3813865" cy="369332"/>
          </a:xfrm>
          <a:prstGeom prst="rect">
            <a:avLst/>
          </a:prstGeom>
          <a:noFill/>
        </p:spPr>
        <p:txBody>
          <a:bodyPr wrap="none" rtlCol="0">
            <a:spAutoFit/>
          </a:bodyPr>
          <a:lstStyle/>
          <a:p>
            <a:r>
              <a:rPr lang="en-US" sz="1800" dirty="0"/>
              <a:t>Number of primary particles in the floc</a:t>
            </a:r>
          </a:p>
        </p:txBody>
      </p:sp>
      <p:cxnSp>
        <p:nvCxnSpPr>
          <p:cNvPr id="20" name="Straight Arrow Connector 19"/>
          <p:cNvCxnSpPr>
            <a:cxnSpLocks/>
          </p:cNvCxnSpPr>
          <p:nvPr/>
        </p:nvCxnSpPr>
        <p:spPr bwMode="auto">
          <a:xfrm rot="10800000">
            <a:off x="2504414" y="5555586"/>
            <a:ext cx="670756" cy="236956"/>
          </a:xfrm>
          <a:prstGeom prst="curvedConnector2">
            <a:avLst/>
          </a:prstGeom>
          <a:noFill/>
          <a:ln w="25400" cap="flat" cmpd="sng" algn="ctr">
            <a:solidFill>
              <a:schemeClr val="tx1"/>
            </a:solidFill>
            <a:prstDash val="solid"/>
            <a:round/>
            <a:headEnd type="triangle" w="lg" len="lg"/>
            <a:tailEnd type="arrow"/>
          </a:ln>
          <a:effectLst/>
        </p:spPr>
      </p:cxnSp>
      <p:sp>
        <p:nvSpPr>
          <p:cNvPr id="22" name="TextBox 21"/>
          <p:cNvSpPr txBox="1"/>
          <p:nvPr/>
        </p:nvSpPr>
        <p:spPr>
          <a:xfrm rot="18723311">
            <a:off x="3339328" y="4565465"/>
            <a:ext cx="1845377" cy="369332"/>
          </a:xfrm>
          <a:prstGeom prst="rect">
            <a:avLst/>
          </a:prstGeom>
          <a:noFill/>
        </p:spPr>
        <p:txBody>
          <a:bodyPr wrap="none" rtlCol="0">
            <a:spAutoFit/>
          </a:bodyPr>
          <a:lstStyle/>
          <a:p>
            <a:r>
              <a:rPr lang="en-US" sz="1800" dirty="0"/>
              <a:t>Fractal dimension</a:t>
            </a:r>
          </a:p>
        </p:txBody>
      </p:sp>
      <p:sp>
        <p:nvSpPr>
          <p:cNvPr id="23" name="TextBox 22"/>
          <p:cNvSpPr txBox="1"/>
          <p:nvPr/>
        </p:nvSpPr>
        <p:spPr>
          <a:xfrm>
            <a:off x="392858" y="5977206"/>
            <a:ext cx="8539304" cy="954107"/>
          </a:xfrm>
          <a:prstGeom prst="rect">
            <a:avLst/>
          </a:prstGeom>
          <a:noFill/>
        </p:spPr>
        <p:txBody>
          <a:bodyPr wrap="square" rtlCol="0">
            <a:spAutoFit/>
          </a:bodyPr>
          <a:lstStyle/>
          <a:p>
            <a:r>
              <a:rPr lang="en-US" dirty="0"/>
              <a:t>If volume were conserved, what would </a:t>
            </a:r>
            <a:r>
              <a:rPr lang="en-US" dirty="0" err="1"/>
              <a:t>D</a:t>
            </a:r>
            <a:r>
              <a:rPr lang="en-US" baseline="-25000" dirty="0" err="1"/>
              <a:t>Fractal</a:t>
            </a:r>
            <a:r>
              <a:rPr lang="en-US" dirty="0"/>
              <a:t> be? ____</a:t>
            </a:r>
          </a:p>
          <a:p>
            <a:r>
              <a:rPr lang="en-US" dirty="0"/>
              <a:t>Is floc mass conserved? _____</a:t>
            </a:r>
          </a:p>
        </p:txBody>
      </p:sp>
      <p:sp>
        <p:nvSpPr>
          <p:cNvPr id="24" name="TextBox 23"/>
          <p:cNvSpPr txBox="1"/>
          <p:nvPr/>
        </p:nvSpPr>
        <p:spPr>
          <a:xfrm>
            <a:off x="7836090" y="5938757"/>
            <a:ext cx="364202" cy="523220"/>
          </a:xfrm>
          <a:prstGeom prst="rect">
            <a:avLst/>
          </a:prstGeom>
          <a:noFill/>
        </p:spPr>
        <p:txBody>
          <a:bodyPr wrap="none" rtlCol="0">
            <a:spAutoFit/>
          </a:bodyPr>
          <a:lstStyle/>
          <a:p>
            <a:r>
              <a:rPr lang="en-US" dirty="0">
                <a:solidFill>
                  <a:schemeClr val="accent4"/>
                </a:solidFill>
              </a:rPr>
              <a:t>3</a:t>
            </a:r>
          </a:p>
        </p:txBody>
      </p:sp>
      <p:grpSp>
        <p:nvGrpSpPr>
          <p:cNvPr id="47" name="Group 46"/>
          <p:cNvGrpSpPr/>
          <p:nvPr/>
        </p:nvGrpSpPr>
        <p:grpSpPr>
          <a:xfrm>
            <a:off x="4949397" y="3541902"/>
            <a:ext cx="657768" cy="378452"/>
            <a:chOff x="4777947" y="3207622"/>
            <a:chExt cx="657768" cy="378452"/>
          </a:xfrm>
        </p:grpSpPr>
        <p:grpSp>
          <p:nvGrpSpPr>
            <p:cNvPr id="14" name="Group 13"/>
            <p:cNvGrpSpPr/>
            <p:nvPr/>
          </p:nvGrpSpPr>
          <p:grpSpPr>
            <a:xfrm>
              <a:off x="4777947" y="3207622"/>
              <a:ext cx="499826" cy="320263"/>
              <a:chOff x="4503627" y="2218458"/>
              <a:chExt cx="499826" cy="320263"/>
            </a:xfrm>
          </p:grpSpPr>
          <p:grpSp>
            <p:nvGrpSpPr>
              <p:cNvPr id="15" name="Group 176"/>
              <p:cNvGrpSpPr/>
              <p:nvPr/>
            </p:nvGrpSpPr>
            <p:grpSpPr>
              <a:xfrm>
                <a:off x="4503627" y="2301538"/>
                <a:ext cx="300259" cy="237183"/>
                <a:chOff x="2962956" y="2115885"/>
                <a:chExt cx="300259" cy="237183"/>
              </a:xfrm>
            </p:grpSpPr>
            <p:pic>
              <p:nvPicPr>
                <p:cNvPr id="19" name="Picture 24 1"/>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1" name="Picture 24 2"/>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6" name="Group 179"/>
              <p:cNvGrpSpPr/>
              <p:nvPr/>
            </p:nvGrpSpPr>
            <p:grpSpPr>
              <a:xfrm>
                <a:off x="4719823" y="2218458"/>
                <a:ext cx="283630" cy="253824"/>
                <a:chOff x="6986427" y="2972145"/>
                <a:chExt cx="283630" cy="253824"/>
              </a:xfrm>
            </p:grpSpPr>
            <p:pic>
              <p:nvPicPr>
                <p:cNvPr id="17" name="Picture 24 3"/>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8" name="Picture 24 4"/>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6" name="Group 25"/>
            <p:cNvGrpSpPr/>
            <p:nvPr/>
          </p:nvGrpSpPr>
          <p:grpSpPr>
            <a:xfrm>
              <a:off x="4935889" y="3265811"/>
              <a:ext cx="499826" cy="320263"/>
              <a:chOff x="4503627" y="2218458"/>
              <a:chExt cx="499826" cy="320263"/>
            </a:xfrm>
          </p:grpSpPr>
          <p:grpSp>
            <p:nvGrpSpPr>
              <p:cNvPr id="27" name="Group 176"/>
              <p:cNvGrpSpPr/>
              <p:nvPr/>
            </p:nvGrpSpPr>
            <p:grpSpPr>
              <a:xfrm>
                <a:off x="4503627" y="2301538"/>
                <a:ext cx="300259" cy="237183"/>
                <a:chOff x="2962956" y="2115885"/>
                <a:chExt cx="300259" cy="237183"/>
              </a:xfrm>
            </p:grpSpPr>
            <p:pic>
              <p:nvPicPr>
                <p:cNvPr id="31" name="Picture 24 5"/>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2" name="Picture 24 6"/>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8" name="Group 179"/>
              <p:cNvGrpSpPr/>
              <p:nvPr/>
            </p:nvGrpSpPr>
            <p:grpSpPr>
              <a:xfrm>
                <a:off x="4719823" y="2218458"/>
                <a:ext cx="283630" cy="253824"/>
                <a:chOff x="6986427" y="2972145"/>
                <a:chExt cx="283630" cy="253824"/>
              </a:xfrm>
            </p:grpSpPr>
            <p:pic>
              <p:nvPicPr>
                <p:cNvPr id="29" name="Picture 24 7"/>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0" name="Picture 24 8"/>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48" name="Group 47"/>
          <p:cNvGrpSpPr/>
          <p:nvPr/>
        </p:nvGrpSpPr>
        <p:grpSpPr>
          <a:xfrm>
            <a:off x="4957711" y="3817881"/>
            <a:ext cx="601238" cy="499826"/>
            <a:chOff x="5841977" y="3176030"/>
            <a:chExt cx="601238" cy="499826"/>
          </a:xfrm>
        </p:grpSpPr>
        <p:grpSp>
          <p:nvGrpSpPr>
            <p:cNvPr id="33" name="Group 32"/>
            <p:cNvGrpSpPr/>
            <p:nvPr/>
          </p:nvGrpSpPr>
          <p:grpSpPr>
            <a:xfrm rot="19742345">
              <a:off x="5841977" y="3207622"/>
              <a:ext cx="499826" cy="320263"/>
              <a:chOff x="4503627" y="2218458"/>
              <a:chExt cx="499826" cy="320263"/>
            </a:xfrm>
          </p:grpSpPr>
          <p:grpSp>
            <p:nvGrpSpPr>
              <p:cNvPr id="34" name="Group 176"/>
              <p:cNvGrpSpPr/>
              <p:nvPr/>
            </p:nvGrpSpPr>
            <p:grpSpPr>
              <a:xfrm>
                <a:off x="4503627" y="2301538"/>
                <a:ext cx="300259" cy="237183"/>
                <a:chOff x="2962956" y="2115885"/>
                <a:chExt cx="300259" cy="237183"/>
              </a:xfrm>
            </p:grpSpPr>
            <p:pic>
              <p:nvPicPr>
                <p:cNvPr id="38" name="Picture 24 9"/>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9" name="Picture 24 10"/>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5" name="Group 179"/>
              <p:cNvGrpSpPr/>
              <p:nvPr/>
            </p:nvGrpSpPr>
            <p:grpSpPr>
              <a:xfrm>
                <a:off x="4719823" y="2218458"/>
                <a:ext cx="283630" cy="253824"/>
                <a:chOff x="6986427" y="2972145"/>
                <a:chExt cx="283630" cy="253824"/>
              </a:xfrm>
            </p:grpSpPr>
            <p:pic>
              <p:nvPicPr>
                <p:cNvPr id="36" name="Picture 24 11"/>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7" name="Picture 24 12"/>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0" name="Group 39"/>
            <p:cNvGrpSpPr/>
            <p:nvPr/>
          </p:nvGrpSpPr>
          <p:grpSpPr>
            <a:xfrm rot="17239213">
              <a:off x="6033171" y="3265811"/>
              <a:ext cx="499826" cy="320263"/>
              <a:chOff x="4503627" y="2218458"/>
              <a:chExt cx="499826" cy="320263"/>
            </a:xfrm>
          </p:grpSpPr>
          <p:grpSp>
            <p:nvGrpSpPr>
              <p:cNvPr id="41" name="Group 176"/>
              <p:cNvGrpSpPr/>
              <p:nvPr/>
            </p:nvGrpSpPr>
            <p:grpSpPr>
              <a:xfrm>
                <a:off x="4503627" y="2301538"/>
                <a:ext cx="300259" cy="237183"/>
                <a:chOff x="2962956" y="2115885"/>
                <a:chExt cx="300259" cy="237183"/>
              </a:xfrm>
            </p:grpSpPr>
            <p:pic>
              <p:nvPicPr>
                <p:cNvPr id="45" name="Picture 24 13"/>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6" name="Picture 24 1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2" name="Group 179"/>
              <p:cNvGrpSpPr/>
              <p:nvPr/>
            </p:nvGrpSpPr>
            <p:grpSpPr>
              <a:xfrm>
                <a:off x="4719823" y="2218458"/>
                <a:ext cx="283630" cy="253824"/>
                <a:chOff x="6986427" y="2972145"/>
                <a:chExt cx="283630" cy="253824"/>
              </a:xfrm>
            </p:grpSpPr>
            <p:pic>
              <p:nvPicPr>
                <p:cNvPr id="43" name="Picture 24 15"/>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4" name="Picture 24 16"/>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79" name="Group 78"/>
          <p:cNvGrpSpPr/>
          <p:nvPr/>
        </p:nvGrpSpPr>
        <p:grpSpPr>
          <a:xfrm>
            <a:off x="5426824" y="3561298"/>
            <a:ext cx="1055948" cy="610380"/>
            <a:chOff x="6261214" y="3135578"/>
            <a:chExt cx="1055948" cy="610380"/>
          </a:xfrm>
        </p:grpSpPr>
        <p:grpSp>
          <p:nvGrpSpPr>
            <p:cNvPr id="49" name="Group 48"/>
            <p:cNvGrpSpPr/>
            <p:nvPr/>
          </p:nvGrpSpPr>
          <p:grpSpPr>
            <a:xfrm>
              <a:off x="6659394" y="3135578"/>
              <a:ext cx="657768" cy="378452"/>
              <a:chOff x="4777947" y="3207622"/>
              <a:chExt cx="657768" cy="378452"/>
            </a:xfrm>
          </p:grpSpPr>
          <p:grpSp>
            <p:nvGrpSpPr>
              <p:cNvPr id="50" name="Group 49"/>
              <p:cNvGrpSpPr/>
              <p:nvPr/>
            </p:nvGrpSpPr>
            <p:grpSpPr>
              <a:xfrm>
                <a:off x="4777947" y="3207622"/>
                <a:ext cx="499826" cy="320263"/>
                <a:chOff x="4503627" y="2218458"/>
                <a:chExt cx="499826" cy="320263"/>
              </a:xfrm>
            </p:grpSpPr>
            <p:grpSp>
              <p:nvGrpSpPr>
                <p:cNvPr id="58" name="Group 176"/>
                <p:cNvGrpSpPr/>
                <p:nvPr/>
              </p:nvGrpSpPr>
              <p:grpSpPr>
                <a:xfrm>
                  <a:off x="4503627" y="2301538"/>
                  <a:ext cx="300259" cy="237183"/>
                  <a:chOff x="2962956" y="2115885"/>
                  <a:chExt cx="300259" cy="237183"/>
                </a:xfrm>
              </p:grpSpPr>
              <p:pic>
                <p:nvPicPr>
                  <p:cNvPr id="62" name="Picture 24 17"/>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63" name="Picture 24 18"/>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59" name="Group 179"/>
                <p:cNvGrpSpPr/>
                <p:nvPr/>
              </p:nvGrpSpPr>
              <p:grpSpPr>
                <a:xfrm>
                  <a:off x="4719823" y="2218458"/>
                  <a:ext cx="283630" cy="253824"/>
                  <a:chOff x="6986427" y="2972145"/>
                  <a:chExt cx="283630" cy="253824"/>
                </a:xfrm>
              </p:grpSpPr>
              <p:pic>
                <p:nvPicPr>
                  <p:cNvPr id="60" name="Picture 24 19"/>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61" name="Picture 24 20"/>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51" name="Group 50"/>
              <p:cNvGrpSpPr/>
              <p:nvPr/>
            </p:nvGrpSpPr>
            <p:grpSpPr>
              <a:xfrm>
                <a:off x="4935889" y="3265811"/>
                <a:ext cx="499826" cy="320263"/>
                <a:chOff x="4503627" y="2218458"/>
                <a:chExt cx="499826" cy="320263"/>
              </a:xfrm>
            </p:grpSpPr>
            <p:grpSp>
              <p:nvGrpSpPr>
                <p:cNvPr id="52" name="Group 176"/>
                <p:cNvGrpSpPr/>
                <p:nvPr/>
              </p:nvGrpSpPr>
              <p:grpSpPr>
                <a:xfrm>
                  <a:off x="4503627" y="2301538"/>
                  <a:ext cx="300259" cy="237183"/>
                  <a:chOff x="2962956" y="2115885"/>
                  <a:chExt cx="300259" cy="237183"/>
                </a:xfrm>
              </p:grpSpPr>
              <p:pic>
                <p:nvPicPr>
                  <p:cNvPr id="56" name="Picture 24 21"/>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57" name="Picture 24 22"/>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53" name="Group 179"/>
                <p:cNvGrpSpPr/>
                <p:nvPr/>
              </p:nvGrpSpPr>
              <p:grpSpPr>
                <a:xfrm>
                  <a:off x="4719823" y="2218458"/>
                  <a:ext cx="283630" cy="253824"/>
                  <a:chOff x="6986427" y="2972145"/>
                  <a:chExt cx="283630" cy="253824"/>
                </a:xfrm>
              </p:grpSpPr>
              <p:pic>
                <p:nvPicPr>
                  <p:cNvPr id="54" name="Picture 24 23"/>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55" name="Picture 24 24"/>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64" name="Group 63"/>
            <p:cNvGrpSpPr/>
            <p:nvPr/>
          </p:nvGrpSpPr>
          <p:grpSpPr>
            <a:xfrm rot="18877668">
              <a:off x="6210508" y="3195426"/>
              <a:ext cx="601238" cy="499826"/>
              <a:chOff x="5841977" y="3176030"/>
              <a:chExt cx="601238" cy="499826"/>
            </a:xfrm>
          </p:grpSpPr>
          <p:grpSp>
            <p:nvGrpSpPr>
              <p:cNvPr id="65" name="Group 64"/>
              <p:cNvGrpSpPr/>
              <p:nvPr/>
            </p:nvGrpSpPr>
            <p:grpSpPr>
              <a:xfrm rot="19742345">
                <a:off x="5841977" y="3207622"/>
                <a:ext cx="499826" cy="320263"/>
                <a:chOff x="4503627" y="2218458"/>
                <a:chExt cx="499826" cy="320263"/>
              </a:xfrm>
            </p:grpSpPr>
            <p:grpSp>
              <p:nvGrpSpPr>
                <p:cNvPr id="73" name="Group 176"/>
                <p:cNvGrpSpPr/>
                <p:nvPr/>
              </p:nvGrpSpPr>
              <p:grpSpPr>
                <a:xfrm>
                  <a:off x="4503627" y="2301538"/>
                  <a:ext cx="300259" cy="237183"/>
                  <a:chOff x="2962956" y="2115885"/>
                  <a:chExt cx="300259" cy="237183"/>
                </a:xfrm>
              </p:grpSpPr>
              <p:pic>
                <p:nvPicPr>
                  <p:cNvPr id="77" name="Picture 24 25"/>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78" name="Picture 24 26"/>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74" name="Group 179"/>
                <p:cNvGrpSpPr/>
                <p:nvPr/>
              </p:nvGrpSpPr>
              <p:grpSpPr>
                <a:xfrm>
                  <a:off x="4719823" y="2218458"/>
                  <a:ext cx="283630" cy="253824"/>
                  <a:chOff x="6986427" y="2972145"/>
                  <a:chExt cx="283630" cy="253824"/>
                </a:xfrm>
              </p:grpSpPr>
              <p:pic>
                <p:nvPicPr>
                  <p:cNvPr id="75" name="Picture 24 27"/>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76" name="Picture 24 28"/>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66" name="Group 65"/>
              <p:cNvGrpSpPr/>
              <p:nvPr/>
            </p:nvGrpSpPr>
            <p:grpSpPr>
              <a:xfrm rot="17239213">
                <a:off x="6033171" y="3265811"/>
                <a:ext cx="499826" cy="320263"/>
                <a:chOff x="4503627" y="2218458"/>
                <a:chExt cx="499826" cy="320263"/>
              </a:xfrm>
            </p:grpSpPr>
            <p:grpSp>
              <p:nvGrpSpPr>
                <p:cNvPr id="67" name="Group 176"/>
                <p:cNvGrpSpPr/>
                <p:nvPr/>
              </p:nvGrpSpPr>
              <p:grpSpPr>
                <a:xfrm>
                  <a:off x="4503627" y="2301538"/>
                  <a:ext cx="300259" cy="237183"/>
                  <a:chOff x="2962956" y="2115885"/>
                  <a:chExt cx="300259" cy="237183"/>
                </a:xfrm>
              </p:grpSpPr>
              <p:pic>
                <p:nvPicPr>
                  <p:cNvPr id="71" name="Picture 24 29"/>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72" name="Picture 24 30"/>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68" name="Group 179"/>
                <p:cNvGrpSpPr/>
                <p:nvPr/>
              </p:nvGrpSpPr>
              <p:grpSpPr>
                <a:xfrm>
                  <a:off x="4719823" y="2218458"/>
                  <a:ext cx="283630" cy="253824"/>
                  <a:chOff x="6986427" y="2972145"/>
                  <a:chExt cx="283630" cy="253824"/>
                </a:xfrm>
              </p:grpSpPr>
              <p:pic>
                <p:nvPicPr>
                  <p:cNvPr id="69" name="Picture 24 31"/>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70" name="Picture 24 32"/>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141" name="Group 140"/>
          <p:cNvGrpSpPr/>
          <p:nvPr/>
        </p:nvGrpSpPr>
        <p:grpSpPr>
          <a:xfrm>
            <a:off x="5401055" y="3866156"/>
            <a:ext cx="1106234" cy="969712"/>
            <a:chOff x="6792398" y="2509410"/>
            <a:chExt cx="1106234" cy="969712"/>
          </a:xfrm>
        </p:grpSpPr>
        <p:grpSp>
          <p:nvGrpSpPr>
            <p:cNvPr id="80" name="Group 79"/>
            <p:cNvGrpSpPr/>
            <p:nvPr/>
          </p:nvGrpSpPr>
          <p:grpSpPr>
            <a:xfrm>
              <a:off x="6792398" y="2703317"/>
              <a:ext cx="657768" cy="378452"/>
              <a:chOff x="4777947" y="3207622"/>
              <a:chExt cx="657768" cy="378452"/>
            </a:xfrm>
          </p:grpSpPr>
          <p:grpSp>
            <p:nvGrpSpPr>
              <p:cNvPr id="81" name="Group 80"/>
              <p:cNvGrpSpPr/>
              <p:nvPr/>
            </p:nvGrpSpPr>
            <p:grpSpPr>
              <a:xfrm>
                <a:off x="4777947" y="3207622"/>
                <a:ext cx="499826" cy="320263"/>
                <a:chOff x="4503627" y="2218458"/>
                <a:chExt cx="499826" cy="320263"/>
              </a:xfrm>
            </p:grpSpPr>
            <p:grpSp>
              <p:nvGrpSpPr>
                <p:cNvPr id="89" name="Group 176"/>
                <p:cNvGrpSpPr/>
                <p:nvPr/>
              </p:nvGrpSpPr>
              <p:grpSpPr>
                <a:xfrm>
                  <a:off x="4503627" y="2301538"/>
                  <a:ext cx="300259" cy="237183"/>
                  <a:chOff x="2962956" y="2115885"/>
                  <a:chExt cx="300259" cy="237183"/>
                </a:xfrm>
              </p:grpSpPr>
              <p:pic>
                <p:nvPicPr>
                  <p:cNvPr id="93" name="Picture 24 33"/>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94" name="Picture 24 3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90" name="Group 179"/>
                <p:cNvGrpSpPr/>
                <p:nvPr/>
              </p:nvGrpSpPr>
              <p:grpSpPr>
                <a:xfrm>
                  <a:off x="4719823" y="2218458"/>
                  <a:ext cx="283630" cy="253824"/>
                  <a:chOff x="6986427" y="2972145"/>
                  <a:chExt cx="283630" cy="253824"/>
                </a:xfrm>
              </p:grpSpPr>
              <p:pic>
                <p:nvPicPr>
                  <p:cNvPr id="91" name="Picture 24 35"/>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92" name="Picture 24 36"/>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82" name="Group 81"/>
              <p:cNvGrpSpPr/>
              <p:nvPr/>
            </p:nvGrpSpPr>
            <p:grpSpPr>
              <a:xfrm>
                <a:off x="4935889" y="3265811"/>
                <a:ext cx="499826" cy="320263"/>
                <a:chOff x="4503627" y="2218458"/>
                <a:chExt cx="499826" cy="320263"/>
              </a:xfrm>
            </p:grpSpPr>
            <p:grpSp>
              <p:nvGrpSpPr>
                <p:cNvPr id="83" name="Group 176"/>
                <p:cNvGrpSpPr/>
                <p:nvPr/>
              </p:nvGrpSpPr>
              <p:grpSpPr>
                <a:xfrm>
                  <a:off x="4503627" y="2301538"/>
                  <a:ext cx="300259" cy="237183"/>
                  <a:chOff x="2962956" y="2115885"/>
                  <a:chExt cx="300259" cy="237183"/>
                </a:xfrm>
              </p:grpSpPr>
              <p:pic>
                <p:nvPicPr>
                  <p:cNvPr id="87" name="Picture 24 37"/>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88" name="Picture 24 38"/>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84" name="Group 179"/>
                <p:cNvGrpSpPr/>
                <p:nvPr/>
              </p:nvGrpSpPr>
              <p:grpSpPr>
                <a:xfrm>
                  <a:off x="4719823" y="2218458"/>
                  <a:ext cx="283630" cy="253824"/>
                  <a:chOff x="6986427" y="2972145"/>
                  <a:chExt cx="283630" cy="253824"/>
                </a:xfrm>
              </p:grpSpPr>
              <p:pic>
                <p:nvPicPr>
                  <p:cNvPr id="85" name="Picture 24 39"/>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86" name="Picture 24 40"/>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95" name="Group 94"/>
            <p:cNvGrpSpPr/>
            <p:nvPr/>
          </p:nvGrpSpPr>
          <p:grpSpPr>
            <a:xfrm rot="19661454">
              <a:off x="6800712" y="2979296"/>
              <a:ext cx="601238" cy="499826"/>
              <a:chOff x="5841977" y="3176030"/>
              <a:chExt cx="601238" cy="499826"/>
            </a:xfrm>
          </p:grpSpPr>
          <p:grpSp>
            <p:nvGrpSpPr>
              <p:cNvPr id="96" name="Group 95"/>
              <p:cNvGrpSpPr/>
              <p:nvPr/>
            </p:nvGrpSpPr>
            <p:grpSpPr>
              <a:xfrm rot="19742345">
                <a:off x="5841977" y="3207622"/>
                <a:ext cx="499826" cy="320263"/>
                <a:chOff x="4503627" y="2218458"/>
                <a:chExt cx="499826" cy="320263"/>
              </a:xfrm>
            </p:grpSpPr>
            <p:grpSp>
              <p:nvGrpSpPr>
                <p:cNvPr id="104" name="Group 176"/>
                <p:cNvGrpSpPr/>
                <p:nvPr/>
              </p:nvGrpSpPr>
              <p:grpSpPr>
                <a:xfrm>
                  <a:off x="4503627" y="2301538"/>
                  <a:ext cx="300259" cy="237183"/>
                  <a:chOff x="2962956" y="2115885"/>
                  <a:chExt cx="300259" cy="237183"/>
                </a:xfrm>
              </p:grpSpPr>
              <p:pic>
                <p:nvPicPr>
                  <p:cNvPr id="108" name="Picture 24 41"/>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09" name="Picture 24 42"/>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05" name="Group 179"/>
                <p:cNvGrpSpPr/>
                <p:nvPr/>
              </p:nvGrpSpPr>
              <p:grpSpPr>
                <a:xfrm>
                  <a:off x="4719823" y="2218458"/>
                  <a:ext cx="283630" cy="253824"/>
                  <a:chOff x="6986427" y="2972145"/>
                  <a:chExt cx="283630" cy="253824"/>
                </a:xfrm>
              </p:grpSpPr>
              <p:pic>
                <p:nvPicPr>
                  <p:cNvPr id="106" name="Picture 24 43"/>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07" name="Picture 24 44"/>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97" name="Group 96"/>
              <p:cNvGrpSpPr/>
              <p:nvPr/>
            </p:nvGrpSpPr>
            <p:grpSpPr>
              <a:xfrm rot="17239213">
                <a:off x="6033171" y="3265811"/>
                <a:ext cx="499826" cy="320263"/>
                <a:chOff x="4503627" y="2218458"/>
                <a:chExt cx="499826" cy="320263"/>
              </a:xfrm>
            </p:grpSpPr>
            <p:grpSp>
              <p:nvGrpSpPr>
                <p:cNvPr id="98" name="Group 176"/>
                <p:cNvGrpSpPr/>
                <p:nvPr/>
              </p:nvGrpSpPr>
              <p:grpSpPr>
                <a:xfrm>
                  <a:off x="4503627" y="2301538"/>
                  <a:ext cx="300259" cy="237183"/>
                  <a:chOff x="2962956" y="2115885"/>
                  <a:chExt cx="300259" cy="237183"/>
                </a:xfrm>
              </p:grpSpPr>
              <p:pic>
                <p:nvPicPr>
                  <p:cNvPr id="102" name="Picture 24 45"/>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03" name="Picture 24 46"/>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99" name="Group 179"/>
                <p:cNvGrpSpPr/>
                <p:nvPr/>
              </p:nvGrpSpPr>
              <p:grpSpPr>
                <a:xfrm>
                  <a:off x="4719823" y="2218458"/>
                  <a:ext cx="283630" cy="253824"/>
                  <a:chOff x="6986427" y="2972145"/>
                  <a:chExt cx="283630" cy="253824"/>
                </a:xfrm>
              </p:grpSpPr>
              <p:pic>
                <p:nvPicPr>
                  <p:cNvPr id="100" name="Picture 24 47"/>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01" name="Picture 24 48"/>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11" name="Group 110"/>
            <p:cNvGrpSpPr/>
            <p:nvPr/>
          </p:nvGrpSpPr>
          <p:grpSpPr>
            <a:xfrm rot="2171672">
              <a:off x="7240864" y="2945788"/>
              <a:ext cx="657768" cy="378452"/>
              <a:chOff x="4777947" y="3207622"/>
              <a:chExt cx="657768" cy="378452"/>
            </a:xfrm>
          </p:grpSpPr>
          <p:grpSp>
            <p:nvGrpSpPr>
              <p:cNvPr id="127" name="Group 126"/>
              <p:cNvGrpSpPr/>
              <p:nvPr/>
            </p:nvGrpSpPr>
            <p:grpSpPr>
              <a:xfrm>
                <a:off x="4777947" y="3207622"/>
                <a:ext cx="499826" cy="320263"/>
                <a:chOff x="4503627" y="2218458"/>
                <a:chExt cx="499826" cy="320263"/>
              </a:xfrm>
            </p:grpSpPr>
            <p:grpSp>
              <p:nvGrpSpPr>
                <p:cNvPr id="135" name="Group 176"/>
                <p:cNvGrpSpPr/>
                <p:nvPr/>
              </p:nvGrpSpPr>
              <p:grpSpPr>
                <a:xfrm>
                  <a:off x="4503627" y="2301538"/>
                  <a:ext cx="300259" cy="237183"/>
                  <a:chOff x="2962956" y="2115885"/>
                  <a:chExt cx="300259" cy="237183"/>
                </a:xfrm>
              </p:grpSpPr>
              <p:pic>
                <p:nvPicPr>
                  <p:cNvPr id="139" name="Picture 24 49"/>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40" name="Picture 24 50"/>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36" name="Group 179"/>
                <p:cNvGrpSpPr/>
                <p:nvPr/>
              </p:nvGrpSpPr>
              <p:grpSpPr>
                <a:xfrm>
                  <a:off x="4719823" y="2218458"/>
                  <a:ext cx="283630" cy="253824"/>
                  <a:chOff x="6986427" y="2972145"/>
                  <a:chExt cx="283630" cy="253824"/>
                </a:xfrm>
              </p:grpSpPr>
              <p:pic>
                <p:nvPicPr>
                  <p:cNvPr id="137" name="Picture 24 51"/>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38" name="Picture 24 52"/>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28" name="Group 127"/>
              <p:cNvGrpSpPr/>
              <p:nvPr/>
            </p:nvGrpSpPr>
            <p:grpSpPr>
              <a:xfrm>
                <a:off x="4935889" y="3265811"/>
                <a:ext cx="499826" cy="320263"/>
                <a:chOff x="4503627" y="2218458"/>
                <a:chExt cx="499826" cy="320263"/>
              </a:xfrm>
            </p:grpSpPr>
            <p:grpSp>
              <p:nvGrpSpPr>
                <p:cNvPr id="129" name="Group 176"/>
                <p:cNvGrpSpPr/>
                <p:nvPr/>
              </p:nvGrpSpPr>
              <p:grpSpPr>
                <a:xfrm>
                  <a:off x="4503627" y="2301538"/>
                  <a:ext cx="300259" cy="237183"/>
                  <a:chOff x="2962956" y="2115885"/>
                  <a:chExt cx="300259" cy="237183"/>
                </a:xfrm>
              </p:grpSpPr>
              <p:pic>
                <p:nvPicPr>
                  <p:cNvPr id="133" name="Picture 24 53"/>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34" name="Picture 24 5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30" name="Group 179"/>
                <p:cNvGrpSpPr/>
                <p:nvPr/>
              </p:nvGrpSpPr>
              <p:grpSpPr>
                <a:xfrm>
                  <a:off x="4719823" y="2218458"/>
                  <a:ext cx="283630" cy="253824"/>
                  <a:chOff x="6986427" y="2972145"/>
                  <a:chExt cx="283630" cy="253824"/>
                </a:xfrm>
              </p:grpSpPr>
              <p:pic>
                <p:nvPicPr>
                  <p:cNvPr id="131" name="Picture 24 55"/>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32" name="Picture 24 56"/>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12" name="Group 111"/>
            <p:cNvGrpSpPr/>
            <p:nvPr/>
          </p:nvGrpSpPr>
          <p:grpSpPr>
            <a:xfrm rot="21049340">
              <a:off x="7270080" y="2509410"/>
              <a:ext cx="601238" cy="499826"/>
              <a:chOff x="5841977" y="3176030"/>
              <a:chExt cx="601238" cy="499826"/>
            </a:xfrm>
          </p:grpSpPr>
          <p:grpSp>
            <p:nvGrpSpPr>
              <p:cNvPr id="113" name="Group 112"/>
              <p:cNvGrpSpPr/>
              <p:nvPr/>
            </p:nvGrpSpPr>
            <p:grpSpPr>
              <a:xfrm rot="19742345">
                <a:off x="5841977" y="3207622"/>
                <a:ext cx="499826" cy="320263"/>
                <a:chOff x="4503627" y="2218458"/>
                <a:chExt cx="499826" cy="320263"/>
              </a:xfrm>
            </p:grpSpPr>
            <p:grpSp>
              <p:nvGrpSpPr>
                <p:cNvPr id="121" name="Group 176"/>
                <p:cNvGrpSpPr/>
                <p:nvPr/>
              </p:nvGrpSpPr>
              <p:grpSpPr>
                <a:xfrm>
                  <a:off x="4503627" y="2301538"/>
                  <a:ext cx="300259" cy="237183"/>
                  <a:chOff x="2962956" y="2115885"/>
                  <a:chExt cx="300259" cy="237183"/>
                </a:xfrm>
              </p:grpSpPr>
              <p:pic>
                <p:nvPicPr>
                  <p:cNvPr id="125" name="Picture 24 57"/>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26" name="Picture 24 58"/>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22" name="Group 179"/>
                <p:cNvGrpSpPr/>
                <p:nvPr/>
              </p:nvGrpSpPr>
              <p:grpSpPr>
                <a:xfrm>
                  <a:off x="4719823" y="2218458"/>
                  <a:ext cx="283630" cy="253824"/>
                  <a:chOff x="6986427" y="2972145"/>
                  <a:chExt cx="283630" cy="253824"/>
                </a:xfrm>
              </p:grpSpPr>
              <p:pic>
                <p:nvPicPr>
                  <p:cNvPr id="123" name="Picture 24 59"/>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24" name="Picture 24 60"/>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14" name="Group 113"/>
              <p:cNvGrpSpPr/>
              <p:nvPr/>
            </p:nvGrpSpPr>
            <p:grpSpPr>
              <a:xfrm rot="17239213">
                <a:off x="6033171" y="3265811"/>
                <a:ext cx="499826" cy="320263"/>
                <a:chOff x="4503627" y="2218458"/>
                <a:chExt cx="499826" cy="320263"/>
              </a:xfrm>
            </p:grpSpPr>
            <p:grpSp>
              <p:nvGrpSpPr>
                <p:cNvPr id="115" name="Group 176"/>
                <p:cNvGrpSpPr/>
                <p:nvPr/>
              </p:nvGrpSpPr>
              <p:grpSpPr>
                <a:xfrm>
                  <a:off x="4503627" y="2301538"/>
                  <a:ext cx="300259" cy="237183"/>
                  <a:chOff x="2962956" y="2115885"/>
                  <a:chExt cx="300259" cy="237183"/>
                </a:xfrm>
              </p:grpSpPr>
              <p:pic>
                <p:nvPicPr>
                  <p:cNvPr id="119" name="Picture 24 61"/>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20" name="Picture 24 62"/>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16" name="Group 179"/>
                <p:cNvGrpSpPr/>
                <p:nvPr/>
              </p:nvGrpSpPr>
              <p:grpSpPr>
                <a:xfrm>
                  <a:off x="4719823" y="2218458"/>
                  <a:ext cx="283630" cy="253824"/>
                  <a:chOff x="6986427" y="2972145"/>
                  <a:chExt cx="283630" cy="253824"/>
                </a:xfrm>
              </p:grpSpPr>
              <p:pic>
                <p:nvPicPr>
                  <p:cNvPr id="117" name="Picture 24 63"/>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18" name="Picture 24 64"/>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264" name="Group 263"/>
          <p:cNvGrpSpPr/>
          <p:nvPr/>
        </p:nvGrpSpPr>
        <p:grpSpPr>
          <a:xfrm>
            <a:off x="5908131" y="2912906"/>
            <a:ext cx="1557892" cy="1293966"/>
            <a:chOff x="6991903" y="2695004"/>
            <a:chExt cx="1557892" cy="1293966"/>
          </a:xfrm>
        </p:grpSpPr>
        <p:grpSp>
          <p:nvGrpSpPr>
            <p:cNvPr id="142" name="Group 141"/>
            <p:cNvGrpSpPr/>
            <p:nvPr/>
          </p:nvGrpSpPr>
          <p:grpSpPr>
            <a:xfrm>
              <a:off x="6991903" y="2695004"/>
              <a:ext cx="657768" cy="378452"/>
              <a:chOff x="4777947" y="3207622"/>
              <a:chExt cx="657768" cy="378452"/>
            </a:xfrm>
          </p:grpSpPr>
          <p:grpSp>
            <p:nvGrpSpPr>
              <p:cNvPr id="143" name="Group 142"/>
              <p:cNvGrpSpPr/>
              <p:nvPr/>
            </p:nvGrpSpPr>
            <p:grpSpPr>
              <a:xfrm>
                <a:off x="4777947" y="3207622"/>
                <a:ext cx="499826" cy="320263"/>
                <a:chOff x="4503627" y="2218458"/>
                <a:chExt cx="499826" cy="320263"/>
              </a:xfrm>
            </p:grpSpPr>
            <p:grpSp>
              <p:nvGrpSpPr>
                <p:cNvPr id="151" name="Group 176"/>
                <p:cNvGrpSpPr/>
                <p:nvPr/>
              </p:nvGrpSpPr>
              <p:grpSpPr>
                <a:xfrm>
                  <a:off x="4503627" y="2301538"/>
                  <a:ext cx="300259" cy="237183"/>
                  <a:chOff x="2962956" y="2115885"/>
                  <a:chExt cx="300259" cy="237183"/>
                </a:xfrm>
              </p:grpSpPr>
              <p:pic>
                <p:nvPicPr>
                  <p:cNvPr id="155" name="Picture 24 65"/>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56" name="Picture 24 66"/>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52" name="Group 179"/>
                <p:cNvGrpSpPr/>
                <p:nvPr/>
              </p:nvGrpSpPr>
              <p:grpSpPr>
                <a:xfrm>
                  <a:off x="4719823" y="2218458"/>
                  <a:ext cx="283630" cy="253824"/>
                  <a:chOff x="6986427" y="2972145"/>
                  <a:chExt cx="283630" cy="253824"/>
                </a:xfrm>
              </p:grpSpPr>
              <p:pic>
                <p:nvPicPr>
                  <p:cNvPr id="153" name="Picture 24 67"/>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54" name="Picture 24 68"/>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44" name="Group 143"/>
              <p:cNvGrpSpPr/>
              <p:nvPr/>
            </p:nvGrpSpPr>
            <p:grpSpPr>
              <a:xfrm>
                <a:off x="4935889" y="3265811"/>
                <a:ext cx="499826" cy="320263"/>
                <a:chOff x="4503627" y="2218458"/>
                <a:chExt cx="499826" cy="320263"/>
              </a:xfrm>
            </p:grpSpPr>
            <p:grpSp>
              <p:nvGrpSpPr>
                <p:cNvPr id="145" name="Group 176"/>
                <p:cNvGrpSpPr/>
                <p:nvPr/>
              </p:nvGrpSpPr>
              <p:grpSpPr>
                <a:xfrm>
                  <a:off x="4503627" y="2301538"/>
                  <a:ext cx="300259" cy="237183"/>
                  <a:chOff x="2962956" y="2115885"/>
                  <a:chExt cx="300259" cy="237183"/>
                </a:xfrm>
              </p:grpSpPr>
              <p:pic>
                <p:nvPicPr>
                  <p:cNvPr id="149" name="Picture 24 69"/>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50" name="Picture 24 70"/>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46" name="Group 179"/>
                <p:cNvGrpSpPr/>
                <p:nvPr/>
              </p:nvGrpSpPr>
              <p:grpSpPr>
                <a:xfrm>
                  <a:off x="4719823" y="2218458"/>
                  <a:ext cx="283630" cy="253824"/>
                  <a:chOff x="6986427" y="2972145"/>
                  <a:chExt cx="283630" cy="253824"/>
                </a:xfrm>
              </p:grpSpPr>
              <p:pic>
                <p:nvPicPr>
                  <p:cNvPr id="147" name="Picture 24 71"/>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48" name="Picture 24 72"/>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57" name="Group 156"/>
            <p:cNvGrpSpPr/>
            <p:nvPr/>
          </p:nvGrpSpPr>
          <p:grpSpPr>
            <a:xfrm>
              <a:off x="7000217" y="2970983"/>
              <a:ext cx="601238" cy="499826"/>
              <a:chOff x="5841977" y="3176030"/>
              <a:chExt cx="601238" cy="499826"/>
            </a:xfrm>
          </p:grpSpPr>
          <p:grpSp>
            <p:nvGrpSpPr>
              <p:cNvPr id="158" name="Group 157"/>
              <p:cNvGrpSpPr/>
              <p:nvPr/>
            </p:nvGrpSpPr>
            <p:grpSpPr>
              <a:xfrm rot="19742345">
                <a:off x="5841977" y="3207622"/>
                <a:ext cx="499826" cy="320263"/>
                <a:chOff x="4503627" y="2218458"/>
                <a:chExt cx="499826" cy="320263"/>
              </a:xfrm>
            </p:grpSpPr>
            <p:grpSp>
              <p:nvGrpSpPr>
                <p:cNvPr id="166" name="Group 176"/>
                <p:cNvGrpSpPr/>
                <p:nvPr/>
              </p:nvGrpSpPr>
              <p:grpSpPr>
                <a:xfrm>
                  <a:off x="4503627" y="2301538"/>
                  <a:ext cx="300259" cy="237183"/>
                  <a:chOff x="2962956" y="2115885"/>
                  <a:chExt cx="300259" cy="237183"/>
                </a:xfrm>
              </p:grpSpPr>
              <p:pic>
                <p:nvPicPr>
                  <p:cNvPr id="170" name="Picture 24 73"/>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71" name="Picture 24 7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67" name="Group 179"/>
                <p:cNvGrpSpPr/>
                <p:nvPr/>
              </p:nvGrpSpPr>
              <p:grpSpPr>
                <a:xfrm>
                  <a:off x="4719823" y="2218458"/>
                  <a:ext cx="283630" cy="253824"/>
                  <a:chOff x="6986427" y="2972145"/>
                  <a:chExt cx="283630" cy="253824"/>
                </a:xfrm>
              </p:grpSpPr>
              <p:pic>
                <p:nvPicPr>
                  <p:cNvPr id="168" name="Picture 24 75"/>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69" name="Picture 24 76"/>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59" name="Group 158"/>
              <p:cNvGrpSpPr/>
              <p:nvPr/>
            </p:nvGrpSpPr>
            <p:grpSpPr>
              <a:xfrm rot="17239213">
                <a:off x="6033171" y="3265811"/>
                <a:ext cx="499826" cy="320263"/>
                <a:chOff x="4503627" y="2218458"/>
                <a:chExt cx="499826" cy="320263"/>
              </a:xfrm>
            </p:grpSpPr>
            <p:grpSp>
              <p:nvGrpSpPr>
                <p:cNvPr id="160" name="Group 176"/>
                <p:cNvGrpSpPr/>
                <p:nvPr/>
              </p:nvGrpSpPr>
              <p:grpSpPr>
                <a:xfrm>
                  <a:off x="4503627" y="2301538"/>
                  <a:ext cx="300259" cy="237183"/>
                  <a:chOff x="2962956" y="2115885"/>
                  <a:chExt cx="300259" cy="237183"/>
                </a:xfrm>
              </p:grpSpPr>
              <p:pic>
                <p:nvPicPr>
                  <p:cNvPr id="164" name="Picture 24 77"/>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65" name="Picture 24 78"/>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61" name="Group 179"/>
                <p:cNvGrpSpPr/>
                <p:nvPr/>
              </p:nvGrpSpPr>
              <p:grpSpPr>
                <a:xfrm>
                  <a:off x="4719823" y="2218458"/>
                  <a:ext cx="283630" cy="253824"/>
                  <a:chOff x="6986427" y="2972145"/>
                  <a:chExt cx="283630" cy="253824"/>
                </a:xfrm>
              </p:grpSpPr>
              <p:pic>
                <p:nvPicPr>
                  <p:cNvPr id="162" name="Picture 24 79"/>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63" name="Picture 24 80"/>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72" name="Group 171"/>
            <p:cNvGrpSpPr/>
            <p:nvPr/>
          </p:nvGrpSpPr>
          <p:grpSpPr>
            <a:xfrm>
              <a:off x="7469330" y="2714400"/>
              <a:ext cx="1055948" cy="610380"/>
              <a:chOff x="6261214" y="3135578"/>
              <a:chExt cx="1055948" cy="610380"/>
            </a:xfrm>
          </p:grpSpPr>
          <p:grpSp>
            <p:nvGrpSpPr>
              <p:cNvPr id="173" name="Group 172"/>
              <p:cNvGrpSpPr/>
              <p:nvPr/>
            </p:nvGrpSpPr>
            <p:grpSpPr>
              <a:xfrm>
                <a:off x="6659394" y="3135578"/>
                <a:ext cx="657768" cy="378452"/>
                <a:chOff x="4777947" y="3207622"/>
                <a:chExt cx="657768" cy="378452"/>
              </a:xfrm>
            </p:grpSpPr>
            <p:grpSp>
              <p:nvGrpSpPr>
                <p:cNvPr id="189" name="Group 188"/>
                <p:cNvGrpSpPr/>
                <p:nvPr/>
              </p:nvGrpSpPr>
              <p:grpSpPr>
                <a:xfrm>
                  <a:off x="4777947" y="3207622"/>
                  <a:ext cx="499826" cy="320263"/>
                  <a:chOff x="4503627" y="2218458"/>
                  <a:chExt cx="499826" cy="320263"/>
                </a:xfrm>
              </p:grpSpPr>
              <p:grpSp>
                <p:nvGrpSpPr>
                  <p:cNvPr id="197" name="Group 176"/>
                  <p:cNvGrpSpPr/>
                  <p:nvPr/>
                </p:nvGrpSpPr>
                <p:grpSpPr>
                  <a:xfrm>
                    <a:off x="4503627" y="2301538"/>
                    <a:ext cx="300259" cy="237183"/>
                    <a:chOff x="2962956" y="2115885"/>
                    <a:chExt cx="300259" cy="237183"/>
                  </a:xfrm>
                </p:grpSpPr>
                <p:pic>
                  <p:nvPicPr>
                    <p:cNvPr id="201" name="Picture 24 81"/>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02" name="Picture 24 82"/>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98" name="Group 179"/>
                  <p:cNvGrpSpPr/>
                  <p:nvPr/>
                </p:nvGrpSpPr>
                <p:grpSpPr>
                  <a:xfrm>
                    <a:off x="4719823" y="2218458"/>
                    <a:ext cx="283630" cy="253824"/>
                    <a:chOff x="6986427" y="2972145"/>
                    <a:chExt cx="283630" cy="253824"/>
                  </a:xfrm>
                </p:grpSpPr>
                <p:pic>
                  <p:nvPicPr>
                    <p:cNvPr id="199" name="Picture 24 83"/>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00" name="Picture 24 84"/>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90" name="Group 189"/>
                <p:cNvGrpSpPr/>
                <p:nvPr/>
              </p:nvGrpSpPr>
              <p:grpSpPr>
                <a:xfrm>
                  <a:off x="4935889" y="3265811"/>
                  <a:ext cx="499826" cy="320263"/>
                  <a:chOff x="4503627" y="2218458"/>
                  <a:chExt cx="499826" cy="320263"/>
                </a:xfrm>
              </p:grpSpPr>
              <p:grpSp>
                <p:nvGrpSpPr>
                  <p:cNvPr id="191" name="Group 176"/>
                  <p:cNvGrpSpPr/>
                  <p:nvPr/>
                </p:nvGrpSpPr>
                <p:grpSpPr>
                  <a:xfrm>
                    <a:off x="4503627" y="2301538"/>
                    <a:ext cx="300259" cy="237183"/>
                    <a:chOff x="2962956" y="2115885"/>
                    <a:chExt cx="300259" cy="237183"/>
                  </a:xfrm>
                </p:grpSpPr>
                <p:pic>
                  <p:nvPicPr>
                    <p:cNvPr id="195" name="Picture 24 85"/>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96" name="Picture 24 86"/>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92" name="Group 179"/>
                  <p:cNvGrpSpPr/>
                  <p:nvPr/>
                </p:nvGrpSpPr>
                <p:grpSpPr>
                  <a:xfrm>
                    <a:off x="4719823" y="2218458"/>
                    <a:ext cx="283630" cy="253824"/>
                    <a:chOff x="6986427" y="2972145"/>
                    <a:chExt cx="283630" cy="253824"/>
                  </a:xfrm>
                </p:grpSpPr>
                <p:pic>
                  <p:nvPicPr>
                    <p:cNvPr id="193" name="Picture 24 87"/>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94" name="Picture 24 88"/>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74" name="Group 173"/>
              <p:cNvGrpSpPr/>
              <p:nvPr/>
            </p:nvGrpSpPr>
            <p:grpSpPr>
              <a:xfrm rot="18877668">
                <a:off x="6210508" y="3195426"/>
                <a:ext cx="601238" cy="499826"/>
                <a:chOff x="5841977" y="3176030"/>
                <a:chExt cx="601238" cy="499826"/>
              </a:xfrm>
            </p:grpSpPr>
            <p:grpSp>
              <p:nvGrpSpPr>
                <p:cNvPr id="175" name="Group 174"/>
                <p:cNvGrpSpPr/>
                <p:nvPr/>
              </p:nvGrpSpPr>
              <p:grpSpPr>
                <a:xfrm rot="19742345">
                  <a:off x="5841977" y="3207622"/>
                  <a:ext cx="499826" cy="320263"/>
                  <a:chOff x="4503627" y="2218458"/>
                  <a:chExt cx="499826" cy="320263"/>
                </a:xfrm>
              </p:grpSpPr>
              <p:grpSp>
                <p:nvGrpSpPr>
                  <p:cNvPr id="183" name="Group 176"/>
                  <p:cNvGrpSpPr/>
                  <p:nvPr/>
                </p:nvGrpSpPr>
                <p:grpSpPr>
                  <a:xfrm>
                    <a:off x="4503627" y="2301538"/>
                    <a:ext cx="300259" cy="237183"/>
                    <a:chOff x="2962956" y="2115885"/>
                    <a:chExt cx="300259" cy="237183"/>
                  </a:xfrm>
                </p:grpSpPr>
                <p:pic>
                  <p:nvPicPr>
                    <p:cNvPr id="187" name="Picture 24 89"/>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88" name="Picture 24 90"/>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84" name="Group 179"/>
                  <p:cNvGrpSpPr/>
                  <p:nvPr/>
                </p:nvGrpSpPr>
                <p:grpSpPr>
                  <a:xfrm>
                    <a:off x="4719823" y="2218458"/>
                    <a:ext cx="283630" cy="253824"/>
                    <a:chOff x="6986427" y="2972145"/>
                    <a:chExt cx="283630" cy="253824"/>
                  </a:xfrm>
                </p:grpSpPr>
                <p:pic>
                  <p:nvPicPr>
                    <p:cNvPr id="185" name="Picture 24 91"/>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86" name="Picture 24 92"/>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76" name="Group 175"/>
                <p:cNvGrpSpPr/>
                <p:nvPr/>
              </p:nvGrpSpPr>
              <p:grpSpPr>
                <a:xfrm rot="17239213">
                  <a:off x="6033171" y="3265811"/>
                  <a:ext cx="499826" cy="320263"/>
                  <a:chOff x="4503627" y="2218458"/>
                  <a:chExt cx="499826" cy="320263"/>
                </a:xfrm>
              </p:grpSpPr>
              <p:grpSp>
                <p:nvGrpSpPr>
                  <p:cNvPr id="177" name="Group 176"/>
                  <p:cNvGrpSpPr/>
                  <p:nvPr/>
                </p:nvGrpSpPr>
                <p:grpSpPr>
                  <a:xfrm>
                    <a:off x="4503627" y="2301538"/>
                    <a:ext cx="300259" cy="237183"/>
                    <a:chOff x="2962956" y="2115885"/>
                    <a:chExt cx="300259" cy="237183"/>
                  </a:xfrm>
                </p:grpSpPr>
                <p:pic>
                  <p:nvPicPr>
                    <p:cNvPr id="181" name="Picture 24 93"/>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82" name="Picture 24 9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78" name="Group 179"/>
                  <p:cNvGrpSpPr/>
                  <p:nvPr/>
                </p:nvGrpSpPr>
                <p:grpSpPr>
                  <a:xfrm>
                    <a:off x="4719823" y="2218458"/>
                    <a:ext cx="283630" cy="253824"/>
                    <a:chOff x="6986427" y="2972145"/>
                    <a:chExt cx="283630" cy="253824"/>
                  </a:xfrm>
                </p:grpSpPr>
                <p:pic>
                  <p:nvPicPr>
                    <p:cNvPr id="179" name="Picture 24 95"/>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80" name="Picture 24 96"/>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203" name="Group 202"/>
            <p:cNvGrpSpPr/>
            <p:nvPr/>
          </p:nvGrpSpPr>
          <p:grpSpPr>
            <a:xfrm>
              <a:off x="7443561" y="3019258"/>
              <a:ext cx="1106234" cy="969712"/>
              <a:chOff x="6792398" y="2509410"/>
              <a:chExt cx="1106234" cy="969712"/>
            </a:xfrm>
          </p:grpSpPr>
          <p:grpSp>
            <p:nvGrpSpPr>
              <p:cNvPr id="204" name="Group 203"/>
              <p:cNvGrpSpPr/>
              <p:nvPr/>
            </p:nvGrpSpPr>
            <p:grpSpPr>
              <a:xfrm>
                <a:off x="6792398" y="2703317"/>
                <a:ext cx="657768" cy="378452"/>
                <a:chOff x="4777947" y="3207622"/>
                <a:chExt cx="657768" cy="378452"/>
              </a:xfrm>
            </p:grpSpPr>
            <p:grpSp>
              <p:nvGrpSpPr>
                <p:cNvPr id="250" name="Group 249"/>
                <p:cNvGrpSpPr/>
                <p:nvPr/>
              </p:nvGrpSpPr>
              <p:grpSpPr>
                <a:xfrm>
                  <a:off x="4777947" y="3207622"/>
                  <a:ext cx="499826" cy="320263"/>
                  <a:chOff x="4503627" y="2218458"/>
                  <a:chExt cx="499826" cy="320263"/>
                </a:xfrm>
              </p:grpSpPr>
              <p:grpSp>
                <p:nvGrpSpPr>
                  <p:cNvPr id="258" name="Group 176"/>
                  <p:cNvGrpSpPr/>
                  <p:nvPr/>
                </p:nvGrpSpPr>
                <p:grpSpPr>
                  <a:xfrm>
                    <a:off x="4503627" y="2301538"/>
                    <a:ext cx="300259" cy="237183"/>
                    <a:chOff x="2962956" y="2115885"/>
                    <a:chExt cx="300259" cy="237183"/>
                  </a:xfrm>
                </p:grpSpPr>
                <p:pic>
                  <p:nvPicPr>
                    <p:cNvPr id="262" name="Picture 24 97"/>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63" name="Picture 24 98"/>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59" name="Group 179"/>
                  <p:cNvGrpSpPr/>
                  <p:nvPr/>
                </p:nvGrpSpPr>
                <p:grpSpPr>
                  <a:xfrm>
                    <a:off x="4719823" y="2218458"/>
                    <a:ext cx="283630" cy="253824"/>
                    <a:chOff x="6986427" y="2972145"/>
                    <a:chExt cx="283630" cy="253824"/>
                  </a:xfrm>
                </p:grpSpPr>
                <p:pic>
                  <p:nvPicPr>
                    <p:cNvPr id="260" name="Picture 24 99"/>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61" name="Picture 24 100"/>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51" name="Group 250"/>
                <p:cNvGrpSpPr/>
                <p:nvPr/>
              </p:nvGrpSpPr>
              <p:grpSpPr>
                <a:xfrm>
                  <a:off x="4935889" y="3265811"/>
                  <a:ext cx="499826" cy="320263"/>
                  <a:chOff x="4503627" y="2218458"/>
                  <a:chExt cx="499826" cy="320263"/>
                </a:xfrm>
              </p:grpSpPr>
              <p:grpSp>
                <p:nvGrpSpPr>
                  <p:cNvPr id="252" name="Group 176"/>
                  <p:cNvGrpSpPr/>
                  <p:nvPr/>
                </p:nvGrpSpPr>
                <p:grpSpPr>
                  <a:xfrm>
                    <a:off x="4503627" y="2301538"/>
                    <a:ext cx="300259" cy="237183"/>
                    <a:chOff x="2962956" y="2115885"/>
                    <a:chExt cx="300259" cy="237183"/>
                  </a:xfrm>
                </p:grpSpPr>
                <p:pic>
                  <p:nvPicPr>
                    <p:cNvPr id="256" name="Picture 24 101"/>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57" name="Picture 24 102"/>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53" name="Group 179"/>
                  <p:cNvGrpSpPr/>
                  <p:nvPr/>
                </p:nvGrpSpPr>
                <p:grpSpPr>
                  <a:xfrm>
                    <a:off x="4719823" y="2218458"/>
                    <a:ext cx="283630" cy="253824"/>
                    <a:chOff x="6986427" y="2972145"/>
                    <a:chExt cx="283630" cy="253824"/>
                  </a:xfrm>
                </p:grpSpPr>
                <p:pic>
                  <p:nvPicPr>
                    <p:cNvPr id="254" name="Picture 24 103"/>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55" name="Picture 24 104"/>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05" name="Group 204"/>
              <p:cNvGrpSpPr/>
              <p:nvPr/>
            </p:nvGrpSpPr>
            <p:grpSpPr>
              <a:xfrm rot="19661454">
                <a:off x="6800712" y="2979296"/>
                <a:ext cx="601238" cy="499826"/>
                <a:chOff x="5841977" y="3176030"/>
                <a:chExt cx="601238" cy="499826"/>
              </a:xfrm>
            </p:grpSpPr>
            <p:grpSp>
              <p:nvGrpSpPr>
                <p:cNvPr id="236" name="Group 235"/>
                <p:cNvGrpSpPr/>
                <p:nvPr/>
              </p:nvGrpSpPr>
              <p:grpSpPr>
                <a:xfrm rot="19742345">
                  <a:off x="5841977" y="3207622"/>
                  <a:ext cx="499826" cy="320263"/>
                  <a:chOff x="4503627" y="2218458"/>
                  <a:chExt cx="499826" cy="320263"/>
                </a:xfrm>
              </p:grpSpPr>
              <p:grpSp>
                <p:nvGrpSpPr>
                  <p:cNvPr id="244" name="Group 176"/>
                  <p:cNvGrpSpPr/>
                  <p:nvPr/>
                </p:nvGrpSpPr>
                <p:grpSpPr>
                  <a:xfrm>
                    <a:off x="4503627" y="2301538"/>
                    <a:ext cx="300259" cy="237183"/>
                    <a:chOff x="2962956" y="2115885"/>
                    <a:chExt cx="300259" cy="237183"/>
                  </a:xfrm>
                </p:grpSpPr>
                <p:pic>
                  <p:nvPicPr>
                    <p:cNvPr id="248" name="Picture 24 105"/>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49" name="Picture 24 106"/>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45" name="Group 179"/>
                  <p:cNvGrpSpPr/>
                  <p:nvPr/>
                </p:nvGrpSpPr>
                <p:grpSpPr>
                  <a:xfrm>
                    <a:off x="4719823" y="2218458"/>
                    <a:ext cx="283630" cy="253824"/>
                    <a:chOff x="6986427" y="2972145"/>
                    <a:chExt cx="283630" cy="253824"/>
                  </a:xfrm>
                </p:grpSpPr>
                <p:pic>
                  <p:nvPicPr>
                    <p:cNvPr id="246" name="Picture 24 107"/>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47" name="Picture 24 108"/>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37" name="Group 236"/>
                <p:cNvGrpSpPr/>
                <p:nvPr/>
              </p:nvGrpSpPr>
              <p:grpSpPr>
                <a:xfrm rot="17239213">
                  <a:off x="6033171" y="3265811"/>
                  <a:ext cx="499826" cy="320263"/>
                  <a:chOff x="4503627" y="2218458"/>
                  <a:chExt cx="499826" cy="320263"/>
                </a:xfrm>
              </p:grpSpPr>
              <p:grpSp>
                <p:nvGrpSpPr>
                  <p:cNvPr id="238" name="Group 176"/>
                  <p:cNvGrpSpPr/>
                  <p:nvPr/>
                </p:nvGrpSpPr>
                <p:grpSpPr>
                  <a:xfrm>
                    <a:off x="4503627" y="2301538"/>
                    <a:ext cx="300259" cy="237183"/>
                    <a:chOff x="2962956" y="2115885"/>
                    <a:chExt cx="300259" cy="237183"/>
                  </a:xfrm>
                </p:grpSpPr>
                <p:pic>
                  <p:nvPicPr>
                    <p:cNvPr id="242" name="Picture 24 109"/>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43" name="Picture 24 110"/>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39" name="Group 179"/>
                  <p:cNvGrpSpPr/>
                  <p:nvPr/>
                </p:nvGrpSpPr>
                <p:grpSpPr>
                  <a:xfrm>
                    <a:off x="4719823" y="2218458"/>
                    <a:ext cx="283630" cy="253824"/>
                    <a:chOff x="6986427" y="2972145"/>
                    <a:chExt cx="283630" cy="253824"/>
                  </a:xfrm>
                </p:grpSpPr>
                <p:pic>
                  <p:nvPicPr>
                    <p:cNvPr id="240" name="Picture 24 111"/>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41" name="Picture 24 112"/>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06" name="Group 205"/>
              <p:cNvGrpSpPr/>
              <p:nvPr/>
            </p:nvGrpSpPr>
            <p:grpSpPr>
              <a:xfrm rot="2171672">
                <a:off x="7240864" y="2945788"/>
                <a:ext cx="657768" cy="378452"/>
                <a:chOff x="4777947" y="3207622"/>
                <a:chExt cx="657768" cy="378452"/>
              </a:xfrm>
            </p:grpSpPr>
            <p:grpSp>
              <p:nvGrpSpPr>
                <p:cNvPr id="222" name="Group 221"/>
                <p:cNvGrpSpPr/>
                <p:nvPr/>
              </p:nvGrpSpPr>
              <p:grpSpPr>
                <a:xfrm>
                  <a:off x="4777947" y="3207622"/>
                  <a:ext cx="499826" cy="320263"/>
                  <a:chOff x="4503627" y="2218458"/>
                  <a:chExt cx="499826" cy="320263"/>
                </a:xfrm>
              </p:grpSpPr>
              <p:grpSp>
                <p:nvGrpSpPr>
                  <p:cNvPr id="230" name="Group 176"/>
                  <p:cNvGrpSpPr/>
                  <p:nvPr/>
                </p:nvGrpSpPr>
                <p:grpSpPr>
                  <a:xfrm>
                    <a:off x="4503627" y="2301538"/>
                    <a:ext cx="300259" cy="237183"/>
                    <a:chOff x="2962956" y="2115885"/>
                    <a:chExt cx="300259" cy="237183"/>
                  </a:xfrm>
                </p:grpSpPr>
                <p:pic>
                  <p:nvPicPr>
                    <p:cNvPr id="234" name="Picture 24 113"/>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35" name="Picture 24 11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31" name="Group 179"/>
                  <p:cNvGrpSpPr/>
                  <p:nvPr/>
                </p:nvGrpSpPr>
                <p:grpSpPr>
                  <a:xfrm>
                    <a:off x="4719823" y="2218458"/>
                    <a:ext cx="283630" cy="253824"/>
                    <a:chOff x="6986427" y="2972145"/>
                    <a:chExt cx="283630" cy="253824"/>
                  </a:xfrm>
                </p:grpSpPr>
                <p:pic>
                  <p:nvPicPr>
                    <p:cNvPr id="232" name="Picture 24 115"/>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33" name="Picture 24 116"/>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23" name="Group 222"/>
                <p:cNvGrpSpPr/>
                <p:nvPr/>
              </p:nvGrpSpPr>
              <p:grpSpPr>
                <a:xfrm>
                  <a:off x="4935889" y="3265811"/>
                  <a:ext cx="499826" cy="320263"/>
                  <a:chOff x="4503627" y="2218458"/>
                  <a:chExt cx="499826" cy="320263"/>
                </a:xfrm>
              </p:grpSpPr>
              <p:grpSp>
                <p:nvGrpSpPr>
                  <p:cNvPr id="224" name="Group 176"/>
                  <p:cNvGrpSpPr/>
                  <p:nvPr/>
                </p:nvGrpSpPr>
                <p:grpSpPr>
                  <a:xfrm>
                    <a:off x="4503627" y="2301538"/>
                    <a:ext cx="300259" cy="237183"/>
                    <a:chOff x="2962956" y="2115885"/>
                    <a:chExt cx="300259" cy="237183"/>
                  </a:xfrm>
                </p:grpSpPr>
                <p:pic>
                  <p:nvPicPr>
                    <p:cNvPr id="228" name="Picture 24 117"/>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29" name="Picture 24 118"/>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25" name="Group 179"/>
                  <p:cNvGrpSpPr/>
                  <p:nvPr/>
                </p:nvGrpSpPr>
                <p:grpSpPr>
                  <a:xfrm>
                    <a:off x="4719823" y="2218458"/>
                    <a:ext cx="283630" cy="253824"/>
                    <a:chOff x="6986427" y="2972145"/>
                    <a:chExt cx="283630" cy="253824"/>
                  </a:xfrm>
                </p:grpSpPr>
                <p:pic>
                  <p:nvPicPr>
                    <p:cNvPr id="226" name="Picture 24 119"/>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27" name="Picture 24 120"/>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07" name="Group 206"/>
              <p:cNvGrpSpPr/>
              <p:nvPr/>
            </p:nvGrpSpPr>
            <p:grpSpPr>
              <a:xfrm rot="21049340">
                <a:off x="7270080" y="2509410"/>
                <a:ext cx="601238" cy="499826"/>
                <a:chOff x="5841977" y="3176030"/>
                <a:chExt cx="601238" cy="499826"/>
              </a:xfrm>
            </p:grpSpPr>
            <p:grpSp>
              <p:nvGrpSpPr>
                <p:cNvPr id="208" name="Group 207"/>
                <p:cNvGrpSpPr/>
                <p:nvPr/>
              </p:nvGrpSpPr>
              <p:grpSpPr>
                <a:xfrm rot="19742345">
                  <a:off x="5841977" y="3207622"/>
                  <a:ext cx="499826" cy="320263"/>
                  <a:chOff x="4503627" y="2218458"/>
                  <a:chExt cx="499826" cy="320263"/>
                </a:xfrm>
              </p:grpSpPr>
              <p:grpSp>
                <p:nvGrpSpPr>
                  <p:cNvPr id="216" name="Group 176"/>
                  <p:cNvGrpSpPr/>
                  <p:nvPr/>
                </p:nvGrpSpPr>
                <p:grpSpPr>
                  <a:xfrm>
                    <a:off x="4503627" y="2301538"/>
                    <a:ext cx="300259" cy="237183"/>
                    <a:chOff x="2962956" y="2115885"/>
                    <a:chExt cx="300259" cy="237183"/>
                  </a:xfrm>
                </p:grpSpPr>
                <p:pic>
                  <p:nvPicPr>
                    <p:cNvPr id="220" name="Picture 24 121"/>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21" name="Picture 24 122"/>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17" name="Group 179"/>
                  <p:cNvGrpSpPr/>
                  <p:nvPr/>
                </p:nvGrpSpPr>
                <p:grpSpPr>
                  <a:xfrm>
                    <a:off x="4719823" y="2218458"/>
                    <a:ext cx="283630" cy="253824"/>
                    <a:chOff x="6986427" y="2972145"/>
                    <a:chExt cx="283630" cy="253824"/>
                  </a:xfrm>
                </p:grpSpPr>
                <p:pic>
                  <p:nvPicPr>
                    <p:cNvPr id="218" name="Picture 24 123"/>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19" name="Picture 24 124"/>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09" name="Group 208"/>
                <p:cNvGrpSpPr/>
                <p:nvPr/>
              </p:nvGrpSpPr>
              <p:grpSpPr>
                <a:xfrm rot="17239213">
                  <a:off x="6033171" y="3265811"/>
                  <a:ext cx="499826" cy="320263"/>
                  <a:chOff x="4503627" y="2218458"/>
                  <a:chExt cx="499826" cy="320263"/>
                </a:xfrm>
              </p:grpSpPr>
              <p:grpSp>
                <p:nvGrpSpPr>
                  <p:cNvPr id="210" name="Group 176"/>
                  <p:cNvGrpSpPr/>
                  <p:nvPr/>
                </p:nvGrpSpPr>
                <p:grpSpPr>
                  <a:xfrm>
                    <a:off x="4503627" y="2301538"/>
                    <a:ext cx="300259" cy="237183"/>
                    <a:chOff x="2962956" y="2115885"/>
                    <a:chExt cx="300259" cy="237183"/>
                  </a:xfrm>
                </p:grpSpPr>
                <p:pic>
                  <p:nvPicPr>
                    <p:cNvPr id="214" name="Picture 24 125"/>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15" name="Picture 24 126"/>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11" name="Group 179"/>
                  <p:cNvGrpSpPr/>
                  <p:nvPr/>
                </p:nvGrpSpPr>
                <p:grpSpPr>
                  <a:xfrm>
                    <a:off x="4719823" y="2218458"/>
                    <a:ext cx="283630" cy="253824"/>
                    <a:chOff x="6986427" y="2972145"/>
                    <a:chExt cx="283630" cy="253824"/>
                  </a:xfrm>
                </p:grpSpPr>
                <p:pic>
                  <p:nvPicPr>
                    <p:cNvPr id="212" name="Picture 24 127"/>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13" name="Picture 24 128"/>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grpSp>
        <p:nvGrpSpPr>
          <p:cNvPr id="510" name="Group 509"/>
          <p:cNvGrpSpPr/>
          <p:nvPr/>
        </p:nvGrpSpPr>
        <p:grpSpPr>
          <a:xfrm rot="8694084">
            <a:off x="6789280" y="2703112"/>
            <a:ext cx="2516626" cy="1922962"/>
            <a:chOff x="4930347" y="2731026"/>
            <a:chExt cx="2516626" cy="1922962"/>
          </a:xfrm>
        </p:grpSpPr>
        <p:grpSp>
          <p:nvGrpSpPr>
            <p:cNvPr id="265" name="Group 264"/>
            <p:cNvGrpSpPr/>
            <p:nvPr/>
          </p:nvGrpSpPr>
          <p:grpSpPr>
            <a:xfrm>
              <a:off x="4930347" y="3360022"/>
              <a:ext cx="657768" cy="378452"/>
              <a:chOff x="4777947" y="3207622"/>
              <a:chExt cx="657768" cy="378452"/>
            </a:xfrm>
          </p:grpSpPr>
          <p:grpSp>
            <p:nvGrpSpPr>
              <p:cNvPr id="266" name="Group 265"/>
              <p:cNvGrpSpPr/>
              <p:nvPr/>
            </p:nvGrpSpPr>
            <p:grpSpPr>
              <a:xfrm>
                <a:off x="4777947" y="3207622"/>
                <a:ext cx="499826" cy="320263"/>
                <a:chOff x="4503627" y="2218458"/>
                <a:chExt cx="499826" cy="320263"/>
              </a:xfrm>
            </p:grpSpPr>
            <p:grpSp>
              <p:nvGrpSpPr>
                <p:cNvPr id="274" name="Group 176"/>
                <p:cNvGrpSpPr/>
                <p:nvPr/>
              </p:nvGrpSpPr>
              <p:grpSpPr>
                <a:xfrm>
                  <a:off x="4503627" y="2301538"/>
                  <a:ext cx="300259" cy="237183"/>
                  <a:chOff x="2962956" y="2115885"/>
                  <a:chExt cx="300259" cy="237183"/>
                </a:xfrm>
              </p:grpSpPr>
              <p:pic>
                <p:nvPicPr>
                  <p:cNvPr id="278" name="Picture 24 129"/>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79" name="Picture 24 130"/>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75" name="Group 179"/>
                <p:cNvGrpSpPr/>
                <p:nvPr/>
              </p:nvGrpSpPr>
              <p:grpSpPr>
                <a:xfrm>
                  <a:off x="4719823" y="2218458"/>
                  <a:ext cx="283630" cy="253824"/>
                  <a:chOff x="6986427" y="2972145"/>
                  <a:chExt cx="283630" cy="253824"/>
                </a:xfrm>
              </p:grpSpPr>
              <p:pic>
                <p:nvPicPr>
                  <p:cNvPr id="276" name="Picture 24 131"/>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77" name="Picture 24 132"/>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67" name="Group 266"/>
              <p:cNvGrpSpPr/>
              <p:nvPr/>
            </p:nvGrpSpPr>
            <p:grpSpPr>
              <a:xfrm>
                <a:off x="4935889" y="3265811"/>
                <a:ext cx="499826" cy="320263"/>
                <a:chOff x="4503627" y="2218458"/>
                <a:chExt cx="499826" cy="320263"/>
              </a:xfrm>
            </p:grpSpPr>
            <p:grpSp>
              <p:nvGrpSpPr>
                <p:cNvPr id="268" name="Group 176"/>
                <p:cNvGrpSpPr/>
                <p:nvPr/>
              </p:nvGrpSpPr>
              <p:grpSpPr>
                <a:xfrm>
                  <a:off x="4503627" y="2301538"/>
                  <a:ext cx="300259" cy="237183"/>
                  <a:chOff x="2962956" y="2115885"/>
                  <a:chExt cx="300259" cy="237183"/>
                </a:xfrm>
              </p:grpSpPr>
              <p:pic>
                <p:nvPicPr>
                  <p:cNvPr id="272" name="Picture 24 133"/>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73" name="Picture 24 13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69" name="Group 179"/>
                <p:cNvGrpSpPr/>
                <p:nvPr/>
              </p:nvGrpSpPr>
              <p:grpSpPr>
                <a:xfrm>
                  <a:off x="4719823" y="2218458"/>
                  <a:ext cx="283630" cy="253824"/>
                  <a:chOff x="6986427" y="2972145"/>
                  <a:chExt cx="283630" cy="253824"/>
                </a:xfrm>
              </p:grpSpPr>
              <p:pic>
                <p:nvPicPr>
                  <p:cNvPr id="270" name="Picture 24 135"/>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71" name="Picture 24 136"/>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80" name="Group 279"/>
            <p:cNvGrpSpPr/>
            <p:nvPr/>
          </p:nvGrpSpPr>
          <p:grpSpPr>
            <a:xfrm>
              <a:off x="4938661" y="3636001"/>
              <a:ext cx="601238" cy="499826"/>
              <a:chOff x="5841977" y="3176030"/>
              <a:chExt cx="601238" cy="499826"/>
            </a:xfrm>
          </p:grpSpPr>
          <p:grpSp>
            <p:nvGrpSpPr>
              <p:cNvPr id="281" name="Group 280"/>
              <p:cNvGrpSpPr/>
              <p:nvPr/>
            </p:nvGrpSpPr>
            <p:grpSpPr>
              <a:xfrm rot="19742345">
                <a:off x="5841977" y="3207622"/>
                <a:ext cx="499826" cy="320263"/>
                <a:chOff x="4503627" y="2218458"/>
                <a:chExt cx="499826" cy="320263"/>
              </a:xfrm>
            </p:grpSpPr>
            <p:grpSp>
              <p:nvGrpSpPr>
                <p:cNvPr id="289" name="Group 176"/>
                <p:cNvGrpSpPr/>
                <p:nvPr/>
              </p:nvGrpSpPr>
              <p:grpSpPr>
                <a:xfrm>
                  <a:off x="4503627" y="2301538"/>
                  <a:ext cx="300259" cy="237183"/>
                  <a:chOff x="2962956" y="2115885"/>
                  <a:chExt cx="300259" cy="237183"/>
                </a:xfrm>
              </p:grpSpPr>
              <p:pic>
                <p:nvPicPr>
                  <p:cNvPr id="293" name="Picture 24 137"/>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94" name="Picture 24 138"/>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90" name="Group 179"/>
                <p:cNvGrpSpPr/>
                <p:nvPr/>
              </p:nvGrpSpPr>
              <p:grpSpPr>
                <a:xfrm>
                  <a:off x="4719823" y="2218458"/>
                  <a:ext cx="283630" cy="253824"/>
                  <a:chOff x="6986427" y="2972145"/>
                  <a:chExt cx="283630" cy="253824"/>
                </a:xfrm>
              </p:grpSpPr>
              <p:pic>
                <p:nvPicPr>
                  <p:cNvPr id="291" name="Picture 24 139"/>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92" name="Picture 24 140"/>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82" name="Group 281"/>
              <p:cNvGrpSpPr/>
              <p:nvPr/>
            </p:nvGrpSpPr>
            <p:grpSpPr>
              <a:xfrm rot="17239213">
                <a:off x="6033171" y="3265811"/>
                <a:ext cx="499826" cy="320263"/>
                <a:chOff x="4503627" y="2218458"/>
                <a:chExt cx="499826" cy="320263"/>
              </a:xfrm>
            </p:grpSpPr>
            <p:grpSp>
              <p:nvGrpSpPr>
                <p:cNvPr id="283" name="Group 176"/>
                <p:cNvGrpSpPr/>
                <p:nvPr/>
              </p:nvGrpSpPr>
              <p:grpSpPr>
                <a:xfrm>
                  <a:off x="4503627" y="2301538"/>
                  <a:ext cx="300259" cy="237183"/>
                  <a:chOff x="2962956" y="2115885"/>
                  <a:chExt cx="300259" cy="237183"/>
                </a:xfrm>
              </p:grpSpPr>
              <p:pic>
                <p:nvPicPr>
                  <p:cNvPr id="287" name="Picture 24 141"/>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88" name="Picture 24 142"/>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84" name="Group 179"/>
                <p:cNvGrpSpPr/>
                <p:nvPr/>
              </p:nvGrpSpPr>
              <p:grpSpPr>
                <a:xfrm>
                  <a:off x="4719823" y="2218458"/>
                  <a:ext cx="283630" cy="253824"/>
                  <a:chOff x="6986427" y="2972145"/>
                  <a:chExt cx="283630" cy="253824"/>
                </a:xfrm>
              </p:grpSpPr>
              <p:pic>
                <p:nvPicPr>
                  <p:cNvPr id="285" name="Picture 24 143"/>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86" name="Picture 24 144"/>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95" name="Group 294"/>
            <p:cNvGrpSpPr/>
            <p:nvPr/>
          </p:nvGrpSpPr>
          <p:grpSpPr>
            <a:xfrm>
              <a:off x="5407774" y="3379418"/>
              <a:ext cx="1055948" cy="610380"/>
              <a:chOff x="6261214" y="3135578"/>
              <a:chExt cx="1055948" cy="610380"/>
            </a:xfrm>
          </p:grpSpPr>
          <p:grpSp>
            <p:nvGrpSpPr>
              <p:cNvPr id="296" name="Group 295"/>
              <p:cNvGrpSpPr/>
              <p:nvPr/>
            </p:nvGrpSpPr>
            <p:grpSpPr>
              <a:xfrm>
                <a:off x="6659394" y="3135578"/>
                <a:ext cx="657768" cy="378452"/>
                <a:chOff x="4777947" y="3207622"/>
                <a:chExt cx="657768" cy="378452"/>
              </a:xfrm>
            </p:grpSpPr>
            <p:grpSp>
              <p:nvGrpSpPr>
                <p:cNvPr id="312" name="Group 311"/>
                <p:cNvGrpSpPr/>
                <p:nvPr/>
              </p:nvGrpSpPr>
              <p:grpSpPr>
                <a:xfrm>
                  <a:off x="4777947" y="3207622"/>
                  <a:ext cx="499826" cy="320263"/>
                  <a:chOff x="4503627" y="2218458"/>
                  <a:chExt cx="499826" cy="320263"/>
                </a:xfrm>
              </p:grpSpPr>
              <p:grpSp>
                <p:nvGrpSpPr>
                  <p:cNvPr id="320" name="Group 176"/>
                  <p:cNvGrpSpPr/>
                  <p:nvPr/>
                </p:nvGrpSpPr>
                <p:grpSpPr>
                  <a:xfrm>
                    <a:off x="4503627" y="2301538"/>
                    <a:ext cx="300259" cy="237183"/>
                    <a:chOff x="2962956" y="2115885"/>
                    <a:chExt cx="300259" cy="237183"/>
                  </a:xfrm>
                </p:grpSpPr>
                <p:pic>
                  <p:nvPicPr>
                    <p:cNvPr id="324" name="Picture 24 145"/>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25" name="Picture 24 146"/>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21" name="Group 179"/>
                  <p:cNvGrpSpPr/>
                  <p:nvPr/>
                </p:nvGrpSpPr>
                <p:grpSpPr>
                  <a:xfrm>
                    <a:off x="4719823" y="2218458"/>
                    <a:ext cx="283630" cy="253824"/>
                    <a:chOff x="6986427" y="2972145"/>
                    <a:chExt cx="283630" cy="253824"/>
                  </a:xfrm>
                </p:grpSpPr>
                <p:pic>
                  <p:nvPicPr>
                    <p:cNvPr id="322" name="Picture 24 147"/>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23" name="Picture 24 148"/>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13" name="Group 312"/>
                <p:cNvGrpSpPr/>
                <p:nvPr/>
              </p:nvGrpSpPr>
              <p:grpSpPr>
                <a:xfrm>
                  <a:off x="4935889" y="3265811"/>
                  <a:ext cx="499826" cy="320263"/>
                  <a:chOff x="4503627" y="2218458"/>
                  <a:chExt cx="499826" cy="320263"/>
                </a:xfrm>
              </p:grpSpPr>
              <p:grpSp>
                <p:nvGrpSpPr>
                  <p:cNvPr id="314" name="Group 176"/>
                  <p:cNvGrpSpPr/>
                  <p:nvPr/>
                </p:nvGrpSpPr>
                <p:grpSpPr>
                  <a:xfrm>
                    <a:off x="4503627" y="2301538"/>
                    <a:ext cx="300259" cy="237183"/>
                    <a:chOff x="2962956" y="2115885"/>
                    <a:chExt cx="300259" cy="237183"/>
                  </a:xfrm>
                </p:grpSpPr>
                <p:pic>
                  <p:nvPicPr>
                    <p:cNvPr id="318" name="Picture 24 149"/>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19" name="Picture 24 150"/>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15" name="Group 179"/>
                  <p:cNvGrpSpPr/>
                  <p:nvPr/>
                </p:nvGrpSpPr>
                <p:grpSpPr>
                  <a:xfrm>
                    <a:off x="4719823" y="2218458"/>
                    <a:ext cx="283630" cy="253824"/>
                    <a:chOff x="6986427" y="2972145"/>
                    <a:chExt cx="283630" cy="253824"/>
                  </a:xfrm>
                </p:grpSpPr>
                <p:pic>
                  <p:nvPicPr>
                    <p:cNvPr id="316" name="Picture 24 151"/>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17" name="Picture 24 152"/>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97" name="Group 296"/>
              <p:cNvGrpSpPr/>
              <p:nvPr/>
            </p:nvGrpSpPr>
            <p:grpSpPr>
              <a:xfrm rot="18877668">
                <a:off x="6210508" y="3195426"/>
                <a:ext cx="601238" cy="499826"/>
                <a:chOff x="5841977" y="3176030"/>
                <a:chExt cx="601238" cy="499826"/>
              </a:xfrm>
            </p:grpSpPr>
            <p:grpSp>
              <p:nvGrpSpPr>
                <p:cNvPr id="298" name="Group 297"/>
                <p:cNvGrpSpPr/>
                <p:nvPr/>
              </p:nvGrpSpPr>
              <p:grpSpPr>
                <a:xfrm rot="19742345">
                  <a:off x="5841977" y="3207622"/>
                  <a:ext cx="499826" cy="320263"/>
                  <a:chOff x="4503627" y="2218458"/>
                  <a:chExt cx="499826" cy="320263"/>
                </a:xfrm>
              </p:grpSpPr>
              <p:grpSp>
                <p:nvGrpSpPr>
                  <p:cNvPr id="306" name="Group 176"/>
                  <p:cNvGrpSpPr/>
                  <p:nvPr/>
                </p:nvGrpSpPr>
                <p:grpSpPr>
                  <a:xfrm>
                    <a:off x="4503627" y="2301538"/>
                    <a:ext cx="300259" cy="237183"/>
                    <a:chOff x="2962956" y="2115885"/>
                    <a:chExt cx="300259" cy="237183"/>
                  </a:xfrm>
                </p:grpSpPr>
                <p:pic>
                  <p:nvPicPr>
                    <p:cNvPr id="310" name="Picture 24 153"/>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11" name="Picture 24 15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07" name="Group 179"/>
                  <p:cNvGrpSpPr/>
                  <p:nvPr/>
                </p:nvGrpSpPr>
                <p:grpSpPr>
                  <a:xfrm>
                    <a:off x="4719823" y="2218458"/>
                    <a:ext cx="283630" cy="253824"/>
                    <a:chOff x="6986427" y="2972145"/>
                    <a:chExt cx="283630" cy="253824"/>
                  </a:xfrm>
                </p:grpSpPr>
                <p:pic>
                  <p:nvPicPr>
                    <p:cNvPr id="308" name="Picture 24 155"/>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09" name="Picture 24 156"/>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99" name="Group 298"/>
                <p:cNvGrpSpPr/>
                <p:nvPr/>
              </p:nvGrpSpPr>
              <p:grpSpPr>
                <a:xfrm rot="17239213">
                  <a:off x="6033171" y="3265811"/>
                  <a:ext cx="499826" cy="320263"/>
                  <a:chOff x="4503627" y="2218458"/>
                  <a:chExt cx="499826" cy="320263"/>
                </a:xfrm>
              </p:grpSpPr>
              <p:grpSp>
                <p:nvGrpSpPr>
                  <p:cNvPr id="300" name="Group 176"/>
                  <p:cNvGrpSpPr/>
                  <p:nvPr/>
                </p:nvGrpSpPr>
                <p:grpSpPr>
                  <a:xfrm>
                    <a:off x="4503627" y="2301538"/>
                    <a:ext cx="300259" cy="237183"/>
                    <a:chOff x="2962956" y="2115885"/>
                    <a:chExt cx="300259" cy="237183"/>
                  </a:xfrm>
                </p:grpSpPr>
                <p:pic>
                  <p:nvPicPr>
                    <p:cNvPr id="304" name="Picture 24 157"/>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05" name="Picture 24 158"/>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01" name="Group 179"/>
                  <p:cNvGrpSpPr/>
                  <p:nvPr/>
                </p:nvGrpSpPr>
                <p:grpSpPr>
                  <a:xfrm>
                    <a:off x="4719823" y="2218458"/>
                    <a:ext cx="283630" cy="253824"/>
                    <a:chOff x="6986427" y="2972145"/>
                    <a:chExt cx="283630" cy="253824"/>
                  </a:xfrm>
                </p:grpSpPr>
                <p:pic>
                  <p:nvPicPr>
                    <p:cNvPr id="302" name="Picture 24 159"/>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03" name="Picture 24 160"/>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326" name="Group 325"/>
            <p:cNvGrpSpPr/>
            <p:nvPr/>
          </p:nvGrpSpPr>
          <p:grpSpPr>
            <a:xfrm>
              <a:off x="5382005" y="3684276"/>
              <a:ext cx="1106234" cy="969712"/>
              <a:chOff x="6792398" y="2509410"/>
              <a:chExt cx="1106234" cy="969712"/>
            </a:xfrm>
          </p:grpSpPr>
          <p:grpSp>
            <p:nvGrpSpPr>
              <p:cNvPr id="327" name="Group 326"/>
              <p:cNvGrpSpPr/>
              <p:nvPr/>
            </p:nvGrpSpPr>
            <p:grpSpPr>
              <a:xfrm>
                <a:off x="6792398" y="2703317"/>
                <a:ext cx="657768" cy="378452"/>
                <a:chOff x="4777947" y="3207622"/>
                <a:chExt cx="657768" cy="378452"/>
              </a:xfrm>
            </p:grpSpPr>
            <p:grpSp>
              <p:nvGrpSpPr>
                <p:cNvPr id="373" name="Group 372"/>
                <p:cNvGrpSpPr/>
                <p:nvPr/>
              </p:nvGrpSpPr>
              <p:grpSpPr>
                <a:xfrm>
                  <a:off x="4777947" y="3207622"/>
                  <a:ext cx="499826" cy="320263"/>
                  <a:chOff x="4503627" y="2218458"/>
                  <a:chExt cx="499826" cy="320263"/>
                </a:xfrm>
              </p:grpSpPr>
              <p:grpSp>
                <p:nvGrpSpPr>
                  <p:cNvPr id="381" name="Group 176"/>
                  <p:cNvGrpSpPr/>
                  <p:nvPr/>
                </p:nvGrpSpPr>
                <p:grpSpPr>
                  <a:xfrm>
                    <a:off x="4503627" y="2301538"/>
                    <a:ext cx="300259" cy="237183"/>
                    <a:chOff x="2962956" y="2115885"/>
                    <a:chExt cx="300259" cy="237183"/>
                  </a:xfrm>
                </p:grpSpPr>
                <p:pic>
                  <p:nvPicPr>
                    <p:cNvPr id="385" name="Picture 24 161"/>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86" name="Picture 24 162"/>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82" name="Group 179"/>
                  <p:cNvGrpSpPr/>
                  <p:nvPr/>
                </p:nvGrpSpPr>
                <p:grpSpPr>
                  <a:xfrm>
                    <a:off x="4719823" y="2218458"/>
                    <a:ext cx="283630" cy="253824"/>
                    <a:chOff x="6986427" y="2972145"/>
                    <a:chExt cx="283630" cy="253824"/>
                  </a:xfrm>
                </p:grpSpPr>
                <p:pic>
                  <p:nvPicPr>
                    <p:cNvPr id="383" name="Picture 24 163"/>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84" name="Picture 24 164"/>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74" name="Group 373"/>
                <p:cNvGrpSpPr/>
                <p:nvPr/>
              </p:nvGrpSpPr>
              <p:grpSpPr>
                <a:xfrm>
                  <a:off x="4935889" y="3265811"/>
                  <a:ext cx="499826" cy="320263"/>
                  <a:chOff x="4503627" y="2218458"/>
                  <a:chExt cx="499826" cy="320263"/>
                </a:xfrm>
              </p:grpSpPr>
              <p:grpSp>
                <p:nvGrpSpPr>
                  <p:cNvPr id="375" name="Group 176"/>
                  <p:cNvGrpSpPr/>
                  <p:nvPr/>
                </p:nvGrpSpPr>
                <p:grpSpPr>
                  <a:xfrm>
                    <a:off x="4503627" y="2301538"/>
                    <a:ext cx="300259" cy="237183"/>
                    <a:chOff x="2962956" y="2115885"/>
                    <a:chExt cx="300259" cy="237183"/>
                  </a:xfrm>
                </p:grpSpPr>
                <p:pic>
                  <p:nvPicPr>
                    <p:cNvPr id="379" name="Picture 24 165"/>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80" name="Picture 24 166"/>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76" name="Group 179"/>
                  <p:cNvGrpSpPr/>
                  <p:nvPr/>
                </p:nvGrpSpPr>
                <p:grpSpPr>
                  <a:xfrm>
                    <a:off x="4719823" y="2218458"/>
                    <a:ext cx="283630" cy="253824"/>
                    <a:chOff x="6986427" y="2972145"/>
                    <a:chExt cx="283630" cy="253824"/>
                  </a:xfrm>
                </p:grpSpPr>
                <p:pic>
                  <p:nvPicPr>
                    <p:cNvPr id="377" name="Picture 24 167"/>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78" name="Picture 24 168"/>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328" name="Group 327"/>
              <p:cNvGrpSpPr/>
              <p:nvPr/>
            </p:nvGrpSpPr>
            <p:grpSpPr>
              <a:xfrm rot="19661454">
                <a:off x="6800712" y="2979296"/>
                <a:ext cx="601238" cy="499826"/>
                <a:chOff x="5841977" y="3176030"/>
                <a:chExt cx="601238" cy="499826"/>
              </a:xfrm>
            </p:grpSpPr>
            <p:grpSp>
              <p:nvGrpSpPr>
                <p:cNvPr id="359" name="Group 358"/>
                <p:cNvGrpSpPr/>
                <p:nvPr/>
              </p:nvGrpSpPr>
              <p:grpSpPr>
                <a:xfrm rot="19742345">
                  <a:off x="5841977" y="3207622"/>
                  <a:ext cx="499826" cy="320263"/>
                  <a:chOff x="4503627" y="2218458"/>
                  <a:chExt cx="499826" cy="320263"/>
                </a:xfrm>
              </p:grpSpPr>
              <p:grpSp>
                <p:nvGrpSpPr>
                  <p:cNvPr id="367" name="Group 176"/>
                  <p:cNvGrpSpPr/>
                  <p:nvPr/>
                </p:nvGrpSpPr>
                <p:grpSpPr>
                  <a:xfrm>
                    <a:off x="4503627" y="2301538"/>
                    <a:ext cx="300259" cy="237183"/>
                    <a:chOff x="2962956" y="2115885"/>
                    <a:chExt cx="300259" cy="237183"/>
                  </a:xfrm>
                </p:grpSpPr>
                <p:pic>
                  <p:nvPicPr>
                    <p:cNvPr id="371" name="Picture 24 169"/>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72" name="Picture 24 170"/>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68" name="Group 179"/>
                  <p:cNvGrpSpPr/>
                  <p:nvPr/>
                </p:nvGrpSpPr>
                <p:grpSpPr>
                  <a:xfrm>
                    <a:off x="4719823" y="2218458"/>
                    <a:ext cx="283630" cy="253824"/>
                    <a:chOff x="6986427" y="2972145"/>
                    <a:chExt cx="283630" cy="253824"/>
                  </a:xfrm>
                </p:grpSpPr>
                <p:pic>
                  <p:nvPicPr>
                    <p:cNvPr id="369" name="Picture 24 171"/>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70" name="Picture 24 172"/>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60" name="Group 359"/>
                <p:cNvGrpSpPr/>
                <p:nvPr/>
              </p:nvGrpSpPr>
              <p:grpSpPr>
                <a:xfrm rot="17239213">
                  <a:off x="6033171" y="3265811"/>
                  <a:ext cx="499826" cy="320263"/>
                  <a:chOff x="4503627" y="2218458"/>
                  <a:chExt cx="499826" cy="320263"/>
                </a:xfrm>
              </p:grpSpPr>
              <p:grpSp>
                <p:nvGrpSpPr>
                  <p:cNvPr id="361" name="Group 176"/>
                  <p:cNvGrpSpPr/>
                  <p:nvPr/>
                </p:nvGrpSpPr>
                <p:grpSpPr>
                  <a:xfrm>
                    <a:off x="4503627" y="2301538"/>
                    <a:ext cx="300259" cy="237183"/>
                    <a:chOff x="2962956" y="2115885"/>
                    <a:chExt cx="300259" cy="237183"/>
                  </a:xfrm>
                </p:grpSpPr>
                <p:pic>
                  <p:nvPicPr>
                    <p:cNvPr id="365" name="Picture 24 173"/>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66" name="Picture 24 17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62" name="Group 179"/>
                  <p:cNvGrpSpPr/>
                  <p:nvPr/>
                </p:nvGrpSpPr>
                <p:grpSpPr>
                  <a:xfrm>
                    <a:off x="4719823" y="2218458"/>
                    <a:ext cx="283630" cy="253824"/>
                    <a:chOff x="6986427" y="2972145"/>
                    <a:chExt cx="283630" cy="253824"/>
                  </a:xfrm>
                </p:grpSpPr>
                <p:pic>
                  <p:nvPicPr>
                    <p:cNvPr id="363" name="Picture 24 175"/>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64" name="Picture 24 176"/>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329" name="Group 328"/>
              <p:cNvGrpSpPr/>
              <p:nvPr/>
            </p:nvGrpSpPr>
            <p:grpSpPr>
              <a:xfrm rot="2171672">
                <a:off x="7240864" y="2945788"/>
                <a:ext cx="657768" cy="378452"/>
                <a:chOff x="4777947" y="3207622"/>
                <a:chExt cx="657768" cy="378452"/>
              </a:xfrm>
            </p:grpSpPr>
            <p:grpSp>
              <p:nvGrpSpPr>
                <p:cNvPr id="345" name="Group 344"/>
                <p:cNvGrpSpPr/>
                <p:nvPr/>
              </p:nvGrpSpPr>
              <p:grpSpPr>
                <a:xfrm>
                  <a:off x="4777947" y="3207622"/>
                  <a:ext cx="499826" cy="320263"/>
                  <a:chOff x="4503627" y="2218458"/>
                  <a:chExt cx="499826" cy="320263"/>
                </a:xfrm>
              </p:grpSpPr>
              <p:grpSp>
                <p:nvGrpSpPr>
                  <p:cNvPr id="353" name="Group 176"/>
                  <p:cNvGrpSpPr/>
                  <p:nvPr/>
                </p:nvGrpSpPr>
                <p:grpSpPr>
                  <a:xfrm>
                    <a:off x="4503627" y="2301538"/>
                    <a:ext cx="300259" cy="237183"/>
                    <a:chOff x="2962956" y="2115885"/>
                    <a:chExt cx="300259" cy="237183"/>
                  </a:xfrm>
                </p:grpSpPr>
                <p:pic>
                  <p:nvPicPr>
                    <p:cNvPr id="357" name="Picture 24 177"/>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58" name="Picture 24 178"/>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54" name="Group 179"/>
                  <p:cNvGrpSpPr/>
                  <p:nvPr/>
                </p:nvGrpSpPr>
                <p:grpSpPr>
                  <a:xfrm>
                    <a:off x="4719823" y="2218458"/>
                    <a:ext cx="283630" cy="253824"/>
                    <a:chOff x="6986427" y="2972145"/>
                    <a:chExt cx="283630" cy="253824"/>
                  </a:xfrm>
                </p:grpSpPr>
                <p:pic>
                  <p:nvPicPr>
                    <p:cNvPr id="355" name="Picture 24 179"/>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56" name="Picture 24 180"/>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46" name="Group 345"/>
                <p:cNvGrpSpPr/>
                <p:nvPr/>
              </p:nvGrpSpPr>
              <p:grpSpPr>
                <a:xfrm>
                  <a:off x="4935889" y="3265811"/>
                  <a:ext cx="499826" cy="320263"/>
                  <a:chOff x="4503627" y="2218458"/>
                  <a:chExt cx="499826" cy="320263"/>
                </a:xfrm>
              </p:grpSpPr>
              <p:grpSp>
                <p:nvGrpSpPr>
                  <p:cNvPr id="347" name="Group 176"/>
                  <p:cNvGrpSpPr/>
                  <p:nvPr/>
                </p:nvGrpSpPr>
                <p:grpSpPr>
                  <a:xfrm>
                    <a:off x="4503627" y="2301538"/>
                    <a:ext cx="300259" cy="237183"/>
                    <a:chOff x="2962956" y="2115885"/>
                    <a:chExt cx="300259" cy="237183"/>
                  </a:xfrm>
                </p:grpSpPr>
                <p:pic>
                  <p:nvPicPr>
                    <p:cNvPr id="351" name="Picture 24 181"/>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52" name="Picture 24 182"/>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48" name="Group 179"/>
                  <p:cNvGrpSpPr/>
                  <p:nvPr/>
                </p:nvGrpSpPr>
                <p:grpSpPr>
                  <a:xfrm>
                    <a:off x="4719823" y="2218458"/>
                    <a:ext cx="283630" cy="253824"/>
                    <a:chOff x="6986427" y="2972145"/>
                    <a:chExt cx="283630" cy="253824"/>
                  </a:xfrm>
                </p:grpSpPr>
                <p:pic>
                  <p:nvPicPr>
                    <p:cNvPr id="349" name="Picture 24 183"/>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50" name="Picture 24 184"/>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330" name="Group 329"/>
              <p:cNvGrpSpPr/>
              <p:nvPr/>
            </p:nvGrpSpPr>
            <p:grpSpPr>
              <a:xfrm rot="21049340">
                <a:off x="7270080" y="2509410"/>
                <a:ext cx="601238" cy="499826"/>
                <a:chOff x="5841977" y="3176030"/>
                <a:chExt cx="601238" cy="499826"/>
              </a:xfrm>
            </p:grpSpPr>
            <p:grpSp>
              <p:nvGrpSpPr>
                <p:cNvPr id="331" name="Group 330"/>
                <p:cNvGrpSpPr/>
                <p:nvPr/>
              </p:nvGrpSpPr>
              <p:grpSpPr>
                <a:xfrm rot="19742345">
                  <a:off x="5841977" y="3207622"/>
                  <a:ext cx="499826" cy="320263"/>
                  <a:chOff x="4503627" y="2218458"/>
                  <a:chExt cx="499826" cy="320263"/>
                </a:xfrm>
              </p:grpSpPr>
              <p:grpSp>
                <p:nvGrpSpPr>
                  <p:cNvPr id="339" name="Group 176"/>
                  <p:cNvGrpSpPr/>
                  <p:nvPr/>
                </p:nvGrpSpPr>
                <p:grpSpPr>
                  <a:xfrm>
                    <a:off x="4503627" y="2301538"/>
                    <a:ext cx="300259" cy="237183"/>
                    <a:chOff x="2962956" y="2115885"/>
                    <a:chExt cx="300259" cy="237183"/>
                  </a:xfrm>
                </p:grpSpPr>
                <p:pic>
                  <p:nvPicPr>
                    <p:cNvPr id="343" name="Picture 24 185"/>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44" name="Picture 24 186"/>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40" name="Group 179"/>
                  <p:cNvGrpSpPr/>
                  <p:nvPr/>
                </p:nvGrpSpPr>
                <p:grpSpPr>
                  <a:xfrm>
                    <a:off x="4719823" y="2218458"/>
                    <a:ext cx="283630" cy="253824"/>
                    <a:chOff x="6986427" y="2972145"/>
                    <a:chExt cx="283630" cy="253824"/>
                  </a:xfrm>
                </p:grpSpPr>
                <p:pic>
                  <p:nvPicPr>
                    <p:cNvPr id="341" name="Picture 24 187"/>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42" name="Picture 24 188"/>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32" name="Group 331"/>
                <p:cNvGrpSpPr/>
                <p:nvPr/>
              </p:nvGrpSpPr>
              <p:grpSpPr>
                <a:xfrm rot="17239213">
                  <a:off x="6033171" y="3265811"/>
                  <a:ext cx="499826" cy="320263"/>
                  <a:chOff x="4503627" y="2218458"/>
                  <a:chExt cx="499826" cy="320263"/>
                </a:xfrm>
              </p:grpSpPr>
              <p:grpSp>
                <p:nvGrpSpPr>
                  <p:cNvPr id="333" name="Group 176"/>
                  <p:cNvGrpSpPr/>
                  <p:nvPr/>
                </p:nvGrpSpPr>
                <p:grpSpPr>
                  <a:xfrm>
                    <a:off x="4503627" y="2301538"/>
                    <a:ext cx="300259" cy="237183"/>
                    <a:chOff x="2962956" y="2115885"/>
                    <a:chExt cx="300259" cy="237183"/>
                  </a:xfrm>
                </p:grpSpPr>
                <p:pic>
                  <p:nvPicPr>
                    <p:cNvPr id="337" name="Picture 24 189"/>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38" name="Picture 24 190"/>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34" name="Group 179"/>
                  <p:cNvGrpSpPr/>
                  <p:nvPr/>
                </p:nvGrpSpPr>
                <p:grpSpPr>
                  <a:xfrm>
                    <a:off x="4719823" y="2218458"/>
                    <a:ext cx="283630" cy="253824"/>
                    <a:chOff x="6986427" y="2972145"/>
                    <a:chExt cx="283630" cy="253824"/>
                  </a:xfrm>
                </p:grpSpPr>
                <p:pic>
                  <p:nvPicPr>
                    <p:cNvPr id="335" name="Picture 24 191"/>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36" name="Picture 24 192"/>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387" name="Group 386"/>
            <p:cNvGrpSpPr/>
            <p:nvPr/>
          </p:nvGrpSpPr>
          <p:grpSpPr>
            <a:xfrm>
              <a:off x="5889081" y="2731026"/>
              <a:ext cx="1557892" cy="1293966"/>
              <a:chOff x="6991903" y="2695004"/>
              <a:chExt cx="1557892" cy="1293966"/>
            </a:xfrm>
          </p:grpSpPr>
          <p:grpSp>
            <p:nvGrpSpPr>
              <p:cNvPr id="388" name="Group 387"/>
              <p:cNvGrpSpPr/>
              <p:nvPr/>
            </p:nvGrpSpPr>
            <p:grpSpPr>
              <a:xfrm>
                <a:off x="6991903" y="2695004"/>
                <a:ext cx="657768" cy="378452"/>
                <a:chOff x="4777947" y="3207622"/>
                <a:chExt cx="657768" cy="378452"/>
              </a:xfrm>
            </p:grpSpPr>
            <p:grpSp>
              <p:nvGrpSpPr>
                <p:cNvPr id="496" name="Group 495"/>
                <p:cNvGrpSpPr/>
                <p:nvPr/>
              </p:nvGrpSpPr>
              <p:grpSpPr>
                <a:xfrm>
                  <a:off x="4777947" y="3207622"/>
                  <a:ext cx="499826" cy="320263"/>
                  <a:chOff x="4503627" y="2218458"/>
                  <a:chExt cx="499826" cy="320263"/>
                </a:xfrm>
              </p:grpSpPr>
              <p:grpSp>
                <p:nvGrpSpPr>
                  <p:cNvPr id="504" name="Group 176"/>
                  <p:cNvGrpSpPr/>
                  <p:nvPr/>
                </p:nvGrpSpPr>
                <p:grpSpPr>
                  <a:xfrm>
                    <a:off x="4503627" y="2301538"/>
                    <a:ext cx="300259" cy="237183"/>
                    <a:chOff x="2962956" y="2115885"/>
                    <a:chExt cx="300259" cy="237183"/>
                  </a:xfrm>
                </p:grpSpPr>
                <p:pic>
                  <p:nvPicPr>
                    <p:cNvPr id="508" name="Picture 24 193"/>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509" name="Picture 24 19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505" name="Group 179"/>
                  <p:cNvGrpSpPr/>
                  <p:nvPr/>
                </p:nvGrpSpPr>
                <p:grpSpPr>
                  <a:xfrm>
                    <a:off x="4719823" y="2218458"/>
                    <a:ext cx="283630" cy="253824"/>
                    <a:chOff x="6986427" y="2972145"/>
                    <a:chExt cx="283630" cy="253824"/>
                  </a:xfrm>
                </p:grpSpPr>
                <p:pic>
                  <p:nvPicPr>
                    <p:cNvPr id="506" name="Picture 24 195"/>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507" name="Picture 24 196"/>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97" name="Group 496"/>
                <p:cNvGrpSpPr/>
                <p:nvPr/>
              </p:nvGrpSpPr>
              <p:grpSpPr>
                <a:xfrm>
                  <a:off x="4935889" y="3265811"/>
                  <a:ext cx="499826" cy="320263"/>
                  <a:chOff x="4503627" y="2218458"/>
                  <a:chExt cx="499826" cy="320263"/>
                </a:xfrm>
              </p:grpSpPr>
              <p:grpSp>
                <p:nvGrpSpPr>
                  <p:cNvPr id="498" name="Group 176"/>
                  <p:cNvGrpSpPr/>
                  <p:nvPr/>
                </p:nvGrpSpPr>
                <p:grpSpPr>
                  <a:xfrm>
                    <a:off x="4503627" y="2301538"/>
                    <a:ext cx="300259" cy="237183"/>
                    <a:chOff x="2962956" y="2115885"/>
                    <a:chExt cx="300259" cy="237183"/>
                  </a:xfrm>
                </p:grpSpPr>
                <p:pic>
                  <p:nvPicPr>
                    <p:cNvPr id="502" name="Picture 24 197"/>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503" name="Picture 24 198"/>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99" name="Group 179"/>
                  <p:cNvGrpSpPr/>
                  <p:nvPr/>
                </p:nvGrpSpPr>
                <p:grpSpPr>
                  <a:xfrm>
                    <a:off x="4719823" y="2218458"/>
                    <a:ext cx="283630" cy="253824"/>
                    <a:chOff x="6986427" y="2972145"/>
                    <a:chExt cx="283630" cy="253824"/>
                  </a:xfrm>
                </p:grpSpPr>
                <p:pic>
                  <p:nvPicPr>
                    <p:cNvPr id="500" name="Picture 24 199"/>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501" name="Picture 24 200"/>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389" name="Group 388"/>
              <p:cNvGrpSpPr/>
              <p:nvPr/>
            </p:nvGrpSpPr>
            <p:grpSpPr>
              <a:xfrm>
                <a:off x="7000217" y="2970983"/>
                <a:ext cx="601238" cy="499826"/>
                <a:chOff x="5841977" y="3176030"/>
                <a:chExt cx="601238" cy="499826"/>
              </a:xfrm>
            </p:grpSpPr>
            <p:grpSp>
              <p:nvGrpSpPr>
                <p:cNvPr id="482" name="Group 481"/>
                <p:cNvGrpSpPr/>
                <p:nvPr/>
              </p:nvGrpSpPr>
              <p:grpSpPr>
                <a:xfrm rot="19742345">
                  <a:off x="5841977" y="3207622"/>
                  <a:ext cx="499826" cy="320263"/>
                  <a:chOff x="4503627" y="2218458"/>
                  <a:chExt cx="499826" cy="320263"/>
                </a:xfrm>
              </p:grpSpPr>
              <p:grpSp>
                <p:nvGrpSpPr>
                  <p:cNvPr id="490" name="Group 176"/>
                  <p:cNvGrpSpPr/>
                  <p:nvPr/>
                </p:nvGrpSpPr>
                <p:grpSpPr>
                  <a:xfrm>
                    <a:off x="4503627" y="2301538"/>
                    <a:ext cx="300259" cy="237183"/>
                    <a:chOff x="2962956" y="2115885"/>
                    <a:chExt cx="300259" cy="237183"/>
                  </a:xfrm>
                </p:grpSpPr>
                <p:pic>
                  <p:nvPicPr>
                    <p:cNvPr id="494" name="Picture 24 201"/>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95" name="Picture 24 202"/>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91" name="Group 179"/>
                  <p:cNvGrpSpPr/>
                  <p:nvPr/>
                </p:nvGrpSpPr>
                <p:grpSpPr>
                  <a:xfrm>
                    <a:off x="4719823" y="2218458"/>
                    <a:ext cx="283630" cy="253824"/>
                    <a:chOff x="6986427" y="2972145"/>
                    <a:chExt cx="283630" cy="253824"/>
                  </a:xfrm>
                </p:grpSpPr>
                <p:pic>
                  <p:nvPicPr>
                    <p:cNvPr id="492" name="Picture 24 203"/>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93" name="Picture 24 204"/>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83" name="Group 482"/>
                <p:cNvGrpSpPr/>
                <p:nvPr/>
              </p:nvGrpSpPr>
              <p:grpSpPr>
                <a:xfrm rot="17239213">
                  <a:off x="6033171" y="3265811"/>
                  <a:ext cx="499826" cy="320263"/>
                  <a:chOff x="4503627" y="2218458"/>
                  <a:chExt cx="499826" cy="320263"/>
                </a:xfrm>
              </p:grpSpPr>
              <p:grpSp>
                <p:nvGrpSpPr>
                  <p:cNvPr id="484" name="Group 176"/>
                  <p:cNvGrpSpPr/>
                  <p:nvPr/>
                </p:nvGrpSpPr>
                <p:grpSpPr>
                  <a:xfrm>
                    <a:off x="4503627" y="2301538"/>
                    <a:ext cx="300259" cy="237183"/>
                    <a:chOff x="2962956" y="2115885"/>
                    <a:chExt cx="300259" cy="237183"/>
                  </a:xfrm>
                </p:grpSpPr>
                <p:pic>
                  <p:nvPicPr>
                    <p:cNvPr id="488" name="Picture 24 205"/>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89" name="Picture 24 206"/>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85" name="Group 179"/>
                  <p:cNvGrpSpPr/>
                  <p:nvPr/>
                </p:nvGrpSpPr>
                <p:grpSpPr>
                  <a:xfrm>
                    <a:off x="4719823" y="2218458"/>
                    <a:ext cx="283630" cy="253824"/>
                    <a:chOff x="6986427" y="2972145"/>
                    <a:chExt cx="283630" cy="253824"/>
                  </a:xfrm>
                </p:grpSpPr>
                <p:pic>
                  <p:nvPicPr>
                    <p:cNvPr id="486" name="Picture 24 207"/>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87" name="Picture 24 208"/>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390" name="Group 389"/>
              <p:cNvGrpSpPr/>
              <p:nvPr/>
            </p:nvGrpSpPr>
            <p:grpSpPr>
              <a:xfrm>
                <a:off x="7469330" y="2714400"/>
                <a:ext cx="1055948" cy="610380"/>
                <a:chOff x="6261214" y="3135578"/>
                <a:chExt cx="1055948" cy="610380"/>
              </a:xfrm>
            </p:grpSpPr>
            <p:grpSp>
              <p:nvGrpSpPr>
                <p:cNvPr id="452" name="Group 451"/>
                <p:cNvGrpSpPr/>
                <p:nvPr/>
              </p:nvGrpSpPr>
              <p:grpSpPr>
                <a:xfrm>
                  <a:off x="6659394" y="3135578"/>
                  <a:ext cx="657768" cy="378452"/>
                  <a:chOff x="4777947" y="3207622"/>
                  <a:chExt cx="657768" cy="378452"/>
                </a:xfrm>
              </p:grpSpPr>
              <p:grpSp>
                <p:nvGrpSpPr>
                  <p:cNvPr id="468" name="Group 467"/>
                  <p:cNvGrpSpPr/>
                  <p:nvPr/>
                </p:nvGrpSpPr>
                <p:grpSpPr>
                  <a:xfrm>
                    <a:off x="4777947" y="3207622"/>
                    <a:ext cx="499826" cy="320263"/>
                    <a:chOff x="4503627" y="2218458"/>
                    <a:chExt cx="499826" cy="320263"/>
                  </a:xfrm>
                </p:grpSpPr>
                <p:grpSp>
                  <p:nvGrpSpPr>
                    <p:cNvPr id="476" name="Group 176"/>
                    <p:cNvGrpSpPr/>
                    <p:nvPr/>
                  </p:nvGrpSpPr>
                  <p:grpSpPr>
                    <a:xfrm>
                      <a:off x="4503627" y="2301538"/>
                      <a:ext cx="300259" cy="237183"/>
                      <a:chOff x="2962956" y="2115885"/>
                      <a:chExt cx="300259" cy="237183"/>
                    </a:xfrm>
                  </p:grpSpPr>
                  <p:pic>
                    <p:nvPicPr>
                      <p:cNvPr id="480" name="Picture 24 209"/>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81" name="Picture 24 210"/>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77" name="Group 179"/>
                    <p:cNvGrpSpPr/>
                    <p:nvPr/>
                  </p:nvGrpSpPr>
                  <p:grpSpPr>
                    <a:xfrm>
                      <a:off x="4719823" y="2218458"/>
                      <a:ext cx="283630" cy="253824"/>
                      <a:chOff x="6986427" y="2972145"/>
                      <a:chExt cx="283630" cy="253824"/>
                    </a:xfrm>
                  </p:grpSpPr>
                  <p:pic>
                    <p:nvPicPr>
                      <p:cNvPr id="478" name="Picture 24 211"/>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79" name="Picture 24 212"/>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69" name="Group 468"/>
                  <p:cNvGrpSpPr/>
                  <p:nvPr/>
                </p:nvGrpSpPr>
                <p:grpSpPr>
                  <a:xfrm>
                    <a:off x="4935889" y="3265811"/>
                    <a:ext cx="499826" cy="320263"/>
                    <a:chOff x="4503627" y="2218458"/>
                    <a:chExt cx="499826" cy="320263"/>
                  </a:xfrm>
                </p:grpSpPr>
                <p:grpSp>
                  <p:nvGrpSpPr>
                    <p:cNvPr id="470" name="Group 176"/>
                    <p:cNvGrpSpPr/>
                    <p:nvPr/>
                  </p:nvGrpSpPr>
                  <p:grpSpPr>
                    <a:xfrm>
                      <a:off x="4503627" y="2301538"/>
                      <a:ext cx="300259" cy="237183"/>
                      <a:chOff x="2962956" y="2115885"/>
                      <a:chExt cx="300259" cy="237183"/>
                    </a:xfrm>
                  </p:grpSpPr>
                  <p:pic>
                    <p:nvPicPr>
                      <p:cNvPr id="474" name="Picture 24 213"/>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75" name="Picture 24 21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71" name="Group 179"/>
                    <p:cNvGrpSpPr/>
                    <p:nvPr/>
                  </p:nvGrpSpPr>
                  <p:grpSpPr>
                    <a:xfrm>
                      <a:off x="4719823" y="2218458"/>
                      <a:ext cx="283630" cy="253824"/>
                      <a:chOff x="6986427" y="2972145"/>
                      <a:chExt cx="283630" cy="253824"/>
                    </a:xfrm>
                  </p:grpSpPr>
                  <p:pic>
                    <p:nvPicPr>
                      <p:cNvPr id="472" name="Picture 24 215"/>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73" name="Picture 24 216"/>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453" name="Group 452"/>
                <p:cNvGrpSpPr/>
                <p:nvPr/>
              </p:nvGrpSpPr>
              <p:grpSpPr>
                <a:xfrm rot="18877668">
                  <a:off x="6210508" y="3195426"/>
                  <a:ext cx="601238" cy="499826"/>
                  <a:chOff x="5841977" y="3176030"/>
                  <a:chExt cx="601238" cy="499826"/>
                </a:xfrm>
              </p:grpSpPr>
              <p:grpSp>
                <p:nvGrpSpPr>
                  <p:cNvPr id="454" name="Group 453"/>
                  <p:cNvGrpSpPr/>
                  <p:nvPr/>
                </p:nvGrpSpPr>
                <p:grpSpPr>
                  <a:xfrm rot="19742345">
                    <a:off x="5841977" y="3207622"/>
                    <a:ext cx="499826" cy="320263"/>
                    <a:chOff x="4503627" y="2218458"/>
                    <a:chExt cx="499826" cy="320263"/>
                  </a:xfrm>
                </p:grpSpPr>
                <p:grpSp>
                  <p:nvGrpSpPr>
                    <p:cNvPr id="462" name="Group 176"/>
                    <p:cNvGrpSpPr/>
                    <p:nvPr/>
                  </p:nvGrpSpPr>
                  <p:grpSpPr>
                    <a:xfrm>
                      <a:off x="4503627" y="2301538"/>
                      <a:ext cx="300259" cy="237183"/>
                      <a:chOff x="2962956" y="2115885"/>
                      <a:chExt cx="300259" cy="237183"/>
                    </a:xfrm>
                  </p:grpSpPr>
                  <p:pic>
                    <p:nvPicPr>
                      <p:cNvPr id="466" name="Picture 24 217"/>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67" name="Picture 24 218"/>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63" name="Group 179"/>
                    <p:cNvGrpSpPr/>
                    <p:nvPr/>
                  </p:nvGrpSpPr>
                  <p:grpSpPr>
                    <a:xfrm>
                      <a:off x="4719823" y="2218458"/>
                      <a:ext cx="283630" cy="253824"/>
                      <a:chOff x="6986427" y="2972145"/>
                      <a:chExt cx="283630" cy="253824"/>
                    </a:xfrm>
                  </p:grpSpPr>
                  <p:pic>
                    <p:nvPicPr>
                      <p:cNvPr id="464" name="Picture 24 219"/>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65" name="Picture 24 220"/>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55" name="Group 454"/>
                  <p:cNvGrpSpPr/>
                  <p:nvPr/>
                </p:nvGrpSpPr>
                <p:grpSpPr>
                  <a:xfrm rot="17239213">
                    <a:off x="6033171" y="3265811"/>
                    <a:ext cx="499826" cy="320263"/>
                    <a:chOff x="4503627" y="2218458"/>
                    <a:chExt cx="499826" cy="320263"/>
                  </a:xfrm>
                </p:grpSpPr>
                <p:grpSp>
                  <p:nvGrpSpPr>
                    <p:cNvPr id="456" name="Group 455"/>
                    <p:cNvGrpSpPr/>
                    <p:nvPr/>
                  </p:nvGrpSpPr>
                  <p:grpSpPr>
                    <a:xfrm>
                      <a:off x="4503627" y="2301538"/>
                      <a:ext cx="300259" cy="237183"/>
                      <a:chOff x="2962956" y="2115885"/>
                      <a:chExt cx="300259" cy="237183"/>
                    </a:xfrm>
                  </p:grpSpPr>
                  <p:pic>
                    <p:nvPicPr>
                      <p:cNvPr id="460" name="Picture 24 221"/>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61" name="Picture 24 222"/>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57" name="Group 179"/>
                    <p:cNvGrpSpPr/>
                    <p:nvPr/>
                  </p:nvGrpSpPr>
                  <p:grpSpPr>
                    <a:xfrm>
                      <a:off x="4719823" y="2218458"/>
                      <a:ext cx="283630" cy="253824"/>
                      <a:chOff x="6986427" y="2972145"/>
                      <a:chExt cx="283630" cy="253824"/>
                    </a:xfrm>
                  </p:grpSpPr>
                  <p:pic>
                    <p:nvPicPr>
                      <p:cNvPr id="458" name="Picture 24 223"/>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59" name="Picture 24 224"/>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391" name="Group 390"/>
              <p:cNvGrpSpPr/>
              <p:nvPr/>
            </p:nvGrpSpPr>
            <p:grpSpPr>
              <a:xfrm>
                <a:off x="7443561" y="3019258"/>
                <a:ext cx="1106234" cy="969712"/>
                <a:chOff x="6792398" y="2509410"/>
                <a:chExt cx="1106234" cy="969712"/>
              </a:xfrm>
            </p:grpSpPr>
            <p:grpSp>
              <p:nvGrpSpPr>
                <p:cNvPr id="392" name="Group 391"/>
                <p:cNvGrpSpPr/>
                <p:nvPr/>
              </p:nvGrpSpPr>
              <p:grpSpPr>
                <a:xfrm>
                  <a:off x="6792398" y="2703317"/>
                  <a:ext cx="657768" cy="378452"/>
                  <a:chOff x="4777947" y="3207622"/>
                  <a:chExt cx="657768" cy="378452"/>
                </a:xfrm>
              </p:grpSpPr>
              <p:grpSp>
                <p:nvGrpSpPr>
                  <p:cNvPr id="438" name="Group 437"/>
                  <p:cNvGrpSpPr/>
                  <p:nvPr/>
                </p:nvGrpSpPr>
                <p:grpSpPr>
                  <a:xfrm>
                    <a:off x="4777947" y="3207622"/>
                    <a:ext cx="499826" cy="320263"/>
                    <a:chOff x="4503627" y="2218458"/>
                    <a:chExt cx="499826" cy="320263"/>
                  </a:xfrm>
                </p:grpSpPr>
                <p:grpSp>
                  <p:nvGrpSpPr>
                    <p:cNvPr id="446" name="Group 176"/>
                    <p:cNvGrpSpPr/>
                    <p:nvPr/>
                  </p:nvGrpSpPr>
                  <p:grpSpPr>
                    <a:xfrm>
                      <a:off x="4503627" y="2301538"/>
                      <a:ext cx="300259" cy="237183"/>
                      <a:chOff x="2962956" y="2115885"/>
                      <a:chExt cx="300259" cy="237183"/>
                    </a:xfrm>
                  </p:grpSpPr>
                  <p:pic>
                    <p:nvPicPr>
                      <p:cNvPr id="450" name="Picture 24 225"/>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51" name="Picture 24 226"/>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47" name="Group 179"/>
                    <p:cNvGrpSpPr/>
                    <p:nvPr/>
                  </p:nvGrpSpPr>
                  <p:grpSpPr>
                    <a:xfrm>
                      <a:off x="4719823" y="2218458"/>
                      <a:ext cx="283630" cy="253824"/>
                      <a:chOff x="6986427" y="2972145"/>
                      <a:chExt cx="283630" cy="253824"/>
                    </a:xfrm>
                  </p:grpSpPr>
                  <p:pic>
                    <p:nvPicPr>
                      <p:cNvPr id="448" name="Picture 24 227"/>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49" name="Picture 24 228"/>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39" name="Group 438"/>
                  <p:cNvGrpSpPr/>
                  <p:nvPr/>
                </p:nvGrpSpPr>
                <p:grpSpPr>
                  <a:xfrm>
                    <a:off x="4935889" y="3265811"/>
                    <a:ext cx="499826" cy="320263"/>
                    <a:chOff x="4503627" y="2218458"/>
                    <a:chExt cx="499826" cy="320263"/>
                  </a:xfrm>
                </p:grpSpPr>
                <p:grpSp>
                  <p:nvGrpSpPr>
                    <p:cNvPr id="440" name="Group 176"/>
                    <p:cNvGrpSpPr/>
                    <p:nvPr/>
                  </p:nvGrpSpPr>
                  <p:grpSpPr>
                    <a:xfrm>
                      <a:off x="4503627" y="2301538"/>
                      <a:ext cx="300259" cy="237183"/>
                      <a:chOff x="2962956" y="2115885"/>
                      <a:chExt cx="300259" cy="237183"/>
                    </a:xfrm>
                  </p:grpSpPr>
                  <p:pic>
                    <p:nvPicPr>
                      <p:cNvPr id="444" name="Picture 24 229"/>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45" name="Picture 24 230"/>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41" name="Group 179"/>
                    <p:cNvGrpSpPr/>
                    <p:nvPr/>
                  </p:nvGrpSpPr>
                  <p:grpSpPr>
                    <a:xfrm>
                      <a:off x="4719823" y="2218458"/>
                      <a:ext cx="283630" cy="253824"/>
                      <a:chOff x="6986427" y="2972145"/>
                      <a:chExt cx="283630" cy="253824"/>
                    </a:xfrm>
                  </p:grpSpPr>
                  <p:pic>
                    <p:nvPicPr>
                      <p:cNvPr id="442" name="Picture 24 231"/>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43" name="Picture 24 232"/>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393" name="Group 392"/>
                <p:cNvGrpSpPr/>
                <p:nvPr/>
              </p:nvGrpSpPr>
              <p:grpSpPr>
                <a:xfrm rot="19661454">
                  <a:off x="6800712" y="2979296"/>
                  <a:ext cx="601238" cy="499826"/>
                  <a:chOff x="5841977" y="3176030"/>
                  <a:chExt cx="601238" cy="499826"/>
                </a:xfrm>
              </p:grpSpPr>
              <p:grpSp>
                <p:nvGrpSpPr>
                  <p:cNvPr id="424" name="Group 423"/>
                  <p:cNvGrpSpPr/>
                  <p:nvPr/>
                </p:nvGrpSpPr>
                <p:grpSpPr>
                  <a:xfrm rot="19742345">
                    <a:off x="5841977" y="3207622"/>
                    <a:ext cx="499826" cy="320263"/>
                    <a:chOff x="4503627" y="2218458"/>
                    <a:chExt cx="499826" cy="320263"/>
                  </a:xfrm>
                </p:grpSpPr>
                <p:grpSp>
                  <p:nvGrpSpPr>
                    <p:cNvPr id="432" name="Group 176"/>
                    <p:cNvGrpSpPr/>
                    <p:nvPr/>
                  </p:nvGrpSpPr>
                  <p:grpSpPr>
                    <a:xfrm>
                      <a:off x="4503627" y="2301538"/>
                      <a:ext cx="300259" cy="237183"/>
                      <a:chOff x="2962956" y="2115885"/>
                      <a:chExt cx="300259" cy="237183"/>
                    </a:xfrm>
                  </p:grpSpPr>
                  <p:pic>
                    <p:nvPicPr>
                      <p:cNvPr id="436" name="Picture 24 233"/>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37" name="Picture 24 23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33" name="Group 179"/>
                    <p:cNvGrpSpPr/>
                    <p:nvPr/>
                  </p:nvGrpSpPr>
                  <p:grpSpPr>
                    <a:xfrm>
                      <a:off x="4719823" y="2218458"/>
                      <a:ext cx="283630" cy="253824"/>
                      <a:chOff x="6986427" y="2972145"/>
                      <a:chExt cx="283630" cy="253824"/>
                    </a:xfrm>
                  </p:grpSpPr>
                  <p:pic>
                    <p:nvPicPr>
                      <p:cNvPr id="434" name="Picture 24 235"/>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35" name="Picture 24 236"/>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25" name="Group 424"/>
                  <p:cNvGrpSpPr/>
                  <p:nvPr/>
                </p:nvGrpSpPr>
                <p:grpSpPr>
                  <a:xfrm rot="17239213">
                    <a:off x="6033171" y="3265811"/>
                    <a:ext cx="499826" cy="320263"/>
                    <a:chOff x="4503627" y="2218458"/>
                    <a:chExt cx="499826" cy="320263"/>
                  </a:xfrm>
                </p:grpSpPr>
                <p:grpSp>
                  <p:nvGrpSpPr>
                    <p:cNvPr id="426" name="Group 176"/>
                    <p:cNvGrpSpPr/>
                    <p:nvPr/>
                  </p:nvGrpSpPr>
                  <p:grpSpPr>
                    <a:xfrm>
                      <a:off x="4503627" y="2301538"/>
                      <a:ext cx="300259" cy="237183"/>
                      <a:chOff x="2962956" y="2115885"/>
                      <a:chExt cx="300259" cy="237183"/>
                    </a:xfrm>
                  </p:grpSpPr>
                  <p:pic>
                    <p:nvPicPr>
                      <p:cNvPr id="430" name="Picture 24 237"/>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31" name="Picture 24 238"/>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27" name="Group 179"/>
                    <p:cNvGrpSpPr/>
                    <p:nvPr/>
                  </p:nvGrpSpPr>
                  <p:grpSpPr>
                    <a:xfrm>
                      <a:off x="4719823" y="2218458"/>
                      <a:ext cx="283630" cy="253824"/>
                      <a:chOff x="6986427" y="2972145"/>
                      <a:chExt cx="283630" cy="253824"/>
                    </a:xfrm>
                  </p:grpSpPr>
                  <p:pic>
                    <p:nvPicPr>
                      <p:cNvPr id="428" name="Picture 24 239"/>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29" name="Picture 24 240"/>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394" name="Group 393"/>
                <p:cNvGrpSpPr/>
                <p:nvPr/>
              </p:nvGrpSpPr>
              <p:grpSpPr>
                <a:xfrm rot="2171672">
                  <a:off x="7240864" y="2945788"/>
                  <a:ext cx="657768" cy="378452"/>
                  <a:chOff x="4777947" y="3207622"/>
                  <a:chExt cx="657768" cy="378452"/>
                </a:xfrm>
              </p:grpSpPr>
              <p:grpSp>
                <p:nvGrpSpPr>
                  <p:cNvPr id="410" name="Group 409"/>
                  <p:cNvGrpSpPr/>
                  <p:nvPr/>
                </p:nvGrpSpPr>
                <p:grpSpPr>
                  <a:xfrm>
                    <a:off x="4777947" y="3207622"/>
                    <a:ext cx="499826" cy="320263"/>
                    <a:chOff x="4503627" y="2218458"/>
                    <a:chExt cx="499826" cy="320263"/>
                  </a:xfrm>
                </p:grpSpPr>
                <p:grpSp>
                  <p:nvGrpSpPr>
                    <p:cNvPr id="418" name="Group 176"/>
                    <p:cNvGrpSpPr/>
                    <p:nvPr/>
                  </p:nvGrpSpPr>
                  <p:grpSpPr>
                    <a:xfrm>
                      <a:off x="4503627" y="2301538"/>
                      <a:ext cx="300259" cy="237183"/>
                      <a:chOff x="2962956" y="2115885"/>
                      <a:chExt cx="300259" cy="237183"/>
                    </a:xfrm>
                  </p:grpSpPr>
                  <p:pic>
                    <p:nvPicPr>
                      <p:cNvPr id="422" name="Picture 24 241"/>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23" name="Picture 24 242"/>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19" name="Group 179"/>
                    <p:cNvGrpSpPr/>
                    <p:nvPr/>
                  </p:nvGrpSpPr>
                  <p:grpSpPr>
                    <a:xfrm>
                      <a:off x="4719823" y="2218458"/>
                      <a:ext cx="283630" cy="253824"/>
                      <a:chOff x="6986427" y="2972145"/>
                      <a:chExt cx="283630" cy="253824"/>
                    </a:xfrm>
                  </p:grpSpPr>
                  <p:pic>
                    <p:nvPicPr>
                      <p:cNvPr id="420" name="Picture 24 243"/>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21" name="Picture 24 244"/>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11" name="Group 410"/>
                  <p:cNvGrpSpPr/>
                  <p:nvPr/>
                </p:nvGrpSpPr>
                <p:grpSpPr>
                  <a:xfrm>
                    <a:off x="4935889" y="3265811"/>
                    <a:ext cx="499826" cy="320263"/>
                    <a:chOff x="4503627" y="2218458"/>
                    <a:chExt cx="499826" cy="320263"/>
                  </a:xfrm>
                </p:grpSpPr>
                <p:grpSp>
                  <p:nvGrpSpPr>
                    <p:cNvPr id="412" name="Group 176"/>
                    <p:cNvGrpSpPr/>
                    <p:nvPr/>
                  </p:nvGrpSpPr>
                  <p:grpSpPr>
                    <a:xfrm>
                      <a:off x="4503627" y="2301538"/>
                      <a:ext cx="300259" cy="237183"/>
                      <a:chOff x="2962956" y="2115885"/>
                      <a:chExt cx="300259" cy="237183"/>
                    </a:xfrm>
                  </p:grpSpPr>
                  <p:pic>
                    <p:nvPicPr>
                      <p:cNvPr id="416" name="Picture 24 245"/>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17" name="Picture 24 246"/>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13" name="Group 179"/>
                    <p:cNvGrpSpPr/>
                    <p:nvPr/>
                  </p:nvGrpSpPr>
                  <p:grpSpPr>
                    <a:xfrm>
                      <a:off x="4719823" y="2218458"/>
                      <a:ext cx="283630" cy="253824"/>
                      <a:chOff x="6986427" y="2972145"/>
                      <a:chExt cx="283630" cy="253824"/>
                    </a:xfrm>
                  </p:grpSpPr>
                  <p:pic>
                    <p:nvPicPr>
                      <p:cNvPr id="414" name="Picture 24 247"/>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15" name="Picture 24 248"/>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395" name="Group 394"/>
                <p:cNvGrpSpPr/>
                <p:nvPr/>
              </p:nvGrpSpPr>
              <p:grpSpPr>
                <a:xfrm rot="21049340">
                  <a:off x="7270080" y="2509410"/>
                  <a:ext cx="601238" cy="499826"/>
                  <a:chOff x="5841977" y="3176030"/>
                  <a:chExt cx="601238" cy="499826"/>
                </a:xfrm>
              </p:grpSpPr>
              <p:grpSp>
                <p:nvGrpSpPr>
                  <p:cNvPr id="396" name="Group 395"/>
                  <p:cNvGrpSpPr/>
                  <p:nvPr/>
                </p:nvGrpSpPr>
                <p:grpSpPr>
                  <a:xfrm rot="19742345">
                    <a:off x="5841977" y="3207622"/>
                    <a:ext cx="499826" cy="320263"/>
                    <a:chOff x="4503627" y="2218458"/>
                    <a:chExt cx="499826" cy="320263"/>
                  </a:xfrm>
                </p:grpSpPr>
                <p:grpSp>
                  <p:nvGrpSpPr>
                    <p:cNvPr id="404" name="Group 176"/>
                    <p:cNvGrpSpPr/>
                    <p:nvPr/>
                  </p:nvGrpSpPr>
                  <p:grpSpPr>
                    <a:xfrm>
                      <a:off x="4503627" y="2301538"/>
                      <a:ext cx="300259" cy="237183"/>
                      <a:chOff x="2962956" y="2115885"/>
                      <a:chExt cx="300259" cy="237183"/>
                    </a:xfrm>
                  </p:grpSpPr>
                  <p:pic>
                    <p:nvPicPr>
                      <p:cNvPr id="408" name="Picture 24 249"/>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09" name="Picture 24 250"/>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05" name="Group 179"/>
                    <p:cNvGrpSpPr/>
                    <p:nvPr/>
                  </p:nvGrpSpPr>
                  <p:grpSpPr>
                    <a:xfrm>
                      <a:off x="4719823" y="2218458"/>
                      <a:ext cx="283630" cy="253824"/>
                      <a:chOff x="6986427" y="2972145"/>
                      <a:chExt cx="283630" cy="253824"/>
                    </a:xfrm>
                  </p:grpSpPr>
                  <p:pic>
                    <p:nvPicPr>
                      <p:cNvPr id="406" name="Picture 24 251"/>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07" name="Picture 24 252"/>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97" name="Group 396"/>
                  <p:cNvGrpSpPr/>
                  <p:nvPr/>
                </p:nvGrpSpPr>
                <p:grpSpPr>
                  <a:xfrm rot="17239213">
                    <a:off x="6033171" y="3265811"/>
                    <a:ext cx="499826" cy="320263"/>
                    <a:chOff x="4503627" y="2218458"/>
                    <a:chExt cx="499826" cy="320263"/>
                  </a:xfrm>
                </p:grpSpPr>
                <p:grpSp>
                  <p:nvGrpSpPr>
                    <p:cNvPr id="398" name="Group 176"/>
                    <p:cNvGrpSpPr/>
                    <p:nvPr/>
                  </p:nvGrpSpPr>
                  <p:grpSpPr>
                    <a:xfrm>
                      <a:off x="4503627" y="2301538"/>
                      <a:ext cx="300259" cy="237183"/>
                      <a:chOff x="2962956" y="2115885"/>
                      <a:chExt cx="300259" cy="237183"/>
                    </a:xfrm>
                  </p:grpSpPr>
                  <p:pic>
                    <p:nvPicPr>
                      <p:cNvPr id="402" name="Picture 24 253"/>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03" name="Picture 24 25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99" name="Group 179"/>
                    <p:cNvGrpSpPr/>
                    <p:nvPr/>
                  </p:nvGrpSpPr>
                  <p:grpSpPr>
                    <a:xfrm>
                      <a:off x="4719823" y="2218458"/>
                      <a:ext cx="283630" cy="253824"/>
                      <a:chOff x="6986427" y="2972145"/>
                      <a:chExt cx="283630" cy="253824"/>
                    </a:xfrm>
                  </p:grpSpPr>
                  <p:pic>
                    <p:nvPicPr>
                      <p:cNvPr id="400" name="Picture 24 255"/>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01" name="Picture 24 256"/>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grpSp>
      <p:sp>
        <p:nvSpPr>
          <p:cNvPr id="511" name="TextBox 510"/>
          <p:cNvSpPr txBox="1"/>
          <p:nvPr/>
        </p:nvSpPr>
        <p:spPr>
          <a:xfrm>
            <a:off x="512723" y="2021610"/>
            <a:ext cx="7635834" cy="954107"/>
          </a:xfrm>
          <a:prstGeom prst="rect">
            <a:avLst/>
          </a:prstGeom>
          <a:noFill/>
        </p:spPr>
        <p:txBody>
          <a:bodyPr wrap="square" rtlCol="0">
            <a:spAutoFit/>
          </a:bodyPr>
          <a:lstStyle/>
          <a:p>
            <a:pPr indent="1200150"/>
            <a:r>
              <a:rPr lang="en-US" dirty="0">
                <a:solidFill>
                  <a:schemeClr val="accent4"/>
                </a:solidFill>
              </a:rPr>
              <a:t>Floc density approaches the density of water because the floc includes water</a:t>
            </a:r>
          </a:p>
        </p:txBody>
      </p:sp>
      <p:sp>
        <p:nvSpPr>
          <p:cNvPr id="512" name="TextBox 511"/>
          <p:cNvSpPr txBox="1"/>
          <p:nvPr/>
        </p:nvSpPr>
        <p:spPr>
          <a:xfrm>
            <a:off x="4055113" y="6370928"/>
            <a:ext cx="744114" cy="523220"/>
          </a:xfrm>
          <a:prstGeom prst="rect">
            <a:avLst/>
          </a:prstGeom>
          <a:noFill/>
        </p:spPr>
        <p:txBody>
          <a:bodyPr wrap="none" rtlCol="0">
            <a:spAutoFit/>
          </a:bodyPr>
          <a:lstStyle/>
          <a:p>
            <a:r>
              <a:rPr lang="en-US" dirty="0">
                <a:solidFill>
                  <a:schemeClr val="accent4"/>
                </a:solidFill>
              </a:rPr>
              <a:t>No!</a:t>
            </a:r>
          </a:p>
        </p:txBody>
      </p:sp>
      <p:pic>
        <p:nvPicPr>
          <p:cNvPr id="5" name="Picture 4">
            <a:extLst>
              <a:ext uri="{FF2B5EF4-FFF2-40B4-BE49-F238E27FC236}">
                <a16:creationId xmlns:a16="http://schemas.microsoft.com/office/drawing/2014/main" id="{4BDE9F8E-13D4-4047-AD57-31BA259F2F17}"/>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1514046" y="5126328"/>
            <a:ext cx="2116203" cy="429258"/>
          </a:xfrm>
          <a:prstGeom prst="rect">
            <a:avLst/>
          </a:prstGeom>
        </p:spPr>
      </p:pic>
      <p:pic>
        <p:nvPicPr>
          <p:cNvPr id="12" name="Picture 11">
            <a:extLst>
              <a:ext uri="{FF2B5EF4-FFF2-40B4-BE49-F238E27FC236}">
                <a16:creationId xmlns:a16="http://schemas.microsoft.com/office/drawing/2014/main" id="{DD367D48-1DC9-4A5F-83FF-9461B518C89D}"/>
              </a:ext>
            </a:extLst>
          </p:cNvPr>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4949396" y="5077901"/>
            <a:ext cx="2365340" cy="452757"/>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6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511" grpId="0"/>
      <p:bldP spid="512"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effectLst/>
        </p:spPr>
        <p:txBody>
          <a:bodyPr/>
          <a:lstStyle/>
          <a:p>
            <a:r>
              <a:rPr lang="en-US" dirty="0"/>
              <a:t>Fractal Geometry</a:t>
            </a:r>
          </a:p>
        </p:txBody>
      </p:sp>
      <p:sp>
        <p:nvSpPr>
          <p:cNvPr id="3" name="Content Placeholder 2"/>
          <p:cNvSpPr>
            <a:spLocks noGrp="1"/>
          </p:cNvSpPr>
          <p:nvPr>
            <p:ph idx="1"/>
          </p:nvPr>
        </p:nvSpPr>
        <p:spPr/>
        <p:txBody>
          <a:bodyPr/>
          <a:lstStyle/>
          <a:p>
            <a:r>
              <a:rPr lang="en-US" dirty="0"/>
              <a:t>Fractal geometry explains the changes in floc density and sedimentation velocity as a function of floc size</a:t>
            </a:r>
          </a:p>
          <a:p>
            <a:r>
              <a:rPr lang="en-US" dirty="0"/>
              <a:t>The fractal dimension of flocs is </a:t>
            </a:r>
            <a:r>
              <a:rPr lang="en-US" u="sng" dirty="0"/>
              <a:t>approximately</a:t>
            </a:r>
            <a:r>
              <a:rPr lang="en-US" dirty="0"/>
              <a:t> 2.3 (based on floc measurements)</a:t>
            </a:r>
          </a:p>
          <a:p>
            <a:r>
              <a:rPr lang="en-US" dirty="0"/>
              <a:t>Fractal dimension is a function of the size ratio of the colliding flocs</a:t>
            </a:r>
          </a:p>
          <a:p>
            <a:r>
              <a:rPr lang="en-US" dirty="0"/>
              <a:t>Further research to quantify the fractal dimension in flocculation is needed</a:t>
            </a:r>
          </a:p>
          <a:p>
            <a:endParaRPr lang="en-US" dirty="0"/>
          </a:p>
        </p:txBody>
      </p:sp>
      <p:pic>
        <p:nvPicPr>
          <p:cNvPr id="5" name="Picture 4">
            <a:extLst>
              <a:ext uri="{FF2B5EF4-FFF2-40B4-BE49-F238E27FC236}">
                <a16:creationId xmlns:a16="http://schemas.microsoft.com/office/drawing/2014/main" id="{3673B4E5-D2EF-4755-B1B5-A8C487D1B473}"/>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6739776" y="3429000"/>
            <a:ext cx="2268293" cy="434181"/>
          </a:xfrm>
          <a:prstGeom prst="rect">
            <a:avLst/>
          </a:prstGeom>
        </p:spPr>
      </p:pic>
    </p:spTree>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val 7"/>
          <p:cNvSpPr/>
          <p:nvPr/>
        </p:nvSpPr>
        <p:spPr bwMode="auto">
          <a:xfrm>
            <a:off x="1816925" y="2648194"/>
            <a:ext cx="570015" cy="320634"/>
          </a:xfrm>
          <a:prstGeom prst="ellipse">
            <a:avLst/>
          </a:prstGeom>
          <a:noFill/>
          <a:ln w="381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 name="Title 1"/>
          <p:cNvSpPr>
            <a:spLocks noGrp="1"/>
          </p:cNvSpPr>
          <p:nvPr>
            <p:ph type="title"/>
          </p:nvPr>
        </p:nvSpPr>
        <p:spPr>
          <a:xfrm>
            <a:off x="685800" y="0"/>
            <a:ext cx="7772400" cy="1323109"/>
          </a:xfrm>
          <a:effectLst/>
        </p:spPr>
        <p:txBody>
          <a:bodyPr/>
          <a:lstStyle/>
          <a:p>
            <a:r>
              <a:rPr lang="en-US" dirty="0"/>
              <a:t>Buoyant Density of Flocs</a:t>
            </a:r>
            <a:br>
              <a:rPr lang="en-US" dirty="0"/>
            </a:br>
            <a:endParaRPr lang="en-US" dirty="0"/>
          </a:p>
        </p:txBody>
      </p:sp>
      <p:pic>
        <p:nvPicPr>
          <p:cNvPr id="527362" name="Picture 2"/>
          <p:cNvPicPr>
            <a:picLocks noChangeAspect="1" noChangeArrowheads="1"/>
          </p:cNvPicPr>
          <p:nvPr/>
        </p:nvPicPr>
        <p:blipFill>
          <a:blip r:embed="rId4" cstate="print"/>
          <a:srcRect/>
          <a:stretch>
            <a:fillRect/>
          </a:stretch>
        </p:blipFill>
        <p:spPr bwMode="auto">
          <a:xfrm>
            <a:off x="806335" y="1889361"/>
            <a:ext cx="7744980" cy="5087389"/>
          </a:xfrm>
          <a:prstGeom prst="rect">
            <a:avLst/>
          </a:prstGeom>
          <a:noFill/>
          <a:ln w="9525">
            <a:noFill/>
            <a:miter lim="800000"/>
            <a:headEnd/>
            <a:tailEnd/>
          </a:ln>
          <a:effectLst/>
        </p:spPr>
      </p:pic>
      <p:sp>
        <p:nvSpPr>
          <p:cNvPr id="527364"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527366"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527368" name="Rectangle 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9" name="TextBox 8"/>
          <p:cNvSpPr txBox="1"/>
          <p:nvPr/>
        </p:nvSpPr>
        <p:spPr>
          <a:xfrm>
            <a:off x="795646" y="1638795"/>
            <a:ext cx="8073107" cy="523220"/>
          </a:xfrm>
          <a:prstGeom prst="rect">
            <a:avLst/>
          </a:prstGeom>
          <a:noFill/>
        </p:spPr>
        <p:txBody>
          <a:bodyPr wrap="none" rtlCol="0">
            <a:spAutoFit/>
          </a:bodyPr>
          <a:lstStyle/>
          <a:p>
            <a:r>
              <a:rPr lang="en-US" dirty="0"/>
              <a:t>Will these flocs settle faster than the primary particles?</a:t>
            </a:r>
          </a:p>
        </p:txBody>
      </p:sp>
      <p:pic>
        <p:nvPicPr>
          <p:cNvPr id="4" name="Picture 3">
            <a:extLst>
              <a:ext uri="{FF2B5EF4-FFF2-40B4-BE49-F238E27FC236}">
                <a16:creationId xmlns:a16="http://schemas.microsoft.com/office/drawing/2014/main" id="{24140AAF-9DB4-481B-BD0C-3E797441024A}"/>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2208199" y="661554"/>
            <a:ext cx="5248000" cy="664381"/>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E7DE36E3-D625-44B9-AE55-686132E43007}"/>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753048" y="4617999"/>
            <a:ext cx="6613333" cy="664381"/>
          </a:xfrm>
          <a:prstGeom prst="rect">
            <a:avLst/>
          </a:prstGeom>
        </p:spPr>
      </p:pic>
      <p:pic>
        <p:nvPicPr>
          <p:cNvPr id="23" name="Picture 22">
            <a:extLst>
              <a:ext uri="{FF2B5EF4-FFF2-40B4-BE49-F238E27FC236}">
                <a16:creationId xmlns:a16="http://schemas.microsoft.com/office/drawing/2014/main" id="{A054F336-BAD2-45F3-8048-F71E8481D3B5}"/>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753048" y="3588718"/>
            <a:ext cx="4982857" cy="664381"/>
          </a:xfrm>
          <a:prstGeom prst="rect">
            <a:avLst/>
          </a:prstGeom>
        </p:spPr>
      </p:pic>
      <p:sp>
        <p:nvSpPr>
          <p:cNvPr id="2" name="Title 1"/>
          <p:cNvSpPr>
            <a:spLocks noGrp="1"/>
          </p:cNvSpPr>
          <p:nvPr>
            <p:ph type="title"/>
          </p:nvPr>
        </p:nvSpPr>
        <p:spPr/>
        <p:txBody>
          <a:bodyPr/>
          <a:lstStyle/>
          <a:p>
            <a:r>
              <a:rPr lang="en-US" dirty="0"/>
              <a:t>Fractal Terminal Velocity Equations</a:t>
            </a:r>
          </a:p>
        </p:txBody>
      </p:sp>
      <p:cxnSp>
        <p:nvCxnSpPr>
          <p:cNvPr id="7" name="Straight Arrow Connector 6"/>
          <p:cNvCxnSpPr>
            <a:cxnSpLocks/>
          </p:cNvCxnSpPr>
          <p:nvPr/>
        </p:nvCxnSpPr>
        <p:spPr>
          <a:xfrm>
            <a:off x="1941689" y="2115805"/>
            <a:ext cx="1068548" cy="45746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8" name="Rounded Rectangle 7"/>
          <p:cNvSpPr/>
          <p:nvPr/>
        </p:nvSpPr>
        <p:spPr>
          <a:xfrm>
            <a:off x="2220334" y="4569249"/>
            <a:ext cx="882032" cy="804265"/>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a:off x="4777377" y="4561211"/>
            <a:ext cx="882032" cy="80426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6288959" y="4569249"/>
            <a:ext cx="1161237" cy="26982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p:cNvSpPr/>
          <p:nvPr/>
        </p:nvSpPr>
        <p:spPr>
          <a:xfrm>
            <a:off x="4649075" y="3509246"/>
            <a:ext cx="1170646" cy="33177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p:cNvCxnSpPr>
            <a:cxnSpLocks/>
            <a:stCxn id="11" idx="3"/>
            <a:endCxn id="10" idx="0"/>
          </p:cNvCxnSpPr>
          <p:nvPr/>
        </p:nvCxnSpPr>
        <p:spPr>
          <a:xfrm>
            <a:off x="5819721" y="3675133"/>
            <a:ext cx="1049857" cy="89411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6317183" y="1791477"/>
            <a:ext cx="2525050" cy="523220"/>
          </a:xfrm>
          <a:prstGeom prst="rect">
            <a:avLst/>
          </a:prstGeom>
          <a:noFill/>
        </p:spPr>
        <p:txBody>
          <a:bodyPr wrap="none" rtlCol="0">
            <a:spAutoFit/>
          </a:bodyPr>
          <a:lstStyle/>
          <a:p>
            <a:r>
              <a:rPr lang="en-US" dirty="0"/>
              <a:t>Buoyant density</a:t>
            </a:r>
          </a:p>
        </p:txBody>
      </p:sp>
      <p:sp>
        <p:nvSpPr>
          <p:cNvPr id="14" name="TextBox 13"/>
          <p:cNvSpPr txBox="1"/>
          <p:nvPr/>
        </p:nvSpPr>
        <p:spPr>
          <a:xfrm>
            <a:off x="4160578" y="2604955"/>
            <a:ext cx="4595425" cy="523220"/>
          </a:xfrm>
          <a:prstGeom prst="rect">
            <a:avLst/>
          </a:prstGeom>
          <a:noFill/>
        </p:spPr>
        <p:txBody>
          <a:bodyPr wrap="none" rtlCol="0">
            <a:spAutoFit/>
          </a:bodyPr>
          <a:lstStyle/>
          <a:p>
            <a:r>
              <a:rPr lang="en-US" dirty="0"/>
              <a:t>Viscous flow terminal velocity</a:t>
            </a:r>
          </a:p>
        </p:txBody>
      </p:sp>
      <p:sp>
        <p:nvSpPr>
          <p:cNvPr id="12" name="TextBox 11"/>
          <p:cNvSpPr txBox="1"/>
          <p:nvPr/>
        </p:nvSpPr>
        <p:spPr>
          <a:xfrm>
            <a:off x="6996023" y="3509245"/>
            <a:ext cx="1460656" cy="523220"/>
          </a:xfrm>
          <a:prstGeom prst="rect">
            <a:avLst/>
          </a:prstGeom>
          <a:noFill/>
        </p:spPr>
        <p:txBody>
          <a:bodyPr wrap="none" rtlCol="0">
            <a:spAutoFit/>
          </a:bodyPr>
          <a:lstStyle/>
          <a:p>
            <a:r>
              <a:rPr lang="en-US" dirty="0"/>
              <a:t>Algebra!</a:t>
            </a:r>
          </a:p>
        </p:txBody>
      </p:sp>
      <mc:AlternateContent xmlns:mc="http://schemas.openxmlformats.org/markup-compatibility/2006" xmlns:a14="http://schemas.microsoft.com/office/drawing/2010/main">
        <mc:Choice Requires="a14">
          <p:sp>
            <p:nvSpPr>
              <p:cNvPr id="15" name="Rectangle 14"/>
              <p:cNvSpPr/>
              <p:nvPr/>
            </p:nvSpPr>
            <p:spPr>
              <a:xfrm>
                <a:off x="5735905" y="5927023"/>
                <a:ext cx="3423245" cy="620426"/>
              </a:xfrm>
              <a:prstGeom prst="rect">
                <a:avLst/>
              </a:prstGeom>
            </p:spPr>
            <p:txBody>
              <a:bodyPr wrap="none">
                <a:spAutoFit/>
              </a:bodyPr>
              <a:lstStyle/>
              <a:p>
                <a14:m>
                  <m:oMath xmlns:m="http://schemas.openxmlformats.org/officeDocument/2006/math">
                    <m:sSub>
                      <m:sSubPr>
                        <m:ctrlPr>
                          <a:rPr lang="en-US" i="1" smtClean="0">
                            <a:latin typeface="Cambria Math" panose="02040503050406030204" pitchFamily="18" charset="0"/>
                          </a:rPr>
                        </m:ctrlPr>
                      </m:sSubPr>
                      <m:e>
                        <m:r>
                          <a:rPr lang="en-US" i="1">
                            <a:latin typeface="Cambria Math"/>
                          </a:rPr>
                          <m:t>𝜌</m:t>
                        </m:r>
                      </m:e>
                      <m:sub>
                        <m:r>
                          <a:rPr lang="en-US" i="1">
                            <a:latin typeface="Cambria Math"/>
                          </a:rPr>
                          <m:t>𝐹𝑙𝑜</m:t>
                        </m:r>
                        <m:sSub>
                          <m:sSubPr>
                            <m:ctrlPr>
                              <a:rPr lang="en-US" i="1">
                                <a:latin typeface="Cambria Math" panose="02040503050406030204" pitchFamily="18" charset="0"/>
                              </a:rPr>
                            </m:ctrlPr>
                          </m:sSubPr>
                          <m:e>
                            <m:r>
                              <a:rPr lang="en-US" i="1">
                                <a:latin typeface="Cambria Math"/>
                              </a:rPr>
                              <m:t>𝑐</m:t>
                            </m:r>
                          </m:e>
                          <m:sub>
                            <m:r>
                              <a:rPr lang="en-US">
                                <a:latin typeface="Cambria Math"/>
                              </a:rPr>
                              <m:t>0</m:t>
                            </m:r>
                          </m:sub>
                        </m:sSub>
                      </m:sub>
                    </m:sSub>
                  </m:oMath>
                </a14:m>
                <a:r>
                  <a:rPr lang="en-US" dirty="0"/>
                  <a:t> c</a:t>
                </a:r>
                <a14:m>
                  <m:oMath xmlns:m="http://schemas.openxmlformats.org/officeDocument/2006/math">
                    <m:r>
                      <m:rPr>
                        <m:sty m:val="p"/>
                      </m:rPr>
                      <a:rPr lang="en-US" b="0" i="0" smtClean="0">
                        <a:latin typeface="Cambria Math"/>
                      </a:rPr>
                      <m:t>ould</m:t>
                    </m:r>
                    <m:r>
                      <a:rPr lang="en-US" b="0" i="0" smtClean="0">
                        <a:latin typeface="Cambria Math"/>
                      </a:rPr>
                      <m:t> </m:t>
                    </m:r>
                    <m:r>
                      <m:rPr>
                        <m:sty m:val="p"/>
                      </m:rPr>
                      <a:rPr lang="en-US" b="0" i="0" smtClean="0">
                        <a:latin typeface="Cambria Math"/>
                      </a:rPr>
                      <m:t>be</m:t>
                    </m:r>
                    <m:r>
                      <a:rPr lang="en-US" b="0" i="0" smtClean="0">
                        <a:latin typeface="Cambria Math"/>
                      </a:rPr>
                      <m:t> </m:t>
                    </m:r>
                    <m:sSub>
                      <m:sSubPr>
                        <m:ctrlPr>
                          <a:rPr lang="en-US" i="1">
                            <a:latin typeface="Cambria Math" panose="02040503050406030204" pitchFamily="18" charset="0"/>
                          </a:rPr>
                        </m:ctrlPr>
                      </m:sSubPr>
                      <m:e>
                        <m:r>
                          <a:rPr lang="en-US" i="1">
                            <a:latin typeface="Cambria Math"/>
                          </a:rPr>
                          <m:t>𝜌</m:t>
                        </m:r>
                      </m:e>
                      <m:sub>
                        <m:r>
                          <a:rPr lang="en-US" b="0" i="1" smtClean="0">
                            <a:latin typeface="Cambria Math"/>
                          </a:rPr>
                          <m:t>𝐶𝑙𝑎𝑦</m:t>
                        </m:r>
                      </m:sub>
                    </m:sSub>
                  </m:oMath>
                </a14:m>
                <a:r>
                  <a:rPr lang="en-US" dirty="0"/>
                  <a:t>!</a:t>
                </a:r>
              </a:p>
            </p:txBody>
          </p:sp>
        </mc:Choice>
        <mc:Fallback xmlns="">
          <p:sp>
            <p:nvSpPr>
              <p:cNvPr id="15" name="Rectangle 14"/>
              <p:cNvSpPr>
                <a:spLocks noRot="1" noChangeAspect="1" noMove="1" noResize="1" noEditPoints="1" noAdjustHandles="1" noChangeArrowheads="1" noChangeShapeType="1" noTextEdit="1"/>
              </p:cNvSpPr>
              <p:nvPr/>
            </p:nvSpPr>
            <p:spPr>
              <a:xfrm>
                <a:off x="5735905" y="5927023"/>
                <a:ext cx="3423245" cy="620426"/>
              </a:xfrm>
              <a:prstGeom prst="rect">
                <a:avLst/>
              </a:prstGeom>
              <a:blipFill rotWithShape="1">
                <a:blip r:embed="rId9"/>
                <a:stretch>
                  <a:fillRect t="-9804" r="-2317" b="-10784"/>
                </a:stretch>
              </a:blipFill>
            </p:spPr>
            <p:txBody>
              <a:bodyPr/>
              <a:lstStyle/>
              <a:p>
                <a:r>
                  <a:rPr lang="en-US">
                    <a:noFill/>
                  </a:rPr>
                  <a:t> </a:t>
                </a:r>
              </a:p>
            </p:txBody>
          </p:sp>
        </mc:Fallback>
      </mc:AlternateContent>
      <p:pic>
        <p:nvPicPr>
          <p:cNvPr id="17" name="Picture 16">
            <a:extLst>
              <a:ext uri="{FF2B5EF4-FFF2-40B4-BE49-F238E27FC236}">
                <a16:creationId xmlns:a16="http://schemas.microsoft.com/office/drawing/2014/main" id="{17B26540-3FBB-4F6B-A87D-AD36D69A14B4}"/>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559883" y="2511517"/>
            <a:ext cx="3324852" cy="710096"/>
          </a:xfrm>
          <a:prstGeom prst="rect">
            <a:avLst/>
          </a:prstGeom>
        </p:spPr>
      </p:pic>
      <p:pic>
        <p:nvPicPr>
          <p:cNvPr id="18" name="Picture 17">
            <a:extLst>
              <a:ext uri="{FF2B5EF4-FFF2-40B4-BE49-F238E27FC236}">
                <a16:creationId xmlns:a16="http://schemas.microsoft.com/office/drawing/2014/main" id="{EF79702D-06F1-43B5-9B07-F2DF844BA081}"/>
              </a:ext>
            </a:extLst>
          </p:cNvPr>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1210290" y="1628558"/>
            <a:ext cx="5248000" cy="664381"/>
          </a:xfrm>
          <a:prstGeom prst="rect">
            <a:avLst/>
          </a:prstGeom>
        </p:spPr>
      </p:pic>
      <p:pic>
        <p:nvPicPr>
          <p:cNvPr id="29" name="Picture 28">
            <a:extLst>
              <a:ext uri="{FF2B5EF4-FFF2-40B4-BE49-F238E27FC236}">
                <a16:creationId xmlns:a16="http://schemas.microsoft.com/office/drawing/2014/main" id="{6EB278E1-DDD6-4435-BE5A-574AACEDABB7}"/>
              </a:ext>
            </a:extLst>
          </p:cNvPr>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753048" y="5705952"/>
            <a:ext cx="4993524" cy="664381"/>
          </a:xfrm>
          <a:prstGeom prst="rect">
            <a:avLst/>
          </a:prstGeom>
        </p:spPr>
      </p:pic>
    </p:spTree>
    <p:extLst>
      <p:ext uri="{BB962C8B-B14F-4D97-AF65-F5344CB8AC3E}">
        <p14:creationId xmlns:p14="http://schemas.microsoft.com/office/powerpoint/2010/main" val="1375153775"/>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15EEF00D-C302-45FE-BE90-267445F403B5}"/>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6093230" y="490312"/>
            <a:ext cx="2956764" cy="631483"/>
          </a:xfrm>
          <a:prstGeom prst="rect">
            <a:avLst/>
          </a:prstGeom>
        </p:spPr>
      </p:pic>
      <p:pic>
        <p:nvPicPr>
          <p:cNvPr id="514052" name="Picture 4"/>
          <p:cNvPicPr>
            <a:picLocks noChangeAspect="1" noChangeArrowheads="1"/>
          </p:cNvPicPr>
          <p:nvPr/>
        </p:nvPicPr>
        <p:blipFill>
          <a:blip r:embed="rId6" cstate="print"/>
          <a:srcRect/>
          <a:stretch>
            <a:fillRect/>
          </a:stretch>
        </p:blipFill>
        <p:spPr bwMode="auto">
          <a:xfrm>
            <a:off x="0" y="1595958"/>
            <a:ext cx="5421244" cy="3490565"/>
          </a:xfrm>
          <a:prstGeom prst="rect">
            <a:avLst/>
          </a:prstGeom>
          <a:noFill/>
          <a:ln w="9525">
            <a:noFill/>
            <a:miter lim="800000"/>
            <a:headEnd/>
            <a:tailEnd/>
          </a:ln>
          <a:effectLst/>
        </p:spPr>
      </p:pic>
      <p:sp>
        <p:nvSpPr>
          <p:cNvPr id="79876" name="Rectangle 4"/>
          <p:cNvSpPr>
            <a:spLocks noGrp="1" noChangeArrowheads="1"/>
          </p:cNvSpPr>
          <p:nvPr>
            <p:ph type="title"/>
          </p:nvPr>
        </p:nvSpPr>
        <p:spPr>
          <a:xfrm>
            <a:off x="216132" y="304800"/>
            <a:ext cx="5877098" cy="1143000"/>
          </a:xfrm>
          <a:effectLst/>
        </p:spPr>
        <p:txBody>
          <a:bodyPr/>
          <a:lstStyle/>
          <a:p>
            <a:r>
              <a:rPr lang="en-US" dirty="0"/>
              <a:t>Floc Terminal Velocity</a:t>
            </a:r>
          </a:p>
        </p:txBody>
      </p:sp>
      <p:sp>
        <p:nvSpPr>
          <p:cNvPr id="79881" name="Text Box 9"/>
          <p:cNvSpPr txBox="1">
            <a:spLocks noChangeArrowheads="1"/>
          </p:cNvSpPr>
          <p:nvPr/>
        </p:nvSpPr>
        <p:spPr bwMode="auto">
          <a:xfrm>
            <a:off x="1011215" y="4524891"/>
            <a:ext cx="665163" cy="366712"/>
          </a:xfrm>
          <a:prstGeom prst="rect">
            <a:avLst/>
          </a:prstGeom>
          <a:noFill/>
          <a:ln w="12700">
            <a:noFill/>
            <a:miter lim="800000"/>
            <a:headEnd type="none" w="lg" len="med"/>
            <a:tailEnd type="none" w="lg" len="med"/>
          </a:ln>
          <a:effectLst/>
        </p:spPr>
        <p:txBody>
          <a:bodyPr wrap="none">
            <a:spAutoFit/>
          </a:bodyPr>
          <a:lstStyle/>
          <a:p>
            <a:r>
              <a:rPr lang="en-US" sz="1800" dirty="0"/>
              <a:t>1 </a:t>
            </a:r>
            <a:r>
              <a:rPr lang="en-US" sz="1800" dirty="0">
                <a:latin typeface="Symbol" pitchFamily="18" charset="2"/>
              </a:rPr>
              <a:t>m</a:t>
            </a:r>
            <a:r>
              <a:rPr lang="en-US" sz="1800" dirty="0"/>
              <a:t>m</a:t>
            </a:r>
          </a:p>
        </p:txBody>
      </p:sp>
      <p:sp>
        <p:nvSpPr>
          <p:cNvPr id="79879" name="Line 7"/>
          <p:cNvSpPr>
            <a:spLocks noChangeShapeType="1"/>
          </p:cNvSpPr>
          <p:nvPr/>
        </p:nvSpPr>
        <p:spPr bwMode="auto">
          <a:xfrm flipH="1">
            <a:off x="3686611" y="2821586"/>
            <a:ext cx="1766537" cy="0"/>
          </a:xfrm>
          <a:prstGeom prst="line">
            <a:avLst/>
          </a:prstGeom>
          <a:noFill/>
          <a:ln w="12700">
            <a:solidFill>
              <a:schemeClr val="tx1"/>
            </a:solidFill>
            <a:round/>
            <a:headEnd type="none" w="lg" len="med"/>
            <a:tailEnd type="triangle" w="lg" len="med"/>
          </a:ln>
          <a:effectLst/>
        </p:spPr>
        <p:txBody>
          <a:bodyPr wrap="square" anchor="ctr">
            <a:spAutoFit/>
          </a:bodyPr>
          <a:lstStyle/>
          <a:p>
            <a:endParaRPr lang="en-US"/>
          </a:p>
        </p:txBody>
      </p:sp>
      <p:sp>
        <p:nvSpPr>
          <p:cNvPr id="79880" name="Line 8"/>
          <p:cNvSpPr>
            <a:spLocks noChangeShapeType="1"/>
          </p:cNvSpPr>
          <p:nvPr/>
        </p:nvSpPr>
        <p:spPr bwMode="auto">
          <a:xfrm flipH="1">
            <a:off x="1296785" y="4010290"/>
            <a:ext cx="4166311" cy="0"/>
          </a:xfrm>
          <a:prstGeom prst="line">
            <a:avLst/>
          </a:prstGeom>
          <a:noFill/>
          <a:ln w="12700">
            <a:solidFill>
              <a:schemeClr val="tx1"/>
            </a:solidFill>
            <a:round/>
            <a:headEnd type="none" w="lg" len="med"/>
            <a:tailEnd type="triangle" w="lg" len="med"/>
          </a:ln>
          <a:effectLst/>
        </p:spPr>
        <p:txBody>
          <a:bodyPr wrap="square" anchor="ctr">
            <a:spAutoFit/>
          </a:bodyPr>
          <a:lstStyle/>
          <a:p>
            <a:endParaRPr lang="en-US"/>
          </a:p>
        </p:txBody>
      </p:sp>
      <p:sp>
        <p:nvSpPr>
          <p:cNvPr id="79882" name="Line 10"/>
          <p:cNvSpPr>
            <a:spLocks noChangeShapeType="1"/>
          </p:cNvSpPr>
          <p:nvPr/>
        </p:nvSpPr>
        <p:spPr bwMode="auto">
          <a:xfrm flipH="1">
            <a:off x="4574488" y="2391334"/>
            <a:ext cx="828785" cy="0"/>
          </a:xfrm>
          <a:prstGeom prst="line">
            <a:avLst/>
          </a:prstGeom>
          <a:noFill/>
          <a:ln w="12700">
            <a:solidFill>
              <a:schemeClr val="tx1"/>
            </a:solidFill>
            <a:round/>
            <a:headEnd type="none" w="lg" len="med"/>
            <a:tailEnd type="triangle" w="lg" len="med"/>
          </a:ln>
          <a:effectLst/>
        </p:spPr>
        <p:txBody>
          <a:bodyPr wrap="square" anchor="ctr">
            <a:spAutoFit/>
          </a:bodyPr>
          <a:lstStyle/>
          <a:p>
            <a:endParaRPr lang="en-US"/>
          </a:p>
        </p:txBody>
      </p:sp>
      <p:sp>
        <p:nvSpPr>
          <p:cNvPr id="79883" name="Text Box 11"/>
          <p:cNvSpPr txBox="1">
            <a:spLocks noChangeArrowheads="1"/>
          </p:cNvSpPr>
          <p:nvPr/>
        </p:nvSpPr>
        <p:spPr bwMode="auto">
          <a:xfrm>
            <a:off x="5366999" y="1729177"/>
            <a:ext cx="3535363" cy="830997"/>
          </a:xfrm>
          <a:prstGeom prst="rect">
            <a:avLst/>
          </a:prstGeom>
          <a:noFill/>
          <a:ln w="12700">
            <a:noFill/>
            <a:miter lim="800000"/>
            <a:headEnd type="none" w="lg" len="med"/>
            <a:tailEnd type="none" w="lg" len="med"/>
          </a:ln>
          <a:effectLst/>
        </p:spPr>
        <p:txBody>
          <a:bodyPr>
            <a:spAutoFit/>
          </a:bodyPr>
          <a:lstStyle/>
          <a:p>
            <a:r>
              <a:rPr lang="en-US" sz="2400" dirty="0" err="1"/>
              <a:t>Upflow</a:t>
            </a:r>
            <a:r>
              <a:rPr lang="en-US" sz="2400" dirty="0"/>
              <a:t> velocity for floc blankets</a:t>
            </a:r>
          </a:p>
        </p:txBody>
      </p:sp>
      <p:sp>
        <p:nvSpPr>
          <p:cNvPr id="79885" name="Text Box 13"/>
          <p:cNvSpPr txBox="1">
            <a:spLocks noChangeArrowheads="1"/>
          </p:cNvSpPr>
          <p:nvPr/>
        </p:nvSpPr>
        <p:spPr bwMode="auto">
          <a:xfrm>
            <a:off x="5428366" y="2593142"/>
            <a:ext cx="3535363" cy="830997"/>
          </a:xfrm>
          <a:prstGeom prst="rect">
            <a:avLst/>
          </a:prstGeom>
          <a:noFill/>
          <a:ln w="12700">
            <a:noFill/>
            <a:miter lim="800000"/>
            <a:headEnd type="none" w="lg" len="med"/>
            <a:tailEnd type="none" w="lg" len="med"/>
          </a:ln>
          <a:effectLst/>
        </p:spPr>
        <p:txBody>
          <a:bodyPr>
            <a:spAutoFit/>
          </a:bodyPr>
          <a:lstStyle/>
          <a:p>
            <a:r>
              <a:rPr lang="en-US" sz="2400" dirty="0"/>
              <a:t>Capture velocity for AguaClara plate settlers</a:t>
            </a:r>
          </a:p>
        </p:txBody>
      </p:sp>
      <p:sp>
        <p:nvSpPr>
          <p:cNvPr id="79886" name="Text Box 14"/>
          <p:cNvSpPr txBox="1">
            <a:spLocks noChangeArrowheads="1"/>
          </p:cNvSpPr>
          <p:nvPr/>
        </p:nvSpPr>
        <p:spPr bwMode="auto">
          <a:xfrm>
            <a:off x="5394325" y="3729271"/>
            <a:ext cx="3535363" cy="830997"/>
          </a:xfrm>
          <a:prstGeom prst="rect">
            <a:avLst/>
          </a:prstGeom>
          <a:noFill/>
          <a:ln w="12700">
            <a:noFill/>
            <a:miter lim="800000"/>
            <a:headEnd type="none" w="lg" len="med"/>
            <a:tailEnd type="none" w="lg" len="med"/>
          </a:ln>
          <a:effectLst/>
        </p:spPr>
        <p:txBody>
          <a:bodyPr>
            <a:spAutoFit/>
          </a:bodyPr>
          <a:lstStyle/>
          <a:p>
            <a:r>
              <a:rPr lang="en-US" sz="2400" dirty="0"/>
              <a:t>Why flocculation is necessary!</a:t>
            </a:r>
          </a:p>
        </p:txBody>
      </p:sp>
      <p:sp>
        <p:nvSpPr>
          <p:cNvPr id="79887" name="Line 15"/>
          <p:cNvSpPr>
            <a:spLocks noChangeShapeType="1"/>
          </p:cNvSpPr>
          <p:nvPr/>
        </p:nvSpPr>
        <p:spPr bwMode="auto">
          <a:xfrm>
            <a:off x="3682784" y="2816121"/>
            <a:ext cx="0" cy="190500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79889" name="Text Box 17"/>
          <p:cNvSpPr txBox="1">
            <a:spLocks noChangeArrowheads="1"/>
          </p:cNvSpPr>
          <p:nvPr/>
        </p:nvSpPr>
        <p:spPr bwMode="auto">
          <a:xfrm>
            <a:off x="0" y="6334780"/>
            <a:ext cx="8638903" cy="523220"/>
          </a:xfrm>
          <a:prstGeom prst="rect">
            <a:avLst/>
          </a:prstGeom>
          <a:noFill/>
          <a:ln w="12700">
            <a:noFill/>
            <a:miter lim="800000"/>
            <a:headEnd type="none" w="lg" len="med"/>
            <a:tailEnd type="none" w="lg" len="med"/>
          </a:ln>
          <a:effectLst/>
        </p:spPr>
        <p:txBody>
          <a:bodyPr wrap="none">
            <a:spAutoFit/>
          </a:bodyPr>
          <a:lstStyle/>
          <a:p>
            <a:r>
              <a:rPr lang="en-US" dirty="0"/>
              <a:t>The model takes into account the changing density of flocs</a:t>
            </a:r>
          </a:p>
        </p:txBody>
      </p:sp>
      <p:pic>
        <p:nvPicPr>
          <p:cNvPr id="79894" name="Picture 22"/>
          <p:cNvPicPr>
            <a:picLocks noChangeAspect="1" noChangeArrowheads="1"/>
          </p:cNvPicPr>
          <p:nvPr/>
        </p:nvPicPr>
        <p:blipFill>
          <a:blip r:embed="rId7" cstate="screen"/>
          <a:srcRect/>
          <a:stretch>
            <a:fillRect/>
          </a:stretch>
        </p:blipFill>
        <p:spPr bwMode="auto">
          <a:xfrm>
            <a:off x="723900" y="6962775"/>
            <a:ext cx="1247775" cy="1971675"/>
          </a:xfrm>
          <a:prstGeom prst="rect">
            <a:avLst/>
          </a:prstGeom>
          <a:noFill/>
          <a:ln w="12700" algn="ctr">
            <a:noFill/>
            <a:miter lim="800000"/>
            <a:headEnd type="none" w="lg" len="med"/>
            <a:tailEnd type="none" w="lg" len="med"/>
          </a:ln>
          <a:effectLst/>
        </p:spPr>
      </p:pic>
      <p:sp>
        <p:nvSpPr>
          <p:cNvPr id="19" name="TextBox 18"/>
          <p:cNvSpPr txBox="1"/>
          <p:nvPr/>
        </p:nvSpPr>
        <p:spPr>
          <a:xfrm>
            <a:off x="4754880" y="5216039"/>
            <a:ext cx="4009431" cy="523220"/>
          </a:xfrm>
          <a:prstGeom prst="rect">
            <a:avLst/>
          </a:prstGeom>
          <a:noFill/>
        </p:spPr>
        <p:txBody>
          <a:bodyPr wrap="none" rtlCol="0">
            <a:spAutoFit/>
          </a:bodyPr>
          <a:lstStyle/>
          <a:p>
            <a:r>
              <a:rPr lang="en-US" dirty="0" err="1"/>
              <a:t>D</a:t>
            </a:r>
            <a:r>
              <a:rPr lang="en-US" baseline="-25000" dirty="0" err="1"/>
              <a:t>Fractal</a:t>
            </a:r>
            <a:r>
              <a:rPr lang="en-US" baseline="-25000" dirty="0"/>
              <a:t> </a:t>
            </a:r>
            <a:r>
              <a:rPr lang="en-US" dirty="0"/>
              <a:t>= 2.3 and d</a:t>
            </a:r>
            <a:r>
              <a:rPr lang="en-US" baseline="-25000" dirty="0"/>
              <a:t>0 </a:t>
            </a:r>
            <a:r>
              <a:rPr lang="en-US" dirty="0"/>
              <a:t>= 1 </a:t>
            </a:r>
            <a:r>
              <a:rPr lang="en-US" dirty="0">
                <a:latin typeface="Symbol" pitchFamily="18" charset="2"/>
              </a:rPr>
              <a:t>m</a:t>
            </a:r>
            <a:r>
              <a:rPr lang="en-US" dirty="0"/>
              <a:t>m</a:t>
            </a:r>
          </a:p>
        </p:txBody>
      </p:sp>
      <p:sp>
        <p:nvSpPr>
          <p:cNvPr id="17" name="Oval 16"/>
          <p:cNvSpPr/>
          <p:nvPr/>
        </p:nvSpPr>
        <p:spPr bwMode="auto">
          <a:xfrm>
            <a:off x="7169779" y="411792"/>
            <a:ext cx="224443" cy="236602"/>
          </a:xfrm>
          <a:prstGeom prst="ellipse">
            <a:avLst/>
          </a:prstGeom>
          <a:noFill/>
          <a:ln w="127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8" name="Oval 17"/>
          <p:cNvSpPr/>
          <p:nvPr/>
        </p:nvSpPr>
        <p:spPr bwMode="auto">
          <a:xfrm>
            <a:off x="4206238" y="4877754"/>
            <a:ext cx="1256857" cy="366712"/>
          </a:xfrm>
          <a:prstGeom prst="ellipse">
            <a:avLst/>
          </a:prstGeom>
          <a:noFill/>
          <a:ln w="38100" cap="flat" cmpd="sng" algn="ctr">
            <a:solidFill>
              <a:schemeClr val="accent4"/>
            </a:solidFill>
            <a:prstDash val="solid"/>
            <a:round/>
            <a:headEnd type="none" w="lg" len="med"/>
            <a:tailEnd type="none" w="lg"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0" name="Oval 19"/>
          <p:cNvSpPr/>
          <p:nvPr/>
        </p:nvSpPr>
        <p:spPr bwMode="auto">
          <a:xfrm>
            <a:off x="3479470" y="4560125"/>
            <a:ext cx="380011" cy="185577"/>
          </a:xfrm>
          <a:prstGeom prst="ellipse">
            <a:avLst/>
          </a:prstGeom>
          <a:noFill/>
          <a:ln w="38100" cap="flat" cmpd="sng" algn="ctr">
            <a:solidFill>
              <a:schemeClr val="accent4"/>
            </a:solidFill>
            <a:prstDash val="solid"/>
            <a:round/>
            <a:headEnd type="none" w="lg" len="med"/>
            <a:tailEnd type="none" w="lg"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1" name="Action Button: Return 20">
            <a:hlinkClick r:id="" action="ppaction://hlinkshowjump?jump=lastslideviewed" highlightClick="1"/>
          </p:cNvPr>
          <p:cNvSpPr/>
          <p:nvPr/>
        </p:nvSpPr>
        <p:spPr bwMode="auto">
          <a:xfrm>
            <a:off x="8470669" y="6209607"/>
            <a:ext cx="673331" cy="648393"/>
          </a:xfrm>
          <a:prstGeom prst="actionButtonReturn">
            <a:avLst/>
          </a:prstGeom>
          <a:solidFill>
            <a:schemeClr val="accent4"/>
          </a:solidFill>
          <a:ln w="127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2" name="Text Box 17"/>
          <p:cNvSpPr txBox="1">
            <a:spLocks noChangeArrowheads="1"/>
          </p:cNvSpPr>
          <p:nvPr/>
        </p:nvSpPr>
        <p:spPr bwMode="auto">
          <a:xfrm>
            <a:off x="1381125" y="5896630"/>
            <a:ext cx="4400564" cy="523220"/>
          </a:xfrm>
          <a:prstGeom prst="rect">
            <a:avLst/>
          </a:prstGeom>
          <a:noFill/>
          <a:ln w="12700">
            <a:noFill/>
            <a:miter lim="800000"/>
            <a:headEnd type="none" w="lg" len="med"/>
            <a:tailEnd type="none" w="lg" len="med"/>
          </a:ln>
          <a:effectLst/>
        </p:spPr>
        <p:txBody>
          <a:bodyPr wrap="none">
            <a:spAutoFit/>
          </a:bodyPr>
          <a:lstStyle/>
          <a:p>
            <a:r>
              <a:rPr lang="en-US" dirty="0"/>
              <a:t>shape factor for drag on flocs</a:t>
            </a:r>
          </a:p>
        </p:txBody>
      </p:sp>
      <p:cxnSp>
        <p:nvCxnSpPr>
          <p:cNvPr id="24" name="Straight Arrow Connector 23"/>
          <p:cNvCxnSpPr>
            <a:cxnSpLocks/>
            <a:stCxn id="22" idx="1"/>
          </p:cNvCxnSpPr>
          <p:nvPr/>
        </p:nvCxnSpPr>
        <p:spPr bwMode="auto">
          <a:xfrm rot="10800000">
            <a:off x="1296785" y="5655764"/>
            <a:ext cx="84340" cy="502477"/>
          </a:xfrm>
          <a:prstGeom prst="bentConnector2">
            <a:avLst/>
          </a:prstGeom>
          <a:noFill/>
          <a:ln w="12700" cap="flat" cmpd="sng" algn="ctr">
            <a:solidFill>
              <a:schemeClr val="tx1"/>
            </a:solidFill>
            <a:prstDash val="solid"/>
            <a:round/>
            <a:headEnd type="none" w="lg" len="med"/>
            <a:tailEnd type="arrow"/>
          </a:ln>
          <a:effectLst/>
        </p:spPr>
      </p:cxnSp>
      <p:sp>
        <p:nvSpPr>
          <p:cNvPr id="23" name="TextBox 22"/>
          <p:cNvSpPr txBox="1"/>
          <p:nvPr/>
        </p:nvSpPr>
        <p:spPr>
          <a:xfrm>
            <a:off x="6768935" y="0"/>
            <a:ext cx="2148345" cy="523220"/>
          </a:xfrm>
          <a:prstGeom prst="rect">
            <a:avLst/>
          </a:prstGeom>
          <a:noFill/>
        </p:spPr>
        <p:txBody>
          <a:bodyPr wrap="none" rtlCol="0">
            <a:spAutoFit/>
          </a:bodyPr>
          <a:lstStyle/>
          <a:p>
            <a:r>
              <a:rPr lang="en-US" dirty="0">
                <a:solidFill>
                  <a:schemeClr val="accent4"/>
                </a:solidFill>
              </a:rPr>
              <a:t>Laminar flow</a:t>
            </a:r>
          </a:p>
        </p:txBody>
      </p:sp>
      <p:pic>
        <p:nvPicPr>
          <p:cNvPr id="3" name="Picture 2">
            <a:extLst>
              <a:ext uri="{FF2B5EF4-FFF2-40B4-BE49-F238E27FC236}">
                <a16:creationId xmlns:a16="http://schemas.microsoft.com/office/drawing/2014/main" id="{6D188BE0-BE9A-4E72-80B9-25AA0F7C9F99}"/>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379689" y="4991382"/>
            <a:ext cx="4978285" cy="664381"/>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20" grpId="0" animBg="1"/>
      <p:bldP spid="23"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ChangeArrowheads="1"/>
          </p:cNvSpPr>
          <p:nvPr>
            <p:ph type="title"/>
          </p:nvPr>
        </p:nvSpPr>
        <p:spPr>
          <a:effectLst/>
        </p:spPr>
        <p:txBody>
          <a:bodyPr/>
          <a:lstStyle/>
          <a:p>
            <a:r>
              <a:rPr lang="en-US" sz="4000" dirty="0"/>
              <a:t>Collision Model of the Flocculation Process</a:t>
            </a:r>
          </a:p>
        </p:txBody>
      </p:sp>
      <p:sp>
        <p:nvSpPr>
          <p:cNvPr id="94211" name="Rectangle 3"/>
          <p:cNvSpPr>
            <a:spLocks noGrp="1" noChangeArrowheads="1"/>
          </p:cNvSpPr>
          <p:nvPr>
            <p:ph idx="1"/>
          </p:nvPr>
        </p:nvSpPr>
        <p:spPr/>
        <p:txBody>
          <a:bodyPr/>
          <a:lstStyle/>
          <a:p>
            <a:pPr>
              <a:lnSpc>
                <a:spcPct val="80000"/>
              </a:lnSpc>
            </a:pPr>
            <a:r>
              <a:rPr lang="en-US" sz="2800" dirty="0"/>
              <a:t>The relative velocity between flocs is </a:t>
            </a:r>
            <a:br>
              <a:rPr lang="en-US" sz="2800" dirty="0"/>
            </a:br>
            <a:r>
              <a:rPr lang="en-US" sz="2800" dirty="0"/>
              <a:t>set by viscous shear because their </a:t>
            </a:r>
            <a:br>
              <a:rPr lang="en-US" sz="2800" dirty="0"/>
            </a:br>
            <a:r>
              <a:rPr lang="en-US" sz="2800" b="1" dirty="0"/>
              <a:t>separation</a:t>
            </a:r>
            <a:r>
              <a:rPr lang="en-US" sz="2800" dirty="0"/>
              <a:t> distance is less than the </a:t>
            </a:r>
            <a:br>
              <a:rPr lang="en-US" sz="2800" dirty="0"/>
            </a:br>
            <a:r>
              <a:rPr lang="en-US" sz="2800" dirty="0"/>
              <a:t>inner viscous scale</a:t>
            </a:r>
          </a:p>
          <a:p>
            <a:pPr>
              <a:lnSpc>
                <a:spcPct val="80000"/>
              </a:lnSpc>
            </a:pPr>
            <a:r>
              <a:rPr lang="en-US" sz="2800" dirty="0"/>
              <a:t>The time required per collision is a function of the relative velocity between flocs, the average separation distance between flocs, and the floc size</a:t>
            </a:r>
          </a:p>
          <a:p>
            <a:pPr lvl="1">
              <a:lnSpc>
                <a:spcPct val="80000"/>
              </a:lnSpc>
            </a:pPr>
            <a:r>
              <a:rPr lang="en-US" sz="2400" dirty="0"/>
              <a:t>In the next slides we will explore how to characterize collision time for flocs</a:t>
            </a:r>
          </a:p>
          <a:p>
            <a:pPr lvl="1">
              <a:lnSpc>
                <a:spcPct val="80000"/>
              </a:lnSpc>
            </a:pPr>
            <a:r>
              <a:rPr lang="en-US" sz="2400" dirty="0"/>
              <a:t>We will assume that collisions occur between similar sized flocs. There is some evidence that flocs of very different diameters don’t attach when they collide. Or it may be that any collisions with large flocs are unsuccessful</a:t>
            </a:r>
          </a:p>
        </p:txBody>
      </p:sp>
      <p:pic>
        <p:nvPicPr>
          <p:cNvPr id="6" name="Picture 2" descr="Sage or Guide">
            <a:hlinkClick r:id="rId3" action="ppaction://hlinkpres?slideindex=1&amp;slidetitle=flocsedvelocity"/>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32155" y="352214"/>
            <a:ext cx="262165" cy="649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265090"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933176" y="1420215"/>
            <a:ext cx="2084244" cy="16852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13" name="Picture 12 1" descr="MCED00214_0000[1]"/>
          <p:cNvPicPr>
            <a:picLocks noChangeAspect="1" noChangeArrowheads="1"/>
          </p:cNvPicPr>
          <p:nvPr/>
        </p:nvPicPr>
        <p:blipFill>
          <a:blip r:embed="rId10" cstate="print"/>
          <a:srcRect/>
          <a:stretch>
            <a:fillRect/>
          </a:stretch>
        </p:blipFill>
        <p:spPr bwMode="auto">
          <a:xfrm>
            <a:off x="7106507" y="2512518"/>
            <a:ext cx="220663" cy="220662"/>
          </a:xfrm>
          <a:prstGeom prst="rect">
            <a:avLst/>
          </a:prstGeom>
          <a:noFill/>
          <a:ln w="9525">
            <a:noFill/>
            <a:miter lim="800000"/>
            <a:headEnd/>
            <a:tailEnd/>
          </a:ln>
        </p:spPr>
      </p:pic>
      <p:sp>
        <p:nvSpPr>
          <p:cNvPr id="25605" name="Rectangle 2"/>
          <p:cNvSpPr>
            <a:spLocks noGrp="1" noChangeArrowheads="1"/>
          </p:cNvSpPr>
          <p:nvPr>
            <p:ph type="title"/>
          </p:nvPr>
        </p:nvSpPr>
        <p:spPr>
          <a:effectLst/>
        </p:spPr>
        <p:txBody>
          <a:bodyPr/>
          <a:lstStyle/>
          <a:p>
            <a:pPr>
              <a:defRPr/>
            </a:pPr>
            <a:r>
              <a:rPr lang="en-US" sz="3600" dirty="0"/>
              <a:t>Average distance between particles is the cube root of the volume occupied (</a:t>
            </a:r>
            <a:r>
              <a:rPr lang="en-US" sz="3600" dirty="0">
                <a:latin typeface="Symbol" pitchFamily="18" charset="2"/>
                <a:cs typeface="GreekC"/>
              </a:rPr>
              <a:t>L</a:t>
            </a:r>
            <a:r>
              <a:rPr lang="en-US" sz="3600" dirty="0">
                <a:cs typeface="GreekC"/>
              </a:rPr>
              <a:t>)</a:t>
            </a:r>
            <a:endParaRPr lang="en-US" sz="3600" dirty="0"/>
          </a:p>
        </p:txBody>
      </p:sp>
      <p:sp>
        <p:nvSpPr>
          <p:cNvPr id="25606" name="Rectangle 3"/>
          <p:cNvSpPr>
            <a:spLocks noGrp="1" noChangeArrowheads="1"/>
          </p:cNvSpPr>
          <p:nvPr>
            <p:ph idx="1"/>
          </p:nvPr>
        </p:nvSpPr>
        <p:spPr>
          <a:xfrm>
            <a:off x="345989" y="1981200"/>
            <a:ext cx="6188161" cy="3670300"/>
          </a:xfrm>
        </p:spPr>
        <p:txBody>
          <a:bodyPr/>
          <a:lstStyle/>
          <a:p>
            <a:r>
              <a:rPr lang="en-US" dirty="0"/>
              <a:t>The average volume of</a:t>
            </a:r>
            <a:br>
              <a:rPr lang="en-US" dirty="0"/>
            </a:br>
            <a:r>
              <a:rPr lang="en-US" dirty="0"/>
              <a:t>water “occupied” by a particle!</a:t>
            </a:r>
          </a:p>
          <a:p>
            <a:r>
              <a:rPr lang="en-US" dirty="0"/>
              <a:t>Need to know number of particles per volume (</a:t>
            </a:r>
            <a:r>
              <a:rPr lang="en-US" i="1" dirty="0" err="1"/>
              <a:t>n</a:t>
            </a:r>
            <a:r>
              <a:rPr lang="en-US" i="1" baseline="-25000" dirty="0" err="1"/>
              <a:t>P</a:t>
            </a:r>
            <a:r>
              <a:rPr lang="en-US" dirty="0"/>
              <a:t>)</a:t>
            </a:r>
            <a:br>
              <a:rPr lang="en-US" dirty="0"/>
            </a:br>
            <a:endParaRPr lang="en-US" dirty="0"/>
          </a:p>
          <a:p>
            <a:pPr marL="0" indent="0">
              <a:buNone/>
            </a:pPr>
            <a:br>
              <a:rPr lang="en-US" dirty="0"/>
            </a:br>
            <a:endParaRPr lang="en-US" sz="1100" dirty="0"/>
          </a:p>
          <a:p>
            <a:r>
              <a:rPr lang="en-US" dirty="0"/>
              <a:t>The number of flocs decreases as the flocs grow in size</a:t>
            </a:r>
          </a:p>
        </p:txBody>
      </p:sp>
      <p:sp>
        <p:nvSpPr>
          <p:cNvPr id="25612" name="AutoShape 11 1"/>
          <p:cNvSpPr>
            <a:spLocks noChangeArrowheads="1"/>
          </p:cNvSpPr>
          <p:nvPr/>
        </p:nvSpPr>
        <p:spPr bwMode="auto">
          <a:xfrm>
            <a:off x="6477000" y="1906736"/>
            <a:ext cx="1400175" cy="1171575"/>
          </a:xfrm>
          <a:prstGeom prst="cube">
            <a:avLst>
              <a:gd name="adj" fmla="val 25000"/>
            </a:avLst>
          </a:prstGeom>
          <a:solidFill>
            <a:schemeClr val="accent1">
              <a:alpha val="50196"/>
            </a:schemeClr>
          </a:solidFill>
          <a:ln w="12700">
            <a:solidFill>
              <a:schemeClr val="bg2"/>
            </a:solidFill>
            <a:miter lim="800000"/>
            <a:headEnd type="none" w="lg" len="med"/>
            <a:tailEnd type="none" w="lg" len="med"/>
          </a:ln>
        </p:spPr>
        <p:txBody>
          <a:bodyPr wrap="none" anchor="ctr">
            <a:spAutoFit/>
          </a:bodyPr>
          <a:lstStyle/>
          <a:p>
            <a:endParaRPr lang="en-US"/>
          </a:p>
        </p:txBody>
      </p:sp>
      <p:pic>
        <p:nvPicPr>
          <p:cNvPr id="14" name="Picture 12 2" descr="MCED00214_0000[1]"/>
          <p:cNvPicPr>
            <a:picLocks noChangeAspect="1" noChangeArrowheads="1"/>
          </p:cNvPicPr>
          <p:nvPr/>
        </p:nvPicPr>
        <p:blipFill>
          <a:blip r:embed="rId10" cstate="print"/>
          <a:srcRect/>
          <a:stretch>
            <a:fillRect/>
          </a:stretch>
        </p:blipFill>
        <p:spPr bwMode="auto">
          <a:xfrm>
            <a:off x="8171806" y="2494454"/>
            <a:ext cx="220663" cy="220662"/>
          </a:xfrm>
          <a:prstGeom prst="rect">
            <a:avLst/>
          </a:prstGeom>
          <a:noFill/>
          <a:ln w="9525">
            <a:noFill/>
            <a:miter lim="800000"/>
            <a:headEnd/>
            <a:tailEnd/>
          </a:ln>
        </p:spPr>
      </p:pic>
      <p:sp>
        <p:nvSpPr>
          <p:cNvPr id="15" name="AutoShape 11 2"/>
          <p:cNvSpPr>
            <a:spLocks noChangeArrowheads="1"/>
          </p:cNvSpPr>
          <p:nvPr/>
        </p:nvSpPr>
        <p:spPr bwMode="auto">
          <a:xfrm>
            <a:off x="7574735" y="1906736"/>
            <a:ext cx="1400175" cy="1171575"/>
          </a:xfrm>
          <a:prstGeom prst="cube">
            <a:avLst>
              <a:gd name="adj" fmla="val 25000"/>
            </a:avLst>
          </a:prstGeom>
          <a:solidFill>
            <a:schemeClr val="accent1">
              <a:alpha val="50196"/>
            </a:schemeClr>
          </a:solidFill>
          <a:ln w="12700">
            <a:solidFill>
              <a:schemeClr val="bg2"/>
            </a:solidFill>
            <a:miter lim="800000"/>
            <a:headEnd type="none" w="lg" len="med"/>
            <a:tailEnd type="none" w="lg" len="med"/>
          </a:ln>
        </p:spPr>
        <p:txBody>
          <a:bodyPr wrap="none" anchor="ctr">
            <a:spAutoFit/>
          </a:bodyPr>
          <a:lstStyle/>
          <a:p>
            <a:endParaRPr lang="en-US"/>
          </a:p>
        </p:txBody>
      </p:sp>
      <p:cxnSp>
        <p:nvCxnSpPr>
          <p:cNvPr id="17" name="Straight Arrow Connector 16"/>
          <p:cNvCxnSpPr/>
          <p:nvPr/>
        </p:nvCxnSpPr>
        <p:spPr bwMode="auto">
          <a:xfrm>
            <a:off x="7162800" y="2744936"/>
            <a:ext cx="1095375" cy="1588"/>
          </a:xfrm>
          <a:prstGeom prst="straightConnector1">
            <a:avLst/>
          </a:prstGeom>
          <a:noFill/>
          <a:ln w="25400" cap="flat" cmpd="sng" algn="ctr">
            <a:solidFill>
              <a:schemeClr val="accent4"/>
            </a:solidFill>
            <a:prstDash val="solid"/>
            <a:round/>
            <a:headEnd type="triangle" w="lg" len="med"/>
            <a:tailEnd type="triangle" w="lg" len="med"/>
          </a:ln>
          <a:effectLst/>
        </p:spPr>
      </p:cxnSp>
      <p:cxnSp>
        <p:nvCxnSpPr>
          <p:cNvPr id="20" name="Straight Arrow Connector 19"/>
          <p:cNvCxnSpPr/>
          <p:nvPr/>
        </p:nvCxnSpPr>
        <p:spPr bwMode="auto">
          <a:xfrm flipV="1">
            <a:off x="7350919" y="2763988"/>
            <a:ext cx="173830" cy="659797"/>
          </a:xfrm>
          <a:prstGeom prst="straightConnector1">
            <a:avLst/>
          </a:prstGeom>
          <a:noFill/>
          <a:ln w="12700" cap="flat" cmpd="sng" algn="ctr">
            <a:solidFill>
              <a:schemeClr val="tx1"/>
            </a:solidFill>
            <a:prstDash val="solid"/>
            <a:round/>
            <a:headEnd type="none" w="lg" len="med"/>
            <a:tailEnd type="arrow"/>
          </a:ln>
          <a:effectLst/>
        </p:spPr>
      </p:cxnSp>
      <p:sp>
        <p:nvSpPr>
          <p:cNvPr id="22" name="Oval 21"/>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5" name="Picture 4">
            <a:extLst>
              <a:ext uri="{FF2B5EF4-FFF2-40B4-BE49-F238E27FC236}">
                <a16:creationId xmlns:a16="http://schemas.microsoft.com/office/drawing/2014/main" id="{B8A4AD60-068E-4E38-9A8A-19173D174BAE}"/>
              </a:ext>
            </a:extLst>
          </p:cNvPr>
          <p:cNvPicPr>
            <a:picLocks noChangeAspect="1"/>
          </p:cNvPicPr>
          <p:nvPr>
            <p:custDataLst>
              <p:tags r:id="rId1"/>
            </p:custDataLst>
          </p:nvPr>
        </p:nvPicPr>
        <p:blipFill>
          <a:blip r:embed="rId11" cstate="print">
            <a:extLst>
              <a:ext uri="{28A0092B-C50C-407E-A947-70E740481C1C}">
                <a14:useLocalDpi xmlns:a14="http://schemas.microsoft.com/office/drawing/2010/main" val="0"/>
              </a:ext>
            </a:extLst>
          </a:blip>
          <a:stretch>
            <a:fillRect/>
          </a:stretch>
        </p:blipFill>
        <p:spPr>
          <a:xfrm>
            <a:off x="-3332571" y="62341"/>
            <a:ext cx="3332571" cy="664381"/>
          </a:xfrm>
          <a:prstGeom prst="rect">
            <a:avLst/>
          </a:prstGeom>
        </p:spPr>
      </p:pic>
      <p:pic>
        <p:nvPicPr>
          <p:cNvPr id="9" name="Picture 8">
            <a:extLst>
              <a:ext uri="{FF2B5EF4-FFF2-40B4-BE49-F238E27FC236}">
                <a16:creationId xmlns:a16="http://schemas.microsoft.com/office/drawing/2014/main" id="{60A999E3-537B-4BDD-A5A0-15A41C820065}"/>
              </a:ext>
            </a:extLst>
          </p:cNvPr>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tretch>
            <a:fillRect/>
          </a:stretch>
        </p:blipFill>
        <p:spPr>
          <a:xfrm>
            <a:off x="-4887251" y="1090748"/>
            <a:ext cx="4837605" cy="5027829"/>
          </a:xfrm>
          <a:prstGeom prst="rect">
            <a:avLst/>
          </a:prstGeom>
        </p:spPr>
      </p:pic>
      <p:pic>
        <p:nvPicPr>
          <p:cNvPr id="11" name="Picture 10">
            <a:extLst>
              <a:ext uri="{FF2B5EF4-FFF2-40B4-BE49-F238E27FC236}">
                <a16:creationId xmlns:a16="http://schemas.microsoft.com/office/drawing/2014/main" id="{A8439EA4-A765-4024-9907-5070CA7702D3}"/>
              </a:ext>
            </a:extLst>
          </p:cNvPr>
          <p:cNvPicPr>
            <a:picLocks noChangeAspect="1"/>
          </p:cNvPicPr>
          <p:nvPr>
            <p:custDataLst>
              <p:tags r:id="rId3"/>
            </p:custDataLst>
          </p:nvPr>
        </p:nvPicPr>
        <p:blipFill>
          <a:blip r:embed="rId13" cstate="print">
            <a:extLst>
              <a:ext uri="{28A0092B-C50C-407E-A947-70E740481C1C}">
                <a14:useLocalDpi xmlns:a14="http://schemas.microsoft.com/office/drawing/2010/main" val="0"/>
              </a:ext>
            </a:extLst>
          </a:blip>
          <a:stretch>
            <a:fillRect/>
          </a:stretch>
        </p:blipFill>
        <p:spPr>
          <a:xfrm>
            <a:off x="405961" y="4471294"/>
            <a:ext cx="1574504" cy="629384"/>
          </a:xfrm>
          <a:prstGeom prst="rect">
            <a:avLst/>
          </a:prstGeom>
        </p:spPr>
      </p:pic>
      <p:pic>
        <p:nvPicPr>
          <p:cNvPr id="13" name="Picture 12">
            <a:extLst>
              <a:ext uri="{FF2B5EF4-FFF2-40B4-BE49-F238E27FC236}">
                <a16:creationId xmlns:a16="http://schemas.microsoft.com/office/drawing/2014/main" id="{6C38E6E6-42DF-4EF2-9123-8ADD23A56863}"/>
              </a:ext>
            </a:extLst>
          </p:cNvPr>
          <p:cNvPicPr>
            <a:picLocks noChangeAspect="1"/>
          </p:cNvPicPr>
          <p:nvPr>
            <p:custDataLst>
              <p:tags r:id="rId4"/>
            </p:custDataLst>
          </p:nvPr>
        </p:nvPicPr>
        <p:blipFill>
          <a:blip r:embed="rId14" cstate="print">
            <a:extLst>
              <a:ext uri="{28A0092B-C50C-407E-A947-70E740481C1C}">
                <a14:useLocalDpi xmlns:a14="http://schemas.microsoft.com/office/drawing/2010/main" val="0"/>
              </a:ext>
            </a:extLst>
          </a:blip>
          <a:stretch>
            <a:fillRect/>
          </a:stretch>
        </p:blipFill>
        <p:spPr>
          <a:xfrm>
            <a:off x="2780668" y="4316989"/>
            <a:ext cx="3358669" cy="783689"/>
          </a:xfrm>
          <a:prstGeom prst="rect">
            <a:avLst/>
          </a:prstGeom>
        </p:spPr>
      </p:pic>
      <p:pic>
        <p:nvPicPr>
          <p:cNvPr id="25" name="Picture 24">
            <a:extLst>
              <a:ext uri="{FF2B5EF4-FFF2-40B4-BE49-F238E27FC236}">
                <a16:creationId xmlns:a16="http://schemas.microsoft.com/office/drawing/2014/main" id="{50FD88DF-CA64-4A3C-B8F7-666CD151BFEC}"/>
              </a:ext>
            </a:extLst>
          </p:cNvPr>
          <p:cNvPicPr>
            <a:picLocks noChangeAspect="1"/>
          </p:cNvPicPr>
          <p:nvPr>
            <p:custDataLst>
              <p:tags r:id="rId5"/>
            </p:custDataLst>
          </p:nvPr>
        </p:nvPicPr>
        <p:blipFill>
          <a:blip r:embed="rId15" cstate="print">
            <a:extLst>
              <a:ext uri="{28A0092B-C50C-407E-A947-70E740481C1C}">
                <a14:useLocalDpi xmlns:a14="http://schemas.microsoft.com/office/drawing/2010/main" val="0"/>
              </a:ext>
            </a:extLst>
          </a:blip>
          <a:stretch>
            <a:fillRect/>
          </a:stretch>
        </p:blipFill>
        <p:spPr>
          <a:xfrm>
            <a:off x="7177087" y="3367699"/>
            <a:ext cx="857905" cy="684190"/>
          </a:xfrm>
          <a:prstGeom prst="rect">
            <a:avLst/>
          </a:prstGeom>
        </p:spPr>
      </p:pic>
      <p:pic>
        <p:nvPicPr>
          <p:cNvPr id="27" name="Picture 26">
            <a:extLst>
              <a:ext uri="{FF2B5EF4-FFF2-40B4-BE49-F238E27FC236}">
                <a16:creationId xmlns:a16="http://schemas.microsoft.com/office/drawing/2014/main" id="{9FB1DC60-65AB-4BF9-879C-89A9E1EF2B70}"/>
              </a:ext>
            </a:extLst>
          </p:cNvPr>
          <p:cNvPicPr>
            <a:picLocks noChangeAspect="1"/>
          </p:cNvPicPr>
          <p:nvPr>
            <p:custDataLst>
              <p:tags r:id="rId6"/>
            </p:custDataLst>
          </p:nvPr>
        </p:nvPicPr>
        <p:blipFill>
          <a:blip r:embed="rId16" cstate="print">
            <a:extLst>
              <a:ext uri="{28A0092B-C50C-407E-A947-70E740481C1C}">
                <a14:useLocalDpi xmlns:a14="http://schemas.microsoft.com/office/drawing/2010/main" val="0"/>
              </a:ext>
            </a:extLst>
          </a:blip>
          <a:stretch>
            <a:fillRect/>
          </a:stretch>
        </p:blipFill>
        <p:spPr>
          <a:xfrm>
            <a:off x="6809413" y="4390585"/>
            <a:ext cx="1961143" cy="696381"/>
          </a:xfrm>
          <a:prstGeom prst="rect">
            <a:avLst/>
          </a:prstGeom>
        </p:spPr>
      </p:pic>
      <p:pic>
        <p:nvPicPr>
          <p:cNvPr id="29" name="Picture 28">
            <a:extLst>
              <a:ext uri="{FF2B5EF4-FFF2-40B4-BE49-F238E27FC236}">
                <a16:creationId xmlns:a16="http://schemas.microsoft.com/office/drawing/2014/main" id="{79958A45-2398-493B-B734-D2788A96810C}"/>
              </a:ext>
            </a:extLst>
          </p:cNvPr>
          <p:cNvPicPr>
            <a:picLocks noChangeAspect="1"/>
          </p:cNvPicPr>
          <p:nvPr>
            <p:custDataLst>
              <p:tags r:id="rId7"/>
            </p:custDataLst>
          </p:nvPr>
        </p:nvPicPr>
        <p:blipFill>
          <a:blip r:embed="rId17" cstate="print">
            <a:extLst>
              <a:ext uri="{28A0092B-C50C-407E-A947-70E740481C1C}">
                <a14:useLocalDpi xmlns:a14="http://schemas.microsoft.com/office/drawing/2010/main" val="0"/>
              </a:ext>
            </a:extLst>
          </a:blip>
          <a:stretch>
            <a:fillRect/>
          </a:stretch>
        </p:blipFill>
        <p:spPr>
          <a:xfrm>
            <a:off x="6373767" y="5681320"/>
            <a:ext cx="2601143" cy="664381"/>
          </a:xfrm>
          <a:prstGeom prst="rect">
            <a:avLst/>
          </a:prstGeom>
        </p:spPr>
      </p:pic>
    </p:spTree>
    <p:extLst>
      <p:ext uri="{BB962C8B-B14F-4D97-AF65-F5344CB8AC3E}">
        <p14:creationId xmlns:p14="http://schemas.microsoft.com/office/powerpoint/2010/main" val="786147021"/>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Comparison of classic and hypothesized collision models</a:t>
            </a:r>
          </a:p>
        </p:txBody>
      </p:sp>
      <p:sp>
        <p:nvSpPr>
          <p:cNvPr id="3" name="Content Placeholder 2"/>
          <p:cNvSpPr>
            <a:spLocks noGrp="1"/>
          </p:cNvSpPr>
          <p:nvPr>
            <p:ph idx="1"/>
          </p:nvPr>
        </p:nvSpPr>
        <p:spPr/>
        <p:txBody>
          <a:bodyPr/>
          <a:lstStyle/>
          <a:p>
            <a:r>
              <a:rPr lang="en-US" dirty="0"/>
              <a:t>Classic model: transport and mixing at length scales larger than the diameter of the particle do not influence collisions – therefore </a:t>
            </a:r>
            <a:r>
              <a:rPr lang="en-US" b="1" dirty="0"/>
              <a:t>slow</a:t>
            </a:r>
            <a:r>
              <a:rPr lang="en-US" dirty="0"/>
              <a:t>, long, straight walk toward a collision</a:t>
            </a:r>
          </a:p>
          <a:p>
            <a:r>
              <a:rPr lang="en-US" dirty="0"/>
              <a:t>Hypothesized model: </a:t>
            </a:r>
            <a:r>
              <a:rPr lang="en-US" b="1" dirty="0"/>
              <a:t>fast</a:t>
            </a:r>
            <a:r>
              <a:rPr lang="en-US" dirty="0"/>
              <a:t> random walk clearing volume of fluid equal to volume occupied followed by slow, short, straight walk toward a collision*</a:t>
            </a:r>
          </a:p>
        </p:txBody>
      </p:sp>
      <p:sp>
        <p:nvSpPr>
          <p:cNvPr id="6" name="TextBox 5"/>
          <p:cNvSpPr txBox="1"/>
          <p:nvPr/>
        </p:nvSpPr>
        <p:spPr>
          <a:xfrm>
            <a:off x="5899201" y="6334780"/>
            <a:ext cx="3244799" cy="523220"/>
          </a:xfrm>
          <a:prstGeom prst="rect">
            <a:avLst/>
          </a:prstGeom>
          <a:noFill/>
        </p:spPr>
        <p:txBody>
          <a:bodyPr wrap="none" rtlCol="0">
            <a:spAutoFit/>
          </a:bodyPr>
          <a:lstStyle/>
          <a:p>
            <a:r>
              <a:rPr lang="en-US" dirty="0"/>
              <a:t>* Edge of knowledge</a:t>
            </a:r>
          </a:p>
        </p:txBody>
      </p:sp>
      <p:pic>
        <p:nvPicPr>
          <p:cNvPr id="8" name="Picture 7">
            <a:extLst>
              <a:ext uri="{FF2B5EF4-FFF2-40B4-BE49-F238E27FC236}">
                <a16:creationId xmlns:a16="http://schemas.microsoft.com/office/drawing/2014/main" id="{1623B5E4-AB89-4C23-903F-A64E26BD4077}"/>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7792123" y="1749409"/>
            <a:ext cx="1060571" cy="252952"/>
          </a:xfrm>
          <a:prstGeom prst="rect">
            <a:avLst/>
          </a:prstGeom>
        </p:spPr>
      </p:pic>
      <p:pic>
        <p:nvPicPr>
          <p:cNvPr id="10" name="Picture 9">
            <a:extLst>
              <a:ext uri="{FF2B5EF4-FFF2-40B4-BE49-F238E27FC236}">
                <a16:creationId xmlns:a16="http://schemas.microsoft.com/office/drawing/2014/main" id="{302262AB-7A55-4960-B7C4-A50FC2450EDD}"/>
              </a:ext>
            </a:extLst>
          </p:cNvPr>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tretch>
            <a:fillRect/>
          </a:stretch>
        </p:blipFill>
        <p:spPr>
          <a:xfrm>
            <a:off x="7941794" y="4602688"/>
            <a:ext cx="934095" cy="252952"/>
          </a:xfrm>
          <a:prstGeom prst="rect">
            <a:avLst/>
          </a:prstGeom>
        </p:spPr>
      </p:pic>
    </p:spTree>
    <p:extLst>
      <p:ext uri="{BB962C8B-B14F-4D97-AF65-F5344CB8AC3E}">
        <p14:creationId xmlns:p14="http://schemas.microsoft.com/office/powerpoint/2010/main" val="992159183"/>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Classic Models: Relative velocity scales with diameter</a:t>
            </a:r>
          </a:p>
        </p:txBody>
      </p:sp>
      <p:sp>
        <p:nvSpPr>
          <p:cNvPr id="4" name="Oval 3"/>
          <p:cNvSpPr/>
          <p:nvPr/>
        </p:nvSpPr>
        <p:spPr>
          <a:xfrm>
            <a:off x="6828655" y="4968416"/>
            <a:ext cx="914400" cy="914400"/>
          </a:xfrm>
          <a:prstGeom prst="ellipse">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58196" y="4336250"/>
            <a:ext cx="914400" cy="914400"/>
          </a:xfrm>
          <a:prstGeom prst="ellipse">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Group 28"/>
          <p:cNvGrpSpPr/>
          <p:nvPr/>
        </p:nvGrpSpPr>
        <p:grpSpPr>
          <a:xfrm>
            <a:off x="5930434" y="3833597"/>
            <a:ext cx="2694663" cy="3200401"/>
            <a:chOff x="5818157" y="2811981"/>
            <a:chExt cx="2694663" cy="3200401"/>
          </a:xfrm>
        </p:grpSpPr>
        <p:grpSp>
          <p:nvGrpSpPr>
            <p:cNvPr id="15" name="Group 14"/>
            <p:cNvGrpSpPr/>
            <p:nvPr/>
          </p:nvGrpSpPr>
          <p:grpSpPr>
            <a:xfrm>
              <a:off x="7165489" y="2811981"/>
              <a:ext cx="1347331" cy="1341930"/>
              <a:chOff x="7165489" y="2811981"/>
              <a:chExt cx="1347331" cy="1341930"/>
            </a:xfrm>
          </p:grpSpPr>
          <p:cxnSp>
            <p:nvCxnSpPr>
              <p:cNvPr id="8" name="Straight Arrow Connector 7"/>
              <p:cNvCxnSpPr/>
              <p:nvPr/>
            </p:nvCxnSpPr>
            <p:spPr>
              <a:xfrm>
                <a:off x="7165489" y="4153911"/>
                <a:ext cx="224555"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7165489" y="3885525"/>
                <a:ext cx="449110"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7165489" y="3617139"/>
                <a:ext cx="67366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7165489" y="3348753"/>
                <a:ext cx="89822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7165489" y="3080367"/>
                <a:ext cx="112277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7165489" y="2811981"/>
                <a:ext cx="134733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grpSp>
          <p:nvGrpSpPr>
            <p:cNvPr id="16" name="Group 15"/>
            <p:cNvGrpSpPr/>
            <p:nvPr/>
          </p:nvGrpSpPr>
          <p:grpSpPr>
            <a:xfrm flipH="1" flipV="1">
              <a:off x="5818157" y="4670452"/>
              <a:ext cx="1347331" cy="1341930"/>
              <a:chOff x="7165489" y="2811981"/>
              <a:chExt cx="1347331" cy="1341930"/>
            </a:xfrm>
          </p:grpSpPr>
          <p:cxnSp>
            <p:nvCxnSpPr>
              <p:cNvPr id="17" name="Straight Arrow Connector 16"/>
              <p:cNvCxnSpPr/>
              <p:nvPr/>
            </p:nvCxnSpPr>
            <p:spPr>
              <a:xfrm>
                <a:off x="7165489" y="4153911"/>
                <a:ext cx="224555"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7165489" y="3885525"/>
                <a:ext cx="449110"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7165489" y="3617139"/>
                <a:ext cx="67366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7165489" y="3348753"/>
                <a:ext cx="89822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7165489" y="3080367"/>
                <a:ext cx="112277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7165489" y="2811981"/>
                <a:ext cx="134733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grpSp>
      <p:graphicFrame>
        <p:nvGraphicFramePr>
          <p:cNvPr id="14" name="Object 13"/>
          <p:cNvGraphicFramePr>
            <a:graphicFrameLocks noChangeAspect="1"/>
          </p:cNvGraphicFramePr>
          <p:nvPr>
            <p:extLst>
              <p:ext uri="{D42A27DB-BD31-4B8C-83A1-F6EECF244321}">
                <p14:modId xmlns:p14="http://schemas.microsoft.com/office/powerpoint/2010/main" val="3018736964"/>
              </p:ext>
            </p:extLst>
          </p:nvPr>
        </p:nvGraphicFramePr>
        <p:xfrm>
          <a:off x="7295642" y="926830"/>
          <a:ext cx="1104900" cy="406400"/>
        </p:xfrm>
        <a:graphic>
          <a:graphicData uri="http://schemas.openxmlformats.org/presentationml/2006/ole">
            <mc:AlternateContent xmlns:mc="http://schemas.openxmlformats.org/markup-compatibility/2006">
              <mc:Choice xmlns:v="urn:schemas-microsoft-com:vml" Requires="v">
                <p:oleObj spid="_x0000_s2262158" name="Equation" r:id="rId4" imgW="1104840" imgH="406080" progId="Equation.DSMT4">
                  <p:embed/>
                </p:oleObj>
              </mc:Choice>
              <mc:Fallback>
                <p:oleObj name="Equation" r:id="rId4" imgW="1104840" imgH="406080" progId="Equation.DSMT4">
                  <p:embed/>
                  <p:pic>
                    <p:nvPicPr>
                      <p:cNvPr id="0" name="Object 13"/>
                      <p:cNvPicPr>
                        <a:picLocks noChangeAspect="1" noChangeArrowheads="1"/>
                      </p:cNvPicPr>
                      <p:nvPr/>
                    </p:nvPicPr>
                    <p:blipFill>
                      <a:blip r:embed="rId5"/>
                      <a:srcRect/>
                      <a:stretch>
                        <a:fillRect/>
                      </a:stretch>
                    </p:blipFill>
                    <p:spPr bwMode="auto">
                      <a:xfrm>
                        <a:off x="7295642" y="926830"/>
                        <a:ext cx="1104900" cy="4064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26056831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grpId="0" nodeType="clickEffect">
                                  <p:stCondLst>
                                    <p:cond delay="0"/>
                                  </p:stCondLst>
                                  <p:childTnLst>
                                    <p:animRot by="21600000">
                                      <p:cBhvr>
                                        <p:cTn id="6" dur="10000" fill="hold"/>
                                        <p:tgtEl>
                                          <p:spTgt spid="4"/>
                                        </p:tgtEl>
                                        <p:attrNameLst>
                                          <p:attrName>r</p:attrName>
                                        </p:attrNameLst>
                                      </p:cBhvr>
                                    </p:animRot>
                                  </p:childTnLst>
                                </p:cTn>
                              </p:par>
                              <p:par>
                                <p:cTn id="7" presetID="8" presetClass="emph" presetSubtype="0" fill="hold" grpId="0" nodeType="withEffect">
                                  <p:stCondLst>
                                    <p:cond delay="0"/>
                                  </p:stCondLst>
                                  <p:childTnLst>
                                    <p:animRot by="21600000">
                                      <p:cBhvr>
                                        <p:cTn id="8" dur="10000" fill="hold"/>
                                        <p:tgtEl>
                                          <p:spTgt spid="5"/>
                                        </p:tgtEl>
                                        <p:attrNameLst>
                                          <p:attrName>r</p:attrName>
                                        </p:attrNameLst>
                                      </p:cBhvr>
                                    </p:animRot>
                                  </p:childTnLst>
                                </p:cTn>
                              </p:par>
                              <p:par>
                                <p:cTn id="9" presetID="0" presetClass="path" presetSubtype="0" fill="hold" grpId="1" nodeType="withEffect">
                                  <p:stCondLst>
                                    <p:cond delay="0"/>
                                  </p:stCondLst>
                                  <p:childTnLst>
                                    <p:animMotion origin="layout" path="M -3.61111E-6 -2.59259E-6 C 0.19671 -0.00555 0.70018 -0.02685 0.73611 -0.03472 " pathEditMode="relative" rAng="0" ptsTypes="tt">
                                      <p:cBhvr>
                                        <p:cTn id="10" dur="10000" fill="hold"/>
                                        <p:tgtEl>
                                          <p:spTgt spid="5"/>
                                        </p:tgtEl>
                                        <p:attrNameLst>
                                          <p:attrName>ppt_x</p:attrName>
                                          <p:attrName>ppt_y</p:attrName>
                                        </p:attrNameLst>
                                      </p:cBhvr>
                                      <p:rCtr x="36806" y="-173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5" grpId="1"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2"/>
          <p:cNvSpPr>
            <a:spLocks noGrp="1" noChangeArrowheads="1"/>
          </p:cNvSpPr>
          <p:nvPr>
            <p:ph type="title"/>
          </p:nvPr>
        </p:nvSpPr>
        <p:spPr/>
        <p:txBody>
          <a:bodyPr/>
          <a:lstStyle/>
          <a:p>
            <a:r>
              <a:rPr lang="en-US"/>
              <a:t>What is Flocculation?</a:t>
            </a:r>
            <a:endParaRPr lang="en-US" dirty="0"/>
          </a:p>
        </p:txBody>
      </p:sp>
      <p:sp>
        <p:nvSpPr>
          <p:cNvPr id="145411" name="Rectangle 3"/>
          <p:cNvSpPr>
            <a:spLocks noGrp="1" noChangeArrowheads="1"/>
          </p:cNvSpPr>
          <p:nvPr>
            <p:ph idx="1"/>
          </p:nvPr>
        </p:nvSpPr>
        <p:spPr/>
        <p:txBody>
          <a:bodyPr/>
          <a:lstStyle/>
          <a:p>
            <a:r>
              <a:rPr lang="en-US" sz="2400" dirty="0"/>
              <a:t>A process that transforms a turbid suspension of tiny particles into a turbid suspension of big particles!</a:t>
            </a:r>
          </a:p>
          <a:p>
            <a:r>
              <a:rPr lang="en-US" sz="2400" dirty="0"/>
              <a:t>Requires</a:t>
            </a:r>
          </a:p>
          <a:p>
            <a:pPr lvl="1"/>
            <a:r>
              <a:rPr lang="en-US" sz="2000" dirty="0"/>
              <a:t>Sticky particles (splattered with adhesive nanoparticles)</a:t>
            </a:r>
          </a:p>
          <a:p>
            <a:pPr lvl="1"/>
            <a:r>
              <a:rPr lang="en-US" sz="2000" dirty="0"/>
              <a:t>Successful collisions between particles</a:t>
            </a:r>
          </a:p>
          <a:p>
            <a:r>
              <a:rPr lang="en-US" sz="2400" dirty="0"/>
              <a:t>Flocs are fractals (“the same from near as from far”)</a:t>
            </a:r>
          </a:p>
          <a:p>
            <a:r>
              <a:rPr lang="en-US" sz="2400" dirty="0"/>
              <a:t>The goal of flocculation is to reduce the number of small particles (that haven’t been flocculated)</a:t>
            </a:r>
          </a:p>
          <a:p>
            <a:r>
              <a:rPr lang="en-US" sz="2400" dirty="0"/>
              <a:t>One goal is to understand why some particles are always left behind (turbidity after sedimentation) </a:t>
            </a:r>
          </a:p>
          <a:p>
            <a:r>
              <a:rPr lang="en-US" sz="2400" dirty="0"/>
              <a:t>Another goal is to learn how to design a flocculator</a:t>
            </a:r>
          </a:p>
        </p:txBody>
      </p:sp>
    </p:spTree>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Group 1"/>
          <p:cNvGrpSpPr/>
          <p:nvPr/>
        </p:nvGrpSpPr>
        <p:grpSpPr>
          <a:xfrm>
            <a:off x="2303253" y="3303917"/>
            <a:ext cx="3344179" cy="756252"/>
            <a:chOff x="2303253" y="3303917"/>
            <a:chExt cx="3344179" cy="756252"/>
          </a:xfrm>
        </p:grpSpPr>
        <p:sp>
          <p:nvSpPr>
            <p:cNvPr id="169" name="Freeform 168"/>
            <p:cNvSpPr/>
            <p:nvPr/>
          </p:nvSpPr>
          <p:spPr>
            <a:xfrm>
              <a:off x="2343515" y="3387309"/>
              <a:ext cx="3303917" cy="672860"/>
            </a:xfrm>
            <a:custGeom>
              <a:avLst/>
              <a:gdLst>
                <a:gd name="connsiteX0" fmla="*/ 0 w 1820174"/>
                <a:gd name="connsiteY0" fmla="*/ 0 h 629728"/>
                <a:gd name="connsiteX1" fmla="*/ 1250831 w 1820174"/>
                <a:gd name="connsiteY1" fmla="*/ 603849 h 629728"/>
                <a:gd name="connsiteX2" fmla="*/ 1820174 w 1820174"/>
                <a:gd name="connsiteY2" fmla="*/ 629728 h 629728"/>
                <a:gd name="connsiteX3" fmla="*/ 733246 w 1820174"/>
                <a:gd name="connsiteY3" fmla="*/ 0 h 629728"/>
                <a:gd name="connsiteX4" fmla="*/ 0 w 1820174"/>
                <a:gd name="connsiteY4" fmla="*/ 0 h 6297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0174" h="629728">
                  <a:moveTo>
                    <a:pt x="0" y="0"/>
                  </a:moveTo>
                  <a:lnTo>
                    <a:pt x="1250831" y="603849"/>
                  </a:lnTo>
                  <a:lnTo>
                    <a:pt x="1820174" y="629728"/>
                  </a:lnTo>
                  <a:lnTo>
                    <a:pt x="733246" y="0"/>
                  </a:lnTo>
                  <a:lnTo>
                    <a:pt x="0" y="0"/>
                  </a:lnTo>
                  <a:close/>
                </a:path>
              </a:pathLst>
            </a:cu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7"/>
            <p:cNvSpPr/>
            <p:nvPr/>
          </p:nvSpPr>
          <p:spPr>
            <a:xfrm>
              <a:off x="2303253" y="3303917"/>
              <a:ext cx="3303917" cy="672860"/>
            </a:xfrm>
            <a:custGeom>
              <a:avLst/>
              <a:gdLst>
                <a:gd name="connsiteX0" fmla="*/ 0 w 1820174"/>
                <a:gd name="connsiteY0" fmla="*/ 0 h 629728"/>
                <a:gd name="connsiteX1" fmla="*/ 1250831 w 1820174"/>
                <a:gd name="connsiteY1" fmla="*/ 603849 h 629728"/>
                <a:gd name="connsiteX2" fmla="*/ 1820174 w 1820174"/>
                <a:gd name="connsiteY2" fmla="*/ 629728 h 629728"/>
                <a:gd name="connsiteX3" fmla="*/ 733246 w 1820174"/>
                <a:gd name="connsiteY3" fmla="*/ 0 h 629728"/>
                <a:gd name="connsiteX4" fmla="*/ 0 w 1820174"/>
                <a:gd name="connsiteY4" fmla="*/ 0 h 6297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0174" h="629728">
                  <a:moveTo>
                    <a:pt x="0" y="0"/>
                  </a:moveTo>
                  <a:lnTo>
                    <a:pt x="1250831" y="603849"/>
                  </a:lnTo>
                  <a:lnTo>
                    <a:pt x="1820174" y="629728"/>
                  </a:lnTo>
                  <a:lnTo>
                    <a:pt x="733246" y="0"/>
                  </a:lnTo>
                  <a:lnTo>
                    <a:pt x="0" y="0"/>
                  </a:lnTo>
                  <a:close/>
                </a:path>
              </a:pathLst>
            </a:cu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1" name="Straight Connector 170"/>
            <p:cNvCxnSpPr>
              <a:stCxn id="169" idx="0"/>
              <a:endCxn id="8" idx="0"/>
            </p:cNvCxnSpPr>
            <p:nvPr/>
          </p:nvCxnSpPr>
          <p:spPr>
            <a:xfrm flipH="1" flipV="1">
              <a:off x="2303253" y="3303917"/>
              <a:ext cx="40262" cy="8339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73" name="Straight Connector 172"/>
            <p:cNvCxnSpPr>
              <a:stCxn id="169" idx="2"/>
              <a:endCxn id="8" idx="2"/>
            </p:cNvCxnSpPr>
            <p:nvPr/>
          </p:nvCxnSpPr>
          <p:spPr>
            <a:xfrm flipH="1" flipV="1">
              <a:off x="5607170" y="3976777"/>
              <a:ext cx="40262" cy="83392"/>
            </a:xfrm>
            <a:prstGeom prst="line">
              <a:avLst/>
            </a:prstGeom>
            <a:ln w="38100"/>
          </p:spPr>
          <p:style>
            <a:lnRef idx="1">
              <a:schemeClr val="accent1"/>
            </a:lnRef>
            <a:fillRef idx="0">
              <a:schemeClr val="accent1"/>
            </a:fillRef>
            <a:effectRef idx="0">
              <a:schemeClr val="accent1"/>
            </a:effectRef>
            <a:fontRef idx="minor">
              <a:schemeClr val="tx1"/>
            </a:fontRef>
          </p:style>
        </p:cxnSp>
      </p:grpSp>
      <p:sp>
        <p:nvSpPr>
          <p:cNvPr id="44" name="Oval 43"/>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p:cNvSpPr/>
          <p:nvPr/>
        </p:nvSpPr>
        <p:spPr>
          <a:xfrm>
            <a:off x="5932098" y="3602966"/>
            <a:ext cx="914400" cy="914400"/>
          </a:xfrm>
          <a:prstGeom prst="ellipse">
            <a:avLst/>
          </a:prstGeom>
          <a:solidFill>
            <a:schemeClr val="accent1">
              <a:lumMod val="5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Oval 49"/>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Oval 94"/>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Oval 96"/>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Oval 98"/>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104"/>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Oval 110"/>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Oval 111"/>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Oval 112"/>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Oval 114"/>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Oval 115"/>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Oval 116"/>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Oval 117"/>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Oval 118"/>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Oval 119"/>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Oval 120"/>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Oval 121"/>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Oval 122"/>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Oval 123"/>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Oval 124"/>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Oval 125"/>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Oval 126"/>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Oval 127"/>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Oval 128"/>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Oval 129"/>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Oval 130"/>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Oval 131"/>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Oval 132"/>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Oval 133"/>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Oval 134"/>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Oval 135"/>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Oval 136"/>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Oval 137"/>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Oval 138"/>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Oval 139"/>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Oval 140"/>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Oval 141"/>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Oval 142"/>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Oval 143"/>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Oval 144"/>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Oval 145"/>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Oval 146"/>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Oval 147"/>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TextBox 150"/>
          <p:cNvSpPr txBox="1"/>
          <p:nvPr/>
        </p:nvSpPr>
        <p:spPr>
          <a:xfrm>
            <a:off x="112144" y="86264"/>
            <a:ext cx="8922635" cy="523220"/>
          </a:xfrm>
          <a:prstGeom prst="rect">
            <a:avLst/>
          </a:prstGeom>
          <a:noFill/>
        </p:spPr>
        <p:txBody>
          <a:bodyPr wrap="none" rtlCol="0">
            <a:spAutoFit/>
          </a:bodyPr>
          <a:lstStyle/>
          <a:p>
            <a:r>
              <a:rPr lang="en-US" dirty="0"/>
              <a:t>Hypothesis: Relative velocity scales with separation distance</a:t>
            </a:r>
          </a:p>
        </p:txBody>
      </p:sp>
      <p:graphicFrame>
        <p:nvGraphicFramePr>
          <p:cNvPr id="168" name="Object 167"/>
          <p:cNvGraphicFramePr>
            <a:graphicFrameLocks noChangeAspect="1"/>
          </p:cNvGraphicFramePr>
          <p:nvPr>
            <p:extLst>
              <p:ext uri="{D42A27DB-BD31-4B8C-83A1-F6EECF244321}">
                <p14:modId xmlns:p14="http://schemas.microsoft.com/office/powerpoint/2010/main" val="2135732332"/>
              </p:ext>
            </p:extLst>
          </p:nvPr>
        </p:nvGraphicFramePr>
        <p:xfrm>
          <a:off x="265652" y="609484"/>
          <a:ext cx="1028700" cy="381000"/>
        </p:xfrm>
        <a:graphic>
          <a:graphicData uri="http://schemas.openxmlformats.org/presentationml/2006/ole">
            <mc:AlternateContent xmlns:mc="http://schemas.openxmlformats.org/markup-compatibility/2006">
              <mc:Choice xmlns:v="urn:schemas-microsoft-com:vml" Requires="v">
                <p:oleObj spid="_x0000_s2263307" name="Equation" r:id="rId4" imgW="1028700" imgH="381000" progId="Equation.DSMT4">
                  <p:embed/>
                </p:oleObj>
              </mc:Choice>
              <mc:Fallback>
                <p:oleObj name="Equation" r:id="rId4" imgW="1028700" imgH="381000" progId="Equation.DSMT4">
                  <p:embed/>
                  <p:pic>
                    <p:nvPicPr>
                      <p:cNvPr id="0"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5652" y="609484"/>
                        <a:ext cx="1028700" cy="381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 name="TextBox 2"/>
          <p:cNvSpPr txBox="1"/>
          <p:nvPr/>
        </p:nvSpPr>
        <p:spPr>
          <a:xfrm>
            <a:off x="5909743" y="3798556"/>
            <a:ext cx="959109" cy="461665"/>
          </a:xfrm>
          <a:prstGeom prst="rect">
            <a:avLst/>
          </a:prstGeom>
          <a:noFill/>
        </p:spPr>
        <p:txBody>
          <a:bodyPr wrap="none" rtlCol="0">
            <a:spAutoFit/>
          </a:bodyPr>
          <a:lstStyle/>
          <a:p>
            <a:r>
              <a:rPr lang="en-US" sz="2400" dirty="0">
                <a:solidFill>
                  <a:schemeClr val="bg1"/>
                </a:solidFill>
              </a:rPr>
              <a:t>Target</a:t>
            </a:r>
          </a:p>
        </p:txBody>
      </p:sp>
      <p:grpSp>
        <p:nvGrpSpPr>
          <p:cNvPr id="9" name="Group 8"/>
          <p:cNvGrpSpPr/>
          <p:nvPr/>
        </p:nvGrpSpPr>
        <p:grpSpPr>
          <a:xfrm>
            <a:off x="2173855" y="6157134"/>
            <a:ext cx="4045790" cy="268287"/>
            <a:chOff x="2173855" y="6157134"/>
            <a:chExt cx="4045790" cy="268287"/>
          </a:xfrm>
        </p:grpSpPr>
        <p:cxnSp>
          <p:nvCxnSpPr>
            <p:cNvPr id="7" name="Straight Arrow Connector 6"/>
            <p:cNvCxnSpPr/>
            <p:nvPr/>
          </p:nvCxnSpPr>
          <p:spPr>
            <a:xfrm flipV="1">
              <a:off x="2173855" y="6262777"/>
              <a:ext cx="4045790" cy="8627"/>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aphicFrame>
          <p:nvGraphicFramePr>
            <p:cNvPr id="5" name="Object 4">
              <a:hlinkClick r:id="" action="ppaction://ole?verb=0"/>
            </p:cNvPr>
            <p:cNvGraphicFramePr>
              <a:graphicFrameLocks/>
            </p:cNvGraphicFramePr>
            <p:nvPr>
              <p:extLst>
                <p:ext uri="{D42A27DB-BD31-4B8C-83A1-F6EECF244321}">
                  <p14:modId xmlns:p14="http://schemas.microsoft.com/office/powerpoint/2010/main" val="3378251241"/>
                </p:ext>
              </p:extLst>
            </p:nvPr>
          </p:nvGraphicFramePr>
          <p:xfrm>
            <a:off x="4114320" y="6157134"/>
            <a:ext cx="254000" cy="268287"/>
          </p:xfrm>
          <a:graphic>
            <a:graphicData uri="http://schemas.openxmlformats.org/presentationml/2006/ole">
              <mc:AlternateContent xmlns:mc="http://schemas.openxmlformats.org/markup-compatibility/2006">
                <mc:Choice xmlns:v="urn:schemas-microsoft-com:vml" Requires="v">
                  <p:oleObj spid="_x0000_s2263308" name="Equation" r:id="rId6" imgW="253800" imgH="266400" progId="Equation.DSMT4">
                    <p:embed/>
                  </p:oleObj>
                </mc:Choice>
                <mc:Fallback>
                  <p:oleObj name="Equation" r:id="rId6" imgW="253800" imgH="266400" progId="Equation.DSMT4">
                    <p:embed/>
                    <p:pic>
                      <p:nvPicPr>
                        <p:cNvPr id="0" name="Object 14"/>
                        <p:cNvPicPr>
                          <a:picLocks noChangeArrowheads="1"/>
                        </p:cNvPicPr>
                        <p:nvPr/>
                      </p:nvPicPr>
                      <p:blipFill>
                        <a:blip r:embed="rId7"/>
                        <a:srcRect/>
                        <a:stretch>
                          <a:fillRect/>
                        </a:stretch>
                      </p:blipFill>
                      <p:spPr bwMode="auto">
                        <a:xfrm>
                          <a:off x="4114320" y="6157134"/>
                          <a:ext cx="254000" cy="268287"/>
                        </a:xfrm>
                        <a:prstGeom prst="rect">
                          <a:avLst/>
                        </a:prstGeom>
                        <a:solidFill>
                          <a:schemeClr val="bg1"/>
                        </a:solidFill>
                        <a:ln>
                          <a:noFill/>
                        </a:ln>
                      </p:spPr>
                    </p:pic>
                  </p:oleObj>
                </mc:Fallback>
              </mc:AlternateContent>
            </a:graphicData>
          </a:graphic>
        </p:graphicFrame>
      </p:grpSp>
      <p:sp>
        <p:nvSpPr>
          <p:cNvPr id="149" name="Oval 148"/>
          <p:cNvSpPr/>
          <p:nvPr/>
        </p:nvSpPr>
        <p:spPr>
          <a:xfrm>
            <a:off x="3326920" y="3114135"/>
            <a:ext cx="914400" cy="914400"/>
          </a:xfrm>
          <a:prstGeom prst="ellipse">
            <a:avLst/>
          </a:prstGeom>
          <a:solidFill>
            <a:schemeClr val="accent1">
              <a:lumMod val="5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ube 3"/>
          <p:cNvSpPr/>
          <p:nvPr/>
        </p:nvSpPr>
        <p:spPr>
          <a:xfrm>
            <a:off x="2173855" y="1050266"/>
            <a:ext cx="5305245" cy="5042138"/>
          </a:xfrm>
          <a:prstGeom prst="cube">
            <a:avLst/>
          </a:prstGeom>
          <a:solidFill>
            <a:srgbClr val="C0BFFF">
              <a:alpha val="4117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3433778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0" presetClass="path" presetSubtype="0" fill="hold" grpId="0" nodeType="clickEffect">
                                  <p:stCondLst>
                                    <p:cond delay="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8" dur="10000" fill="hold"/>
                                        <p:tgtEl>
                                          <p:spTgt spid="44"/>
                                        </p:tgtEl>
                                        <p:attrNameLst>
                                          <p:attrName>ppt_x</p:attrName>
                                          <p:attrName>ppt_y</p:attrName>
                                        </p:attrNameLst>
                                      </p:cBhvr>
                                      <p:rCtr x="31319" y="18981"/>
                                    </p:animMotion>
                                  </p:childTnLst>
                                </p:cTn>
                              </p:par>
                              <p:par>
                                <p:cTn id="19" presetID="0" presetClass="path" presetSubtype="0" fill="hold" grpId="0" nodeType="withEffect">
                                  <p:stCondLst>
                                    <p:cond delay="1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20" dur="10000" fill="hold"/>
                                        <p:tgtEl>
                                          <p:spTgt spid="50"/>
                                        </p:tgtEl>
                                        <p:attrNameLst>
                                          <p:attrName>ppt_x</p:attrName>
                                          <p:attrName>ppt_y</p:attrName>
                                        </p:attrNameLst>
                                      </p:cBhvr>
                                      <p:rCtr x="31319" y="18981"/>
                                    </p:animMotion>
                                  </p:childTnLst>
                                </p:cTn>
                              </p:par>
                              <p:par>
                                <p:cTn id="21" presetID="0" presetClass="path" presetSubtype="0" fill="hold" grpId="0" nodeType="withEffect">
                                  <p:stCondLst>
                                    <p:cond delay="2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22" dur="10000" fill="hold"/>
                                        <p:tgtEl>
                                          <p:spTgt spid="51"/>
                                        </p:tgtEl>
                                        <p:attrNameLst>
                                          <p:attrName>ppt_x</p:attrName>
                                          <p:attrName>ppt_y</p:attrName>
                                        </p:attrNameLst>
                                      </p:cBhvr>
                                      <p:rCtr x="31319" y="18981"/>
                                    </p:animMotion>
                                  </p:childTnLst>
                                </p:cTn>
                              </p:par>
                              <p:par>
                                <p:cTn id="23" presetID="0" presetClass="path" presetSubtype="0" fill="hold" grpId="0" nodeType="withEffect">
                                  <p:stCondLst>
                                    <p:cond delay="3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32 0.22709 0.38386 0.17709 C 0.2915 0.16366 0.38872 -0.2449 0.30191 -0.20879 C 0.21511 -0.17291 -0.10954 0.27061 -0.13663 0.3926 C -0.16371 0.51459 0.07639 0.5507 0.13959 0.52292 C 0.20313 0.49514 0.22188 0.28727 0.24341 0.22524 " pathEditMode="relative" rAng="0" ptsTypes="asaaaasassaaa">
                                      <p:cBhvr>
                                        <p:cTn id="24" dur="10000" fill="hold"/>
                                        <p:tgtEl>
                                          <p:spTgt spid="52"/>
                                        </p:tgtEl>
                                        <p:attrNameLst>
                                          <p:attrName>ppt_x</p:attrName>
                                          <p:attrName>ppt_y</p:attrName>
                                        </p:attrNameLst>
                                      </p:cBhvr>
                                      <p:rCtr x="31319" y="18981"/>
                                    </p:animMotion>
                                  </p:childTnLst>
                                </p:cTn>
                              </p:par>
                              <p:par>
                                <p:cTn id="25" presetID="0" presetClass="path" presetSubtype="0" fill="hold" grpId="0" nodeType="withEffect">
                                  <p:stCondLst>
                                    <p:cond delay="4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26" dur="10000" fill="hold"/>
                                        <p:tgtEl>
                                          <p:spTgt spid="53"/>
                                        </p:tgtEl>
                                        <p:attrNameLst>
                                          <p:attrName>ppt_x</p:attrName>
                                          <p:attrName>ppt_y</p:attrName>
                                        </p:attrNameLst>
                                      </p:cBhvr>
                                      <p:rCtr x="31319" y="18981"/>
                                    </p:animMotion>
                                  </p:childTnLst>
                                </p:cTn>
                              </p:par>
                              <p:par>
                                <p:cTn id="27" presetID="0" presetClass="path" presetSubtype="0" fill="hold" grpId="0" nodeType="withEffect">
                                  <p:stCondLst>
                                    <p:cond delay="5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28" dur="10000" fill="hold"/>
                                        <p:tgtEl>
                                          <p:spTgt spid="54"/>
                                        </p:tgtEl>
                                        <p:attrNameLst>
                                          <p:attrName>ppt_x</p:attrName>
                                          <p:attrName>ppt_y</p:attrName>
                                        </p:attrNameLst>
                                      </p:cBhvr>
                                      <p:rCtr x="31319" y="18981"/>
                                    </p:animMotion>
                                  </p:childTnLst>
                                </p:cTn>
                              </p:par>
                              <p:par>
                                <p:cTn id="29" presetID="0" presetClass="path" presetSubtype="0" fill="hold" grpId="0" nodeType="withEffect">
                                  <p:stCondLst>
                                    <p:cond delay="6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30" dur="10000" fill="hold"/>
                                        <p:tgtEl>
                                          <p:spTgt spid="55"/>
                                        </p:tgtEl>
                                        <p:attrNameLst>
                                          <p:attrName>ppt_x</p:attrName>
                                          <p:attrName>ppt_y</p:attrName>
                                        </p:attrNameLst>
                                      </p:cBhvr>
                                      <p:rCtr x="31319" y="18981"/>
                                    </p:animMotion>
                                  </p:childTnLst>
                                </p:cTn>
                              </p:par>
                              <p:par>
                                <p:cTn id="31" presetID="0" presetClass="path" presetSubtype="0" fill="hold" grpId="0" nodeType="withEffect">
                                  <p:stCondLst>
                                    <p:cond delay="7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32" dur="10000" fill="hold"/>
                                        <p:tgtEl>
                                          <p:spTgt spid="56"/>
                                        </p:tgtEl>
                                        <p:attrNameLst>
                                          <p:attrName>ppt_x</p:attrName>
                                          <p:attrName>ppt_y</p:attrName>
                                        </p:attrNameLst>
                                      </p:cBhvr>
                                      <p:rCtr x="31319" y="18981"/>
                                    </p:animMotion>
                                  </p:childTnLst>
                                </p:cTn>
                              </p:par>
                              <p:par>
                                <p:cTn id="33" presetID="0" presetClass="path" presetSubtype="0" fill="hold" grpId="0" nodeType="withEffect">
                                  <p:stCondLst>
                                    <p:cond delay="8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34" dur="10000" fill="hold"/>
                                        <p:tgtEl>
                                          <p:spTgt spid="57"/>
                                        </p:tgtEl>
                                        <p:attrNameLst>
                                          <p:attrName>ppt_x</p:attrName>
                                          <p:attrName>ppt_y</p:attrName>
                                        </p:attrNameLst>
                                      </p:cBhvr>
                                      <p:rCtr x="31319" y="18981"/>
                                    </p:animMotion>
                                  </p:childTnLst>
                                </p:cTn>
                              </p:par>
                              <p:par>
                                <p:cTn id="35" presetID="0" presetClass="path" presetSubtype="0" fill="hold" grpId="0" nodeType="withEffect">
                                  <p:stCondLst>
                                    <p:cond delay="9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36" dur="10000" fill="hold"/>
                                        <p:tgtEl>
                                          <p:spTgt spid="58"/>
                                        </p:tgtEl>
                                        <p:attrNameLst>
                                          <p:attrName>ppt_x</p:attrName>
                                          <p:attrName>ppt_y</p:attrName>
                                        </p:attrNameLst>
                                      </p:cBhvr>
                                      <p:rCtr x="31319" y="18981"/>
                                    </p:animMotion>
                                  </p:childTnLst>
                                </p:cTn>
                              </p:par>
                              <p:par>
                                <p:cTn id="37" presetID="0" presetClass="path" presetSubtype="0" fill="hold" grpId="0" nodeType="withEffect">
                                  <p:stCondLst>
                                    <p:cond delay="10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38" dur="10000" fill="hold"/>
                                        <p:tgtEl>
                                          <p:spTgt spid="59"/>
                                        </p:tgtEl>
                                        <p:attrNameLst>
                                          <p:attrName>ppt_x</p:attrName>
                                          <p:attrName>ppt_y</p:attrName>
                                        </p:attrNameLst>
                                      </p:cBhvr>
                                      <p:rCtr x="31319" y="18981"/>
                                    </p:animMotion>
                                  </p:childTnLst>
                                </p:cTn>
                              </p:par>
                              <p:par>
                                <p:cTn id="39" presetID="0" presetClass="path" presetSubtype="0" fill="hold" grpId="0" nodeType="withEffect">
                                  <p:stCondLst>
                                    <p:cond delay="11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40" dur="10000" fill="hold"/>
                                        <p:tgtEl>
                                          <p:spTgt spid="60"/>
                                        </p:tgtEl>
                                        <p:attrNameLst>
                                          <p:attrName>ppt_x</p:attrName>
                                          <p:attrName>ppt_y</p:attrName>
                                        </p:attrNameLst>
                                      </p:cBhvr>
                                      <p:rCtr x="31319" y="18981"/>
                                    </p:animMotion>
                                  </p:childTnLst>
                                </p:cTn>
                              </p:par>
                              <p:par>
                                <p:cTn id="41" presetID="0" presetClass="path" presetSubtype="0" fill="hold" grpId="0" nodeType="withEffect">
                                  <p:stCondLst>
                                    <p:cond delay="12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42" dur="10000" fill="hold"/>
                                        <p:tgtEl>
                                          <p:spTgt spid="61"/>
                                        </p:tgtEl>
                                        <p:attrNameLst>
                                          <p:attrName>ppt_x</p:attrName>
                                          <p:attrName>ppt_y</p:attrName>
                                        </p:attrNameLst>
                                      </p:cBhvr>
                                      <p:rCtr x="31319" y="18981"/>
                                    </p:animMotion>
                                  </p:childTnLst>
                                </p:cTn>
                              </p:par>
                              <p:par>
                                <p:cTn id="43" presetID="0" presetClass="path" presetSubtype="0" fill="hold" grpId="0" nodeType="withEffect">
                                  <p:stCondLst>
                                    <p:cond delay="13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44" dur="10000" fill="hold"/>
                                        <p:tgtEl>
                                          <p:spTgt spid="62"/>
                                        </p:tgtEl>
                                        <p:attrNameLst>
                                          <p:attrName>ppt_x</p:attrName>
                                          <p:attrName>ppt_y</p:attrName>
                                        </p:attrNameLst>
                                      </p:cBhvr>
                                      <p:rCtr x="31319" y="18981"/>
                                    </p:animMotion>
                                  </p:childTnLst>
                                </p:cTn>
                              </p:par>
                              <p:par>
                                <p:cTn id="45" presetID="0" presetClass="path" presetSubtype="0" fill="hold" grpId="0" nodeType="withEffect">
                                  <p:stCondLst>
                                    <p:cond delay="14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46" dur="10000" fill="hold"/>
                                        <p:tgtEl>
                                          <p:spTgt spid="63"/>
                                        </p:tgtEl>
                                        <p:attrNameLst>
                                          <p:attrName>ppt_x</p:attrName>
                                          <p:attrName>ppt_y</p:attrName>
                                        </p:attrNameLst>
                                      </p:cBhvr>
                                      <p:rCtr x="31319" y="18981"/>
                                    </p:animMotion>
                                  </p:childTnLst>
                                </p:cTn>
                              </p:par>
                              <p:par>
                                <p:cTn id="47" presetID="0" presetClass="path" presetSubtype="0" fill="hold" grpId="0" nodeType="withEffect">
                                  <p:stCondLst>
                                    <p:cond delay="15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48" dur="10000" fill="hold"/>
                                        <p:tgtEl>
                                          <p:spTgt spid="64"/>
                                        </p:tgtEl>
                                        <p:attrNameLst>
                                          <p:attrName>ppt_x</p:attrName>
                                          <p:attrName>ppt_y</p:attrName>
                                        </p:attrNameLst>
                                      </p:cBhvr>
                                      <p:rCtr x="31319" y="18981"/>
                                    </p:animMotion>
                                  </p:childTnLst>
                                </p:cTn>
                              </p:par>
                              <p:par>
                                <p:cTn id="49" presetID="0" presetClass="path" presetSubtype="0" fill="hold" grpId="0" nodeType="withEffect">
                                  <p:stCondLst>
                                    <p:cond delay="16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50" dur="10000" fill="hold"/>
                                        <p:tgtEl>
                                          <p:spTgt spid="65"/>
                                        </p:tgtEl>
                                        <p:attrNameLst>
                                          <p:attrName>ppt_x</p:attrName>
                                          <p:attrName>ppt_y</p:attrName>
                                        </p:attrNameLst>
                                      </p:cBhvr>
                                      <p:rCtr x="31319" y="18981"/>
                                    </p:animMotion>
                                  </p:childTnLst>
                                </p:cTn>
                              </p:par>
                              <p:par>
                                <p:cTn id="51" presetID="0" presetClass="path" presetSubtype="0" fill="hold" grpId="0" nodeType="withEffect">
                                  <p:stCondLst>
                                    <p:cond delay="17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52" dur="10000" fill="hold"/>
                                        <p:tgtEl>
                                          <p:spTgt spid="66"/>
                                        </p:tgtEl>
                                        <p:attrNameLst>
                                          <p:attrName>ppt_x</p:attrName>
                                          <p:attrName>ppt_y</p:attrName>
                                        </p:attrNameLst>
                                      </p:cBhvr>
                                      <p:rCtr x="31319" y="18981"/>
                                    </p:animMotion>
                                  </p:childTnLst>
                                </p:cTn>
                              </p:par>
                              <p:par>
                                <p:cTn id="53" presetID="0" presetClass="path" presetSubtype="0" fill="hold" grpId="0" nodeType="withEffect">
                                  <p:stCondLst>
                                    <p:cond delay="18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54" dur="10000" fill="hold"/>
                                        <p:tgtEl>
                                          <p:spTgt spid="67"/>
                                        </p:tgtEl>
                                        <p:attrNameLst>
                                          <p:attrName>ppt_x</p:attrName>
                                          <p:attrName>ppt_y</p:attrName>
                                        </p:attrNameLst>
                                      </p:cBhvr>
                                      <p:rCtr x="31319" y="18981"/>
                                    </p:animMotion>
                                  </p:childTnLst>
                                </p:cTn>
                              </p:par>
                              <p:par>
                                <p:cTn id="55" presetID="0" presetClass="path" presetSubtype="0" fill="hold" grpId="0" nodeType="withEffect">
                                  <p:stCondLst>
                                    <p:cond delay="19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56" dur="10000" fill="hold"/>
                                        <p:tgtEl>
                                          <p:spTgt spid="68"/>
                                        </p:tgtEl>
                                        <p:attrNameLst>
                                          <p:attrName>ppt_x</p:attrName>
                                          <p:attrName>ppt_y</p:attrName>
                                        </p:attrNameLst>
                                      </p:cBhvr>
                                      <p:rCtr x="31319" y="18981"/>
                                    </p:animMotion>
                                  </p:childTnLst>
                                </p:cTn>
                              </p:par>
                              <p:par>
                                <p:cTn id="57" presetID="0" presetClass="path" presetSubtype="0" fill="hold" grpId="0" nodeType="withEffect">
                                  <p:stCondLst>
                                    <p:cond delay="20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58" dur="10000" fill="hold"/>
                                        <p:tgtEl>
                                          <p:spTgt spid="69"/>
                                        </p:tgtEl>
                                        <p:attrNameLst>
                                          <p:attrName>ppt_x</p:attrName>
                                          <p:attrName>ppt_y</p:attrName>
                                        </p:attrNameLst>
                                      </p:cBhvr>
                                      <p:rCtr x="31319" y="18981"/>
                                    </p:animMotion>
                                  </p:childTnLst>
                                </p:cTn>
                              </p:par>
                              <p:par>
                                <p:cTn id="59" presetID="0" presetClass="path" presetSubtype="0" fill="hold" grpId="0" nodeType="withEffect">
                                  <p:stCondLst>
                                    <p:cond delay="21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60" dur="10000" fill="hold"/>
                                        <p:tgtEl>
                                          <p:spTgt spid="70"/>
                                        </p:tgtEl>
                                        <p:attrNameLst>
                                          <p:attrName>ppt_x</p:attrName>
                                          <p:attrName>ppt_y</p:attrName>
                                        </p:attrNameLst>
                                      </p:cBhvr>
                                      <p:rCtr x="31319" y="18981"/>
                                    </p:animMotion>
                                  </p:childTnLst>
                                </p:cTn>
                              </p:par>
                              <p:par>
                                <p:cTn id="61" presetID="0" presetClass="path" presetSubtype="0" fill="hold" grpId="0" nodeType="withEffect">
                                  <p:stCondLst>
                                    <p:cond delay="22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62" dur="10000" fill="hold"/>
                                        <p:tgtEl>
                                          <p:spTgt spid="71"/>
                                        </p:tgtEl>
                                        <p:attrNameLst>
                                          <p:attrName>ppt_x</p:attrName>
                                          <p:attrName>ppt_y</p:attrName>
                                        </p:attrNameLst>
                                      </p:cBhvr>
                                      <p:rCtr x="31319" y="18981"/>
                                    </p:animMotion>
                                  </p:childTnLst>
                                </p:cTn>
                              </p:par>
                              <p:par>
                                <p:cTn id="63" presetID="0" presetClass="path" presetSubtype="0" fill="hold" grpId="0" nodeType="withEffect">
                                  <p:stCondLst>
                                    <p:cond delay="23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64" dur="10000" fill="hold"/>
                                        <p:tgtEl>
                                          <p:spTgt spid="72"/>
                                        </p:tgtEl>
                                        <p:attrNameLst>
                                          <p:attrName>ppt_x</p:attrName>
                                          <p:attrName>ppt_y</p:attrName>
                                        </p:attrNameLst>
                                      </p:cBhvr>
                                      <p:rCtr x="31319" y="18981"/>
                                    </p:animMotion>
                                  </p:childTnLst>
                                </p:cTn>
                              </p:par>
                              <p:par>
                                <p:cTn id="65" presetID="0" presetClass="path" presetSubtype="0" fill="hold" grpId="0" nodeType="withEffect">
                                  <p:stCondLst>
                                    <p:cond delay="24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66" dur="10000" fill="hold"/>
                                        <p:tgtEl>
                                          <p:spTgt spid="73"/>
                                        </p:tgtEl>
                                        <p:attrNameLst>
                                          <p:attrName>ppt_x</p:attrName>
                                          <p:attrName>ppt_y</p:attrName>
                                        </p:attrNameLst>
                                      </p:cBhvr>
                                      <p:rCtr x="31319" y="18981"/>
                                    </p:animMotion>
                                  </p:childTnLst>
                                </p:cTn>
                              </p:par>
                              <p:par>
                                <p:cTn id="67" presetID="0" presetClass="path" presetSubtype="0" fill="hold" grpId="0" nodeType="withEffect">
                                  <p:stCondLst>
                                    <p:cond delay="25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68" dur="10000" fill="hold"/>
                                        <p:tgtEl>
                                          <p:spTgt spid="74"/>
                                        </p:tgtEl>
                                        <p:attrNameLst>
                                          <p:attrName>ppt_x</p:attrName>
                                          <p:attrName>ppt_y</p:attrName>
                                        </p:attrNameLst>
                                      </p:cBhvr>
                                      <p:rCtr x="31319" y="18981"/>
                                    </p:animMotion>
                                  </p:childTnLst>
                                </p:cTn>
                              </p:par>
                              <p:par>
                                <p:cTn id="69" presetID="0" presetClass="path" presetSubtype="0" fill="hold" grpId="0" nodeType="withEffect">
                                  <p:stCondLst>
                                    <p:cond delay="26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70" dur="10000" fill="hold"/>
                                        <p:tgtEl>
                                          <p:spTgt spid="75"/>
                                        </p:tgtEl>
                                        <p:attrNameLst>
                                          <p:attrName>ppt_x</p:attrName>
                                          <p:attrName>ppt_y</p:attrName>
                                        </p:attrNameLst>
                                      </p:cBhvr>
                                      <p:rCtr x="31319" y="18981"/>
                                    </p:animMotion>
                                  </p:childTnLst>
                                </p:cTn>
                              </p:par>
                              <p:par>
                                <p:cTn id="71" presetID="0" presetClass="path" presetSubtype="0" fill="hold" grpId="0" nodeType="withEffect">
                                  <p:stCondLst>
                                    <p:cond delay="27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72" dur="10000" fill="hold"/>
                                        <p:tgtEl>
                                          <p:spTgt spid="76"/>
                                        </p:tgtEl>
                                        <p:attrNameLst>
                                          <p:attrName>ppt_x</p:attrName>
                                          <p:attrName>ppt_y</p:attrName>
                                        </p:attrNameLst>
                                      </p:cBhvr>
                                      <p:rCtr x="31319" y="18981"/>
                                    </p:animMotion>
                                  </p:childTnLst>
                                </p:cTn>
                              </p:par>
                              <p:par>
                                <p:cTn id="73" presetID="0" presetClass="path" presetSubtype="0" fill="hold" grpId="0" nodeType="withEffect">
                                  <p:stCondLst>
                                    <p:cond delay="28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74" dur="10000" fill="hold"/>
                                        <p:tgtEl>
                                          <p:spTgt spid="77"/>
                                        </p:tgtEl>
                                        <p:attrNameLst>
                                          <p:attrName>ppt_x</p:attrName>
                                          <p:attrName>ppt_y</p:attrName>
                                        </p:attrNameLst>
                                      </p:cBhvr>
                                      <p:rCtr x="31319" y="18981"/>
                                    </p:animMotion>
                                  </p:childTnLst>
                                </p:cTn>
                              </p:par>
                              <p:par>
                                <p:cTn id="75" presetID="0" presetClass="path" presetSubtype="0" fill="hold" grpId="0" nodeType="withEffect">
                                  <p:stCondLst>
                                    <p:cond delay="29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76" dur="10000" fill="hold"/>
                                        <p:tgtEl>
                                          <p:spTgt spid="78"/>
                                        </p:tgtEl>
                                        <p:attrNameLst>
                                          <p:attrName>ppt_x</p:attrName>
                                          <p:attrName>ppt_y</p:attrName>
                                        </p:attrNameLst>
                                      </p:cBhvr>
                                      <p:rCtr x="31319" y="18981"/>
                                    </p:animMotion>
                                  </p:childTnLst>
                                </p:cTn>
                              </p:par>
                              <p:par>
                                <p:cTn id="77" presetID="0" presetClass="path" presetSubtype="0" fill="hold" grpId="0" nodeType="withEffect">
                                  <p:stCondLst>
                                    <p:cond delay="30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78" dur="10000" fill="hold"/>
                                        <p:tgtEl>
                                          <p:spTgt spid="79"/>
                                        </p:tgtEl>
                                        <p:attrNameLst>
                                          <p:attrName>ppt_x</p:attrName>
                                          <p:attrName>ppt_y</p:attrName>
                                        </p:attrNameLst>
                                      </p:cBhvr>
                                      <p:rCtr x="31319" y="18981"/>
                                    </p:animMotion>
                                  </p:childTnLst>
                                </p:cTn>
                              </p:par>
                              <p:par>
                                <p:cTn id="79" presetID="0" presetClass="path" presetSubtype="0" fill="hold" grpId="0" nodeType="withEffect">
                                  <p:stCondLst>
                                    <p:cond delay="31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80" dur="10000" fill="hold"/>
                                        <p:tgtEl>
                                          <p:spTgt spid="80"/>
                                        </p:tgtEl>
                                        <p:attrNameLst>
                                          <p:attrName>ppt_x</p:attrName>
                                          <p:attrName>ppt_y</p:attrName>
                                        </p:attrNameLst>
                                      </p:cBhvr>
                                      <p:rCtr x="31319" y="18981"/>
                                    </p:animMotion>
                                  </p:childTnLst>
                                </p:cTn>
                              </p:par>
                              <p:par>
                                <p:cTn id="81" presetID="0" presetClass="path" presetSubtype="0" fill="hold" grpId="0" nodeType="withEffect">
                                  <p:stCondLst>
                                    <p:cond delay="32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82" dur="10000" fill="hold"/>
                                        <p:tgtEl>
                                          <p:spTgt spid="81"/>
                                        </p:tgtEl>
                                        <p:attrNameLst>
                                          <p:attrName>ppt_x</p:attrName>
                                          <p:attrName>ppt_y</p:attrName>
                                        </p:attrNameLst>
                                      </p:cBhvr>
                                      <p:rCtr x="31319" y="18981"/>
                                    </p:animMotion>
                                  </p:childTnLst>
                                </p:cTn>
                              </p:par>
                              <p:par>
                                <p:cTn id="83" presetID="0" presetClass="path" presetSubtype="0" fill="hold" grpId="0" nodeType="withEffect">
                                  <p:stCondLst>
                                    <p:cond delay="33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84" dur="10000" fill="hold"/>
                                        <p:tgtEl>
                                          <p:spTgt spid="82"/>
                                        </p:tgtEl>
                                        <p:attrNameLst>
                                          <p:attrName>ppt_x</p:attrName>
                                          <p:attrName>ppt_y</p:attrName>
                                        </p:attrNameLst>
                                      </p:cBhvr>
                                      <p:rCtr x="31319" y="18981"/>
                                    </p:animMotion>
                                  </p:childTnLst>
                                </p:cTn>
                              </p:par>
                              <p:par>
                                <p:cTn id="85" presetID="0" presetClass="path" presetSubtype="0" fill="hold" grpId="0" nodeType="withEffect">
                                  <p:stCondLst>
                                    <p:cond delay="34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86" dur="10000" fill="hold"/>
                                        <p:tgtEl>
                                          <p:spTgt spid="83"/>
                                        </p:tgtEl>
                                        <p:attrNameLst>
                                          <p:attrName>ppt_x</p:attrName>
                                          <p:attrName>ppt_y</p:attrName>
                                        </p:attrNameLst>
                                      </p:cBhvr>
                                      <p:rCtr x="31319" y="18981"/>
                                    </p:animMotion>
                                  </p:childTnLst>
                                </p:cTn>
                              </p:par>
                              <p:par>
                                <p:cTn id="87" presetID="0" presetClass="path" presetSubtype="0" fill="hold" grpId="0" nodeType="withEffect">
                                  <p:stCondLst>
                                    <p:cond delay="35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88" dur="10000" fill="hold"/>
                                        <p:tgtEl>
                                          <p:spTgt spid="84"/>
                                        </p:tgtEl>
                                        <p:attrNameLst>
                                          <p:attrName>ppt_x</p:attrName>
                                          <p:attrName>ppt_y</p:attrName>
                                        </p:attrNameLst>
                                      </p:cBhvr>
                                      <p:rCtr x="31319" y="18981"/>
                                    </p:animMotion>
                                  </p:childTnLst>
                                </p:cTn>
                              </p:par>
                              <p:par>
                                <p:cTn id="89" presetID="0" presetClass="path" presetSubtype="0" fill="hold" grpId="0" nodeType="withEffect">
                                  <p:stCondLst>
                                    <p:cond delay="36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90" dur="10000" fill="hold"/>
                                        <p:tgtEl>
                                          <p:spTgt spid="85"/>
                                        </p:tgtEl>
                                        <p:attrNameLst>
                                          <p:attrName>ppt_x</p:attrName>
                                          <p:attrName>ppt_y</p:attrName>
                                        </p:attrNameLst>
                                      </p:cBhvr>
                                      <p:rCtr x="31319" y="18981"/>
                                    </p:animMotion>
                                  </p:childTnLst>
                                </p:cTn>
                              </p:par>
                              <p:par>
                                <p:cTn id="91" presetID="0" presetClass="path" presetSubtype="0" fill="hold" grpId="0" nodeType="withEffect">
                                  <p:stCondLst>
                                    <p:cond delay="37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92" dur="10000" fill="hold"/>
                                        <p:tgtEl>
                                          <p:spTgt spid="86"/>
                                        </p:tgtEl>
                                        <p:attrNameLst>
                                          <p:attrName>ppt_x</p:attrName>
                                          <p:attrName>ppt_y</p:attrName>
                                        </p:attrNameLst>
                                      </p:cBhvr>
                                      <p:rCtr x="31319" y="18981"/>
                                    </p:animMotion>
                                  </p:childTnLst>
                                </p:cTn>
                              </p:par>
                              <p:par>
                                <p:cTn id="93" presetID="0" presetClass="path" presetSubtype="0" fill="hold" grpId="0" nodeType="withEffect">
                                  <p:stCondLst>
                                    <p:cond delay="38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94" dur="10000" fill="hold"/>
                                        <p:tgtEl>
                                          <p:spTgt spid="87"/>
                                        </p:tgtEl>
                                        <p:attrNameLst>
                                          <p:attrName>ppt_x</p:attrName>
                                          <p:attrName>ppt_y</p:attrName>
                                        </p:attrNameLst>
                                      </p:cBhvr>
                                      <p:rCtr x="31319" y="18981"/>
                                    </p:animMotion>
                                  </p:childTnLst>
                                </p:cTn>
                              </p:par>
                              <p:par>
                                <p:cTn id="95" presetID="0" presetClass="path" presetSubtype="0" fill="hold" grpId="0" nodeType="withEffect">
                                  <p:stCondLst>
                                    <p:cond delay="39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96" dur="10000" fill="hold"/>
                                        <p:tgtEl>
                                          <p:spTgt spid="88"/>
                                        </p:tgtEl>
                                        <p:attrNameLst>
                                          <p:attrName>ppt_x</p:attrName>
                                          <p:attrName>ppt_y</p:attrName>
                                        </p:attrNameLst>
                                      </p:cBhvr>
                                      <p:rCtr x="31319" y="18981"/>
                                    </p:animMotion>
                                  </p:childTnLst>
                                </p:cTn>
                              </p:par>
                              <p:par>
                                <p:cTn id="97" presetID="0" presetClass="path" presetSubtype="0" fill="hold" grpId="0" nodeType="withEffect">
                                  <p:stCondLst>
                                    <p:cond delay="40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98" dur="10000" fill="hold"/>
                                        <p:tgtEl>
                                          <p:spTgt spid="89"/>
                                        </p:tgtEl>
                                        <p:attrNameLst>
                                          <p:attrName>ppt_x</p:attrName>
                                          <p:attrName>ppt_y</p:attrName>
                                        </p:attrNameLst>
                                      </p:cBhvr>
                                      <p:rCtr x="31319" y="18981"/>
                                    </p:animMotion>
                                  </p:childTnLst>
                                </p:cTn>
                              </p:par>
                              <p:par>
                                <p:cTn id="99" presetID="0" presetClass="path" presetSubtype="0" fill="hold" grpId="0" nodeType="withEffect">
                                  <p:stCondLst>
                                    <p:cond delay="41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00" dur="10000" fill="hold"/>
                                        <p:tgtEl>
                                          <p:spTgt spid="90"/>
                                        </p:tgtEl>
                                        <p:attrNameLst>
                                          <p:attrName>ppt_x</p:attrName>
                                          <p:attrName>ppt_y</p:attrName>
                                        </p:attrNameLst>
                                      </p:cBhvr>
                                      <p:rCtr x="31319" y="18981"/>
                                    </p:animMotion>
                                  </p:childTnLst>
                                </p:cTn>
                              </p:par>
                              <p:par>
                                <p:cTn id="101" presetID="0" presetClass="path" presetSubtype="0" fill="hold" grpId="0" nodeType="withEffect">
                                  <p:stCondLst>
                                    <p:cond delay="42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02" dur="10000" fill="hold"/>
                                        <p:tgtEl>
                                          <p:spTgt spid="91"/>
                                        </p:tgtEl>
                                        <p:attrNameLst>
                                          <p:attrName>ppt_x</p:attrName>
                                          <p:attrName>ppt_y</p:attrName>
                                        </p:attrNameLst>
                                      </p:cBhvr>
                                      <p:rCtr x="31319" y="18981"/>
                                    </p:animMotion>
                                  </p:childTnLst>
                                </p:cTn>
                              </p:par>
                              <p:par>
                                <p:cTn id="103" presetID="0" presetClass="path" presetSubtype="0" fill="hold" grpId="0" nodeType="withEffect">
                                  <p:stCondLst>
                                    <p:cond delay="43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04" dur="10000" fill="hold"/>
                                        <p:tgtEl>
                                          <p:spTgt spid="92"/>
                                        </p:tgtEl>
                                        <p:attrNameLst>
                                          <p:attrName>ppt_x</p:attrName>
                                          <p:attrName>ppt_y</p:attrName>
                                        </p:attrNameLst>
                                      </p:cBhvr>
                                      <p:rCtr x="31319" y="18981"/>
                                    </p:animMotion>
                                  </p:childTnLst>
                                </p:cTn>
                              </p:par>
                              <p:par>
                                <p:cTn id="105" presetID="0" presetClass="path" presetSubtype="0" fill="hold" grpId="0" nodeType="withEffect">
                                  <p:stCondLst>
                                    <p:cond delay="44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06" dur="10000" fill="hold"/>
                                        <p:tgtEl>
                                          <p:spTgt spid="93"/>
                                        </p:tgtEl>
                                        <p:attrNameLst>
                                          <p:attrName>ppt_x</p:attrName>
                                          <p:attrName>ppt_y</p:attrName>
                                        </p:attrNameLst>
                                      </p:cBhvr>
                                      <p:rCtr x="31319" y="18981"/>
                                    </p:animMotion>
                                  </p:childTnLst>
                                </p:cTn>
                              </p:par>
                              <p:par>
                                <p:cTn id="107" presetID="0" presetClass="path" presetSubtype="0" fill="hold" grpId="0" nodeType="withEffect">
                                  <p:stCondLst>
                                    <p:cond delay="45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08" dur="10000" fill="hold"/>
                                        <p:tgtEl>
                                          <p:spTgt spid="94"/>
                                        </p:tgtEl>
                                        <p:attrNameLst>
                                          <p:attrName>ppt_x</p:attrName>
                                          <p:attrName>ppt_y</p:attrName>
                                        </p:attrNameLst>
                                      </p:cBhvr>
                                      <p:rCtr x="31319" y="18981"/>
                                    </p:animMotion>
                                  </p:childTnLst>
                                </p:cTn>
                              </p:par>
                              <p:par>
                                <p:cTn id="109" presetID="0" presetClass="path" presetSubtype="0" fill="hold" grpId="0" nodeType="withEffect">
                                  <p:stCondLst>
                                    <p:cond delay="46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10" dur="10000" fill="hold"/>
                                        <p:tgtEl>
                                          <p:spTgt spid="95"/>
                                        </p:tgtEl>
                                        <p:attrNameLst>
                                          <p:attrName>ppt_x</p:attrName>
                                          <p:attrName>ppt_y</p:attrName>
                                        </p:attrNameLst>
                                      </p:cBhvr>
                                      <p:rCtr x="31319" y="18981"/>
                                    </p:animMotion>
                                  </p:childTnLst>
                                </p:cTn>
                              </p:par>
                              <p:par>
                                <p:cTn id="111" presetID="0" presetClass="path" presetSubtype="0" fill="hold" grpId="0" nodeType="withEffect">
                                  <p:stCondLst>
                                    <p:cond delay="47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12" dur="10000" fill="hold"/>
                                        <p:tgtEl>
                                          <p:spTgt spid="96"/>
                                        </p:tgtEl>
                                        <p:attrNameLst>
                                          <p:attrName>ppt_x</p:attrName>
                                          <p:attrName>ppt_y</p:attrName>
                                        </p:attrNameLst>
                                      </p:cBhvr>
                                      <p:rCtr x="31319" y="18981"/>
                                    </p:animMotion>
                                  </p:childTnLst>
                                </p:cTn>
                              </p:par>
                              <p:par>
                                <p:cTn id="113" presetID="0" presetClass="path" presetSubtype="0" fill="hold" grpId="0" nodeType="withEffect">
                                  <p:stCondLst>
                                    <p:cond delay="48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14" dur="10000" fill="hold"/>
                                        <p:tgtEl>
                                          <p:spTgt spid="97"/>
                                        </p:tgtEl>
                                        <p:attrNameLst>
                                          <p:attrName>ppt_x</p:attrName>
                                          <p:attrName>ppt_y</p:attrName>
                                        </p:attrNameLst>
                                      </p:cBhvr>
                                      <p:rCtr x="31319" y="18981"/>
                                    </p:animMotion>
                                  </p:childTnLst>
                                </p:cTn>
                              </p:par>
                              <p:par>
                                <p:cTn id="115" presetID="0" presetClass="path" presetSubtype="0" fill="hold" grpId="0" nodeType="withEffect">
                                  <p:stCondLst>
                                    <p:cond delay="49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16" dur="10000" fill="hold"/>
                                        <p:tgtEl>
                                          <p:spTgt spid="98"/>
                                        </p:tgtEl>
                                        <p:attrNameLst>
                                          <p:attrName>ppt_x</p:attrName>
                                          <p:attrName>ppt_y</p:attrName>
                                        </p:attrNameLst>
                                      </p:cBhvr>
                                      <p:rCtr x="31319" y="18981"/>
                                    </p:animMotion>
                                  </p:childTnLst>
                                </p:cTn>
                              </p:par>
                              <p:par>
                                <p:cTn id="117" presetID="0" presetClass="path" presetSubtype="0" fill="hold" grpId="0" nodeType="withEffect">
                                  <p:stCondLst>
                                    <p:cond delay="50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18" dur="10000" fill="hold"/>
                                        <p:tgtEl>
                                          <p:spTgt spid="99"/>
                                        </p:tgtEl>
                                        <p:attrNameLst>
                                          <p:attrName>ppt_x</p:attrName>
                                          <p:attrName>ppt_y</p:attrName>
                                        </p:attrNameLst>
                                      </p:cBhvr>
                                      <p:rCtr x="31319" y="18981"/>
                                    </p:animMotion>
                                  </p:childTnLst>
                                </p:cTn>
                              </p:par>
                              <p:par>
                                <p:cTn id="119" presetID="0" presetClass="path" presetSubtype="0" fill="hold" grpId="0" nodeType="withEffect">
                                  <p:stCondLst>
                                    <p:cond delay="51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20" dur="10000" fill="hold"/>
                                        <p:tgtEl>
                                          <p:spTgt spid="100"/>
                                        </p:tgtEl>
                                        <p:attrNameLst>
                                          <p:attrName>ppt_x</p:attrName>
                                          <p:attrName>ppt_y</p:attrName>
                                        </p:attrNameLst>
                                      </p:cBhvr>
                                      <p:rCtr x="31319" y="18981"/>
                                    </p:animMotion>
                                  </p:childTnLst>
                                </p:cTn>
                              </p:par>
                              <p:par>
                                <p:cTn id="121" presetID="0" presetClass="path" presetSubtype="0" fill="hold" grpId="0" nodeType="withEffect">
                                  <p:stCondLst>
                                    <p:cond delay="52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22" dur="10000" fill="hold"/>
                                        <p:tgtEl>
                                          <p:spTgt spid="101"/>
                                        </p:tgtEl>
                                        <p:attrNameLst>
                                          <p:attrName>ppt_x</p:attrName>
                                          <p:attrName>ppt_y</p:attrName>
                                        </p:attrNameLst>
                                      </p:cBhvr>
                                      <p:rCtr x="31319" y="18981"/>
                                    </p:animMotion>
                                  </p:childTnLst>
                                </p:cTn>
                              </p:par>
                              <p:par>
                                <p:cTn id="123" presetID="0" presetClass="path" presetSubtype="0" fill="hold" grpId="0" nodeType="withEffect">
                                  <p:stCondLst>
                                    <p:cond delay="53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24" dur="10000" fill="hold"/>
                                        <p:tgtEl>
                                          <p:spTgt spid="102"/>
                                        </p:tgtEl>
                                        <p:attrNameLst>
                                          <p:attrName>ppt_x</p:attrName>
                                          <p:attrName>ppt_y</p:attrName>
                                        </p:attrNameLst>
                                      </p:cBhvr>
                                      <p:rCtr x="31319" y="18981"/>
                                    </p:animMotion>
                                  </p:childTnLst>
                                </p:cTn>
                              </p:par>
                              <p:par>
                                <p:cTn id="125" presetID="0" presetClass="path" presetSubtype="0" fill="hold" grpId="0" nodeType="withEffect">
                                  <p:stCondLst>
                                    <p:cond delay="54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26" dur="10000" fill="hold"/>
                                        <p:tgtEl>
                                          <p:spTgt spid="103"/>
                                        </p:tgtEl>
                                        <p:attrNameLst>
                                          <p:attrName>ppt_x</p:attrName>
                                          <p:attrName>ppt_y</p:attrName>
                                        </p:attrNameLst>
                                      </p:cBhvr>
                                      <p:rCtr x="31319" y="18981"/>
                                    </p:animMotion>
                                  </p:childTnLst>
                                </p:cTn>
                              </p:par>
                              <p:par>
                                <p:cTn id="127" presetID="0" presetClass="path" presetSubtype="0" fill="hold" grpId="0" nodeType="withEffect">
                                  <p:stCondLst>
                                    <p:cond delay="55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28" dur="10000" fill="hold"/>
                                        <p:tgtEl>
                                          <p:spTgt spid="104"/>
                                        </p:tgtEl>
                                        <p:attrNameLst>
                                          <p:attrName>ppt_x</p:attrName>
                                          <p:attrName>ppt_y</p:attrName>
                                        </p:attrNameLst>
                                      </p:cBhvr>
                                      <p:rCtr x="31319" y="18981"/>
                                    </p:animMotion>
                                  </p:childTnLst>
                                </p:cTn>
                              </p:par>
                              <p:par>
                                <p:cTn id="129" presetID="0" presetClass="path" presetSubtype="0" fill="hold" grpId="0" nodeType="withEffect">
                                  <p:stCondLst>
                                    <p:cond delay="56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30" dur="10000" fill="hold"/>
                                        <p:tgtEl>
                                          <p:spTgt spid="105"/>
                                        </p:tgtEl>
                                        <p:attrNameLst>
                                          <p:attrName>ppt_x</p:attrName>
                                          <p:attrName>ppt_y</p:attrName>
                                        </p:attrNameLst>
                                      </p:cBhvr>
                                      <p:rCtr x="31319" y="18981"/>
                                    </p:animMotion>
                                  </p:childTnLst>
                                </p:cTn>
                              </p:par>
                              <p:par>
                                <p:cTn id="131" presetID="0" presetClass="path" presetSubtype="0" fill="hold" grpId="0" nodeType="withEffect">
                                  <p:stCondLst>
                                    <p:cond delay="57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32" dur="10000" fill="hold"/>
                                        <p:tgtEl>
                                          <p:spTgt spid="106"/>
                                        </p:tgtEl>
                                        <p:attrNameLst>
                                          <p:attrName>ppt_x</p:attrName>
                                          <p:attrName>ppt_y</p:attrName>
                                        </p:attrNameLst>
                                      </p:cBhvr>
                                      <p:rCtr x="31319" y="18981"/>
                                    </p:animMotion>
                                  </p:childTnLst>
                                </p:cTn>
                              </p:par>
                              <p:par>
                                <p:cTn id="133" presetID="0" presetClass="path" presetSubtype="0" fill="hold" grpId="0" nodeType="withEffect">
                                  <p:stCondLst>
                                    <p:cond delay="58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34" dur="10000" fill="hold"/>
                                        <p:tgtEl>
                                          <p:spTgt spid="107"/>
                                        </p:tgtEl>
                                        <p:attrNameLst>
                                          <p:attrName>ppt_x</p:attrName>
                                          <p:attrName>ppt_y</p:attrName>
                                        </p:attrNameLst>
                                      </p:cBhvr>
                                      <p:rCtr x="31319" y="18981"/>
                                    </p:animMotion>
                                  </p:childTnLst>
                                </p:cTn>
                              </p:par>
                              <p:par>
                                <p:cTn id="135" presetID="0" presetClass="path" presetSubtype="0" fill="hold" grpId="0" nodeType="withEffect">
                                  <p:stCondLst>
                                    <p:cond delay="59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36" dur="10000" fill="hold"/>
                                        <p:tgtEl>
                                          <p:spTgt spid="108"/>
                                        </p:tgtEl>
                                        <p:attrNameLst>
                                          <p:attrName>ppt_x</p:attrName>
                                          <p:attrName>ppt_y</p:attrName>
                                        </p:attrNameLst>
                                      </p:cBhvr>
                                      <p:rCtr x="31319" y="18981"/>
                                    </p:animMotion>
                                  </p:childTnLst>
                                </p:cTn>
                              </p:par>
                              <p:par>
                                <p:cTn id="137" presetID="0" presetClass="path" presetSubtype="0" fill="hold" grpId="0" nodeType="withEffect">
                                  <p:stCondLst>
                                    <p:cond delay="60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38" dur="10000" fill="hold"/>
                                        <p:tgtEl>
                                          <p:spTgt spid="109"/>
                                        </p:tgtEl>
                                        <p:attrNameLst>
                                          <p:attrName>ppt_x</p:attrName>
                                          <p:attrName>ppt_y</p:attrName>
                                        </p:attrNameLst>
                                      </p:cBhvr>
                                      <p:rCtr x="31319" y="18981"/>
                                    </p:animMotion>
                                  </p:childTnLst>
                                </p:cTn>
                              </p:par>
                              <p:par>
                                <p:cTn id="139" presetID="0" presetClass="path" presetSubtype="0" fill="hold" grpId="0" nodeType="withEffect">
                                  <p:stCondLst>
                                    <p:cond delay="61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40" dur="10000" fill="hold"/>
                                        <p:tgtEl>
                                          <p:spTgt spid="110"/>
                                        </p:tgtEl>
                                        <p:attrNameLst>
                                          <p:attrName>ppt_x</p:attrName>
                                          <p:attrName>ppt_y</p:attrName>
                                        </p:attrNameLst>
                                      </p:cBhvr>
                                      <p:rCtr x="31319" y="18981"/>
                                    </p:animMotion>
                                  </p:childTnLst>
                                </p:cTn>
                              </p:par>
                              <p:par>
                                <p:cTn id="141" presetID="0" presetClass="path" presetSubtype="0" fill="hold" grpId="0" nodeType="withEffect">
                                  <p:stCondLst>
                                    <p:cond delay="62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42" dur="10000" fill="hold"/>
                                        <p:tgtEl>
                                          <p:spTgt spid="111"/>
                                        </p:tgtEl>
                                        <p:attrNameLst>
                                          <p:attrName>ppt_x</p:attrName>
                                          <p:attrName>ppt_y</p:attrName>
                                        </p:attrNameLst>
                                      </p:cBhvr>
                                      <p:rCtr x="31319" y="18981"/>
                                    </p:animMotion>
                                  </p:childTnLst>
                                </p:cTn>
                              </p:par>
                              <p:par>
                                <p:cTn id="143" presetID="0" presetClass="path" presetSubtype="0" fill="hold" grpId="0" nodeType="withEffect">
                                  <p:stCondLst>
                                    <p:cond delay="63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44" dur="10000" fill="hold"/>
                                        <p:tgtEl>
                                          <p:spTgt spid="112"/>
                                        </p:tgtEl>
                                        <p:attrNameLst>
                                          <p:attrName>ppt_x</p:attrName>
                                          <p:attrName>ppt_y</p:attrName>
                                        </p:attrNameLst>
                                      </p:cBhvr>
                                      <p:rCtr x="31319" y="18981"/>
                                    </p:animMotion>
                                  </p:childTnLst>
                                </p:cTn>
                              </p:par>
                              <p:par>
                                <p:cTn id="145" presetID="0" presetClass="path" presetSubtype="0" fill="hold" grpId="0" nodeType="withEffect">
                                  <p:stCondLst>
                                    <p:cond delay="64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46" dur="10000" fill="hold"/>
                                        <p:tgtEl>
                                          <p:spTgt spid="113"/>
                                        </p:tgtEl>
                                        <p:attrNameLst>
                                          <p:attrName>ppt_x</p:attrName>
                                          <p:attrName>ppt_y</p:attrName>
                                        </p:attrNameLst>
                                      </p:cBhvr>
                                      <p:rCtr x="31319" y="18981"/>
                                    </p:animMotion>
                                  </p:childTnLst>
                                </p:cTn>
                              </p:par>
                              <p:par>
                                <p:cTn id="147" presetID="0" presetClass="path" presetSubtype="0" fill="hold" grpId="0" nodeType="withEffect">
                                  <p:stCondLst>
                                    <p:cond delay="65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48" dur="10000" fill="hold"/>
                                        <p:tgtEl>
                                          <p:spTgt spid="114"/>
                                        </p:tgtEl>
                                        <p:attrNameLst>
                                          <p:attrName>ppt_x</p:attrName>
                                          <p:attrName>ppt_y</p:attrName>
                                        </p:attrNameLst>
                                      </p:cBhvr>
                                      <p:rCtr x="31319" y="18981"/>
                                    </p:animMotion>
                                  </p:childTnLst>
                                </p:cTn>
                              </p:par>
                              <p:par>
                                <p:cTn id="149" presetID="0" presetClass="path" presetSubtype="0" fill="hold" grpId="0" nodeType="withEffect">
                                  <p:stCondLst>
                                    <p:cond delay="66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50" dur="10000" fill="hold"/>
                                        <p:tgtEl>
                                          <p:spTgt spid="115"/>
                                        </p:tgtEl>
                                        <p:attrNameLst>
                                          <p:attrName>ppt_x</p:attrName>
                                          <p:attrName>ppt_y</p:attrName>
                                        </p:attrNameLst>
                                      </p:cBhvr>
                                      <p:rCtr x="31319" y="18981"/>
                                    </p:animMotion>
                                  </p:childTnLst>
                                </p:cTn>
                              </p:par>
                              <p:par>
                                <p:cTn id="151" presetID="0" presetClass="path" presetSubtype="0" fill="hold" grpId="0" nodeType="withEffect">
                                  <p:stCondLst>
                                    <p:cond delay="67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52" dur="10000" fill="hold"/>
                                        <p:tgtEl>
                                          <p:spTgt spid="116"/>
                                        </p:tgtEl>
                                        <p:attrNameLst>
                                          <p:attrName>ppt_x</p:attrName>
                                          <p:attrName>ppt_y</p:attrName>
                                        </p:attrNameLst>
                                      </p:cBhvr>
                                      <p:rCtr x="31319" y="18981"/>
                                    </p:animMotion>
                                  </p:childTnLst>
                                </p:cTn>
                              </p:par>
                              <p:par>
                                <p:cTn id="153" presetID="0" presetClass="path" presetSubtype="0" fill="hold" grpId="0" nodeType="withEffect">
                                  <p:stCondLst>
                                    <p:cond delay="68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54" dur="10000" fill="hold"/>
                                        <p:tgtEl>
                                          <p:spTgt spid="117"/>
                                        </p:tgtEl>
                                        <p:attrNameLst>
                                          <p:attrName>ppt_x</p:attrName>
                                          <p:attrName>ppt_y</p:attrName>
                                        </p:attrNameLst>
                                      </p:cBhvr>
                                      <p:rCtr x="31319" y="18981"/>
                                    </p:animMotion>
                                  </p:childTnLst>
                                </p:cTn>
                              </p:par>
                              <p:par>
                                <p:cTn id="155" presetID="0" presetClass="path" presetSubtype="0" fill="hold" grpId="0" nodeType="withEffect">
                                  <p:stCondLst>
                                    <p:cond delay="69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56" dur="10000" fill="hold"/>
                                        <p:tgtEl>
                                          <p:spTgt spid="118"/>
                                        </p:tgtEl>
                                        <p:attrNameLst>
                                          <p:attrName>ppt_x</p:attrName>
                                          <p:attrName>ppt_y</p:attrName>
                                        </p:attrNameLst>
                                      </p:cBhvr>
                                      <p:rCtr x="31319" y="18981"/>
                                    </p:animMotion>
                                  </p:childTnLst>
                                </p:cTn>
                              </p:par>
                              <p:par>
                                <p:cTn id="157" presetID="0" presetClass="path" presetSubtype="0" fill="hold" grpId="0" nodeType="withEffect">
                                  <p:stCondLst>
                                    <p:cond delay="70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58" dur="10000" fill="hold"/>
                                        <p:tgtEl>
                                          <p:spTgt spid="119"/>
                                        </p:tgtEl>
                                        <p:attrNameLst>
                                          <p:attrName>ppt_x</p:attrName>
                                          <p:attrName>ppt_y</p:attrName>
                                        </p:attrNameLst>
                                      </p:cBhvr>
                                      <p:rCtr x="31319" y="18981"/>
                                    </p:animMotion>
                                  </p:childTnLst>
                                </p:cTn>
                              </p:par>
                              <p:par>
                                <p:cTn id="159" presetID="0" presetClass="path" presetSubtype="0" fill="hold" grpId="0" nodeType="withEffect">
                                  <p:stCondLst>
                                    <p:cond delay="71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60" dur="10000" fill="hold"/>
                                        <p:tgtEl>
                                          <p:spTgt spid="120"/>
                                        </p:tgtEl>
                                        <p:attrNameLst>
                                          <p:attrName>ppt_x</p:attrName>
                                          <p:attrName>ppt_y</p:attrName>
                                        </p:attrNameLst>
                                      </p:cBhvr>
                                      <p:rCtr x="31319" y="18981"/>
                                    </p:animMotion>
                                  </p:childTnLst>
                                </p:cTn>
                              </p:par>
                              <p:par>
                                <p:cTn id="161" presetID="0" presetClass="path" presetSubtype="0" fill="hold" grpId="0" nodeType="withEffect">
                                  <p:stCondLst>
                                    <p:cond delay="72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62" dur="10000" fill="hold"/>
                                        <p:tgtEl>
                                          <p:spTgt spid="121"/>
                                        </p:tgtEl>
                                        <p:attrNameLst>
                                          <p:attrName>ppt_x</p:attrName>
                                          <p:attrName>ppt_y</p:attrName>
                                        </p:attrNameLst>
                                      </p:cBhvr>
                                      <p:rCtr x="31319" y="18981"/>
                                    </p:animMotion>
                                  </p:childTnLst>
                                </p:cTn>
                              </p:par>
                              <p:par>
                                <p:cTn id="163" presetID="0" presetClass="path" presetSubtype="0" fill="hold" grpId="0" nodeType="withEffect">
                                  <p:stCondLst>
                                    <p:cond delay="73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64" dur="10000" fill="hold"/>
                                        <p:tgtEl>
                                          <p:spTgt spid="122"/>
                                        </p:tgtEl>
                                        <p:attrNameLst>
                                          <p:attrName>ppt_x</p:attrName>
                                          <p:attrName>ppt_y</p:attrName>
                                        </p:attrNameLst>
                                      </p:cBhvr>
                                      <p:rCtr x="31319" y="18981"/>
                                    </p:animMotion>
                                  </p:childTnLst>
                                </p:cTn>
                              </p:par>
                              <p:par>
                                <p:cTn id="165" presetID="0" presetClass="path" presetSubtype="0" fill="hold" grpId="0" nodeType="withEffect">
                                  <p:stCondLst>
                                    <p:cond delay="74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66" dur="10000" fill="hold"/>
                                        <p:tgtEl>
                                          <p:spTgt spid="123"/>
                                        </p:tgtEl>
                                        <p:attrNameLst>
                                          <p:attrName>ppt_x</p:attrName>
                                          <p:attrName>ppt_y</p:attrName>
                                        </p:attrNameLst>
                                      </p:cBhvr>
                                      <p:rCtr x="31319" y="18981"/>
                                    </p:animMotion>
                                  </p:childTnLst>
                                </p:cTn>
                              </p:par>
                              <p:par>
                                <p:cTn id="167" presetID="0" presetClass="path" presetSubtype="0" fill="hold" grpId="0" nodeType="withEffect">
                                  <p:stCondLst>
                                    <p:cond delay="75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68" dur="10000" fill="hold"/>
                                        <p:tgtEl>
                                          <p:spTgt spid="124"/>
                                        </p:tgtEl>
                                        <p:attrNameLst>
                                          <p:attrName>ppt_x</p:attrName>
                                          <p:attrName>ppt_y</p:attrName>
                                        </p:attrNameLst>
                                      </p:cBhvr>
                                      <p:rCtr x="31319" y="18981"/>
                                    </p:animMotion>
                                  </p:childTnLst>
                                </p:cTn>
                              </p:par>
                              <p:par>
                                <p:cTn id="169" presetID="0" presetClass="path" presetSubtype="0" fill="hold" grpId="0" nodeType="withEffect">
                                  <p:stCondLst>
                                    <p:cond delay="76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70" dur="10000" fill="hold"/>
                                        <p:tgtEl>
                                          <p:spTgt spid="125"/>
                                        </p:tgtEl>
                                        <p:attrNameLst>
                                          <p:attrName>ppt_x</p:attrName>
                                          <p:attrName>ppt_y</p:attrName>
                                        </p:attrNameLst>
                                      </p:cBhvr>
                                      <p:rCtr x="31319" y="18981"/>
                                    </p:animMotion>
                                  </p:childTnLst>
                                </p:cTn>
                              </p:par>
                              <p:par>
                                <p:cTn id="171" presetID="0" presetClass="path" presetSubtype="0" fill="hold" grpId="0" nodeType="withEffect">
                                  <p:stCondLst>
                                    <p:cond delay="77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72" dur="10000" fill="hold"/>
                                        <p:tgtEl>
                                          <p:spTgt spid="126"/>
                                        </p:tgtEl>
                                        <p:attrNameLst>
                                          <p:attrName>ppt_x</p:attrName>
                                          <p:attrName>ppt_y</p:attrName>
                                        </p:attrNameLst>
                                      </p:cBhvr>
                                      <p:rCtr x="31319" y="18981"/>
                                    </p:animMotion>
                                  </p:childTnLst>
                                </p:cTn>
                              </p:par>
                              <p:par>
                                <p:cTn id="173" presetID="0" presetClass="path" presetSubtype="0" fill="hold" grpId="0" nodeType="withEffect">
                                  <p:stCondLst>
                                    <p:cond delay="78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74" dur="10000" fill="hold"/>
                                        <p:tgtEl>
                                          <p:spTgt spid="127"/>
                                        </p:tgtEl>
                                        <p:attrNameLst>
                                          <p:attrName>ppt_x</p:attrName>
                                          <p:attrName>ppt_y</p:attrName>
                                        </p:attrNameLst>
                                      </p:cBhvr>
                                      <p:rCtr x="31319" y="18981"/>
                                    </p:animMotion>
                                  </p:childTnLst>
                                </p:cTn>
                              </p:par>
                              <p:par>
                                <p:cTn id="175" presetID="0" presetClass="path" presetSubtype="0" fill="hold" grpId="0" nodeType="withEffect">
                                  <p:stCondLst>
                                    <p:cond delay="79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76" dur="10000" fill="hold"/>
                                        <p:tgtEl>
                                          <p:spTgt spid="128"/>
                                        </p:tgtEl>
                                        <p:attrNameLst>
                                          <p:attrName>ppt_x</p:attrName>
                                          <p:attrName>ppt_y</p:attrName>
                                        </p:attrNameLst>
                                      </p:cBhvr>
                                      <p:rCtr x="31319" y="18981"/>
                                    </p:animMotion>
                                  </p:childTnLst>
                                </p:cTn>
                              </p:par>
                              <p:par>
                                <p:cTn id="177" presetID="0" presetClass="path" presetSubtype="0" fill="hold" grpId="0" nodeType="withEffect">
                                  <p:stCondLst>
                                    <p:cond delay="80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78" dur="10000" fill="hold"/>
                                        <p:tgtEl>
                                          <p:spTgt spid="129"/>
                                        </p:tgtEl>
                                        <p:attrNameLst>
                                          <p:attrName>ppt_x</p:attrName>
                                          <p:attrName>ppt_y</p:attrName>
                                        </p:attrNameLst>
                                      </p:cBhvr>
                                      <p:rCtr x="31319" y="18981"/>
                                    </p:animMotion>
                                  </p:childTnLst>
                                </p:cTn>
                              </p:par>
                              <p:par>
                                <p:cTn id="179" presetID="0" presetClass="path" presetSubtype="0" fill="hold" grpId="0" nodeType="withEffect">
                                  <p:stCondLst>
                                    <p:cond delay="81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80" dur="10000" fill="hold"/>
                                        <p:tgtEl>
                                          <p:spTgt spid="130"/>
                                        </p:tgtEl>
                                        <p:attrNameLst>
                                          <p:attrName>ppt_x</p:attrName>
                                          <p:attrName>ppt_y</p:attrName>
                                        </p:attrNameLst>
                                      </p:cBhvr>
                                      <p:rCtr x="31319" y="18981"/>
                                    </p:animMotion>
                                  </p:childTnLst>
                                </p:cTn>
                              </p:par>
                              <p:par>
                                <p:cTn id="181" presetID="0" presetClass="path" presetSubtype="0" fill="hold" grpId="0" nodeType="withEffect">
                                  <p:stCondLst>
                                    <p:cond delay="82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82" dur="10000" fill="hold"/>
                                        <p:tgtEl>
                                          <p:spTgt spid="131"/>
                                        </p:tgtEl>
                                        <p:attrNameLst>
                                          <p:attrName>ppt_x</p:attrName>
                                          <p:attrName>ppt_y</p:attrName>
                                        </p:attrNameLst>
                                      </p:cBhvr>
                                      <p:rCtr x="31319" y="18981"/>
                                    </p:animMotion>
                                  </p:childTnLst>
                                </p:cTn>
                              </p:par>
                              <p:par>
                                <p:cTn id="183" presetID="0" presetClass="path" presetSubtype="0" fill="hold" grpId="0" nodeType="withEffect">
                                  <p:stCondLst>
                                    <p:cond delay="83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84" dur="10000" fill="hold"/>
                                        <p:tgtEl>
                                          <p:spTgt spid="132"/>
                                        </p:tgtEl>
                                        <p:attrNameLst>
                                          <p:attrName>ppt_x</p:attrName>
                                          <p:attrName>ppt_y</p:attrName>
                                        </p:attrNameLst>
                                      </p:cBhvr>
                                      <p:rCtr x="31319" y="18981"/>
                                    </p:animMotion>
                                  </p:childTnLst>
                                </p:cTn>
                              </p:par>
                              <p:par>
                                <p:cTn id="185" presetID="0" presetClass="path" presetSubtype="0" fill="hold" grpId="0" nodeType="withEffect">
                                  <p:stCondLst>
                                    <p:cond delay="84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86" dur="10000" fill="hold"/>
                                        <p:tgtEl>
                                          <p:spTgt spid="133"/>
                                        </p:tgtEl>
                                        <p:attrNameLst>
                                          <p:attrName>ppt_x</p:attrName>
                                          <p:attrName>ppt_y</p:attrName>
                                        </p:attrNameLst>
                                      </p:cBhvr>
                                      <p:rCtr x="31319" y="18981"/>
                                    </p:animMotion>
                                  </p:childTnLst>
                                </p:cTn>
                              </p:par>
                              <p:par>
                                <p:cTn id="187" presetID="0" presetClass="path" presetSubtype="0" fill="hold" grpId="0" nodeType="withEffect">
                                  <p:stCondLst>
                                    <p:cond delay="85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88" dur="10000" fill="hold"/>
                                        <p:tgtEl>
                                          <p:spTgt spid="134"/>
                                        </p:tgtEl>
                                        <p:attrNameLst>
                                          <p:attrName>ppt_x</p:attrName>
                                          <p:attrName>ppt_y</p:attrName>
                                        </p:attrNameLst>
                                      </p:cBhvr>
                                      <p:rCtr x="31319" y="18981"/>
                                    </p:animMotion>
                                  </p:childTnLst>
                                </p:cTn>
                              </p:par>
                              <p:par>
                                <p:cTn id="189" presetID="0" presetClass="path" presetSubtype="0" fill="hold" grpId="0" nodeType="withEffect">
                                  <p:stCondLst>
                                    <p:cond delay="86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90" dur="10000" fill="hold"/>
                                        <p:tgtEl>
                                          <p:spTgt spid="135"/>
                                        </p:tgtEl>
                                        <p:attrNameLst>
                                          <p:attrName>ppt_x</p:attrName>
                                          <p:attrName>ppt_y</p:attrName>
                                        </p:attrNameLst>
                                      </p:cBhvr>
                                      <p:rCtr x="31319" y="18981"/>
                                    </p:animMotion>
                                  </p:childTnLst>
                                </p:cTn>
                              </p:par>
                              <p:par>
                                <p:cTn id="191" presetID="0" presetClass="path" presetSubtype="0" fill="hold" grpId="0" nodeType="withEffect">
                                  <p:stCondLst>
                                    <p:cond delay="87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92" dur="10000" fill="hold"/>
                                        <p:tgtEl>
                                          <p:spTgt spid="136"/>
                                        </p:tgtEl>
                                        <p:attrNameLst>
                                          <p:attrName>ppt_x</p:attrName>
                                          <p:attrName>ppt_y</p:attrName>
                                        </p:attrNameLst>
                                      </p:cBhvr>
                                      <p:rCtr x="31319" y="18981"/>
                                    </p:animMotion>
                                  </p:childTnLst>
                                </p:cTn>
                              </p:par>
                              <p:par>
                                <p:cTn id="193" presetID="0" presetClass="path" presetSubtype="0" fill="hold" grpId="0" nodeType="withEffect">
                                  <p:stCondLst>
                                    <p:cond delay="88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94" dur="10000" fill="hold"/>
                                        <p:tgtEl>
                                          <p:spTgt spid="137"/>
                                        </p:tgtEl>
                                        <p:attrNameLst>
                                          <p:attrName>ppt_x</p:attrName>
                                          <p:attrName>ppt_y</p:attrName>
                                        </p:attrNameLst>
                                      </p:cBhvr>
                                      <p:rCtr x="31319" y="18981"/>
                                    </p:animMotion>
                                  </p:childTnLst>
                                </p:cTn>
                              </p:par>
                              <p:par>
                                <p:cTn id="195" presetID="0" presetClass="path" presetSubtype="0" fill="hold" grpId="0" nodeType="withEffect">
                                  <p:stCondLst>
                                    <p:cond delay="89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96" dur="10000" fill="hold"/>
                                        <p:tgtEl>
                                          <p:spTgt spid="138"/>
                                        </p:tgtEl>
                                        <p:attrNameLst>
                                          <p:attrName>ppt_x</p:attrName>
                                          <p:attrName>ppt_y</p:attrName>
                                        </p:attrNameLst>
                                      </p:cBhvr>
                                      <p:rCtr x="31319" y="18981"/>
                                    </p:animMotion>
                                  </p:childTnLst>
                                </p:cTn>
                              </p:par>
                              <p:par>
                                <p:cTn id="197" presetID="0" presetClass="path" presetSubtype="0" fill="hold" grpId="0" nodeType="withEffect">
                                  <p:stCondLst>
                                    <p:cond delay="90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98" dur="10000" fill="hold"/>
                                        <p:tgtEl>
                                          <p:spTgt spid="139"/>
                                        </p:tgtEl>
                                        <p:attrNameLst>
                                          <p:attrName>ppt_x</p:attrName>
                                          <p:attrName>ppt_y</p:attrName>
                                        </p:attrNameLst>
                                      </p:cBhvr>
                                      <p:rCtr x="31319" y="18981"/>
                                    </p:animMotion>
                                  </p:childTnLst>
                                </p:cTn>
                              </p:par>
                              <p:par>
                                <p:cTn id="199" presetID="0" presetClass="path" presetSubtype="0" fill="hold" grpId="0" nodeType="withEffect">
                                  <p:stCondLst>
                                    <p:cond delay="91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200" dur="10000" fill="hold"/>
                                        <p:tgtEl>
                                          <p:spTgt spid="140"/>
                                        </p:tgtEl>
                                        <p:attrNameLst>
                                          <p:attrName>ppt_x</p:attrName>
                                          <p:attrName>ppt_y</p:attrName>
                                        </p:attrNameLst>
                                      </p:cBhvr>
                                      <p:rCtr x="31319" y="18981"/>
                                    </p:animMotion>
                                  </p:childTnLst>
                                </p:cTn>
                              </p:par>
                              <p:par>
                                <p:cTn id="201" presetID="0" presetClass="path" presetSubtype="0" fill="hold" grpId="0" nodeType="withEffect">
                                  <p:stCondLst>
                                    <p:cond delay="92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202" dur="10000" fill="hold"/>
                                        <p:tgtEl>
                                          <p:spTgt spid="141"/>
                                        </p:tgtEl>
                                        <p:attrNameLst>
                                          <p:attrName>ppt_x</p:attrName>
                                          <p:attrName>ppt_y</p:attrName>
                                        </p:attrNameLst>
                                      </p:cBhvr>
                                      <p:rCtr x="31319" y="18981"/>
                                    </p:animMotion>
                                  </p:childTnLst>
                                </p:cTn>
                              </p:par>
                              <p:par>
                                <p:cTn id="203" presetID="0" presetClass="path" presetSubtype="0" fill="hold" grpId="0" nodeType="withEffect">
                                  <p:stCondLst>
                                    <p:cond delay="93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204" dur="10000" fill="hold"/>
                                        <p:tgtEl>
                                          <p:spTgt spid="142"/>
                                        </p:tgtEl>
                                        <p:attrNameLst>
                                          <p:attrName>ppt_x</p:attrName>
                                          <p:attrName>ppt_y</p:attrName>
                                        </p:attrNameLst>
                                      </p:cBhvr>
                                      <p:rCtr x="31319" y="18981"/>
                                    </p:animMotion>
                                  </p:childTnLst>
                                </p:cTn>
                              </p:par>
                              <p:par>
                                <p:cTn id="205" presetID="0" presetClass="path" presetSubtype="0" fill="hold" grpId="0" nodeType="withEffect">
                                  <p:stCondLst>
                                    <p:cond delay="94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206" dur="10000" fill="hold"/>
                                        <p:tgtEl>
                                          <p:spTgt spid="143"/>
                                        </p:tgtEl>
                                        <p:attrNameLst>
                                          <p:attrName>ppt_x</p:attrName>
                                          <p:attrName>ppt_y</p:attrName>
                                        </p:attrNameLst>
                                      </p:cBhvr>
                                      <p:rCtr x="31319" y="18981"/>
                                    </p:animMotion>
                                  </p:childTnLst>
                                </p:cTn>
                              </p:par>
                              <p:par>
                                <p:cTn id="207" presetID="0" presetClass="path" presetSubtype="0" fill="hold" grpId="0" nodeType="withEffect">
                                  <p:stCondLst>
                                    <p:cond delay="95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208" dur="10000" fill="hold"/>
                                        <p:tgtEl>
                                          <p:spTgt spid="144"/>
                                        </p:tgtEl>
                                        <p:attrNameLst>
                                          <p:attrName>ppt_x</p:attrName>
                                          <p:attrName>ppt_y</p:attrName>
                                        </p:attrNameLst>
                                      </p:cBhvr>
                                      <p:rCtr x="31319" y="18981"/>
                                    </p:animMotion>
                                  </p:childTnLst>
                                </p:cTn>
                              </p:par>
                              <p:par>
                                <p:cTn id="209" presetID="0" presetClass="path" presetSubtype="0" fill="hold" grpId="0" nodeType="withEffect">
                                  <p:stCondLst>
                                    <p:cond delay="96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210" dur="10000" fill="hold"/>
                                        <p:tgtEl>
                                          <p:spTgt spid="145"/>
                                        </p:tgtEl>
                                        <p:attrNameLst>
                                          <p:attrName>ppt_x</p:attrName>
                                          <p:attrName>ppt_y</p:attrName>
                                        </p:attrNameLst>
                                      </p:cBhvr>
                                      <p:rCtr x="31319" y="18981"/>
                                    </p:animMotion>
                                  </p:childTnLst>
                                </p:cTn>
                              </p:par>
                              <p:par>
                                <p:cTn id="211" presetID="0" presetClass="path" presetSubtype="0" fill="hold" grpId="0" nodeType="withEffect">
                                  <p:stCondLst>
                                    <p:cond delay="97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212" dur="10000" fill="hold"/>
                                        <p:tgtEl>
                                          <p:spTgt spid="146"/>
                                        </p:tgtEl>
                                        <p:attrNameLst>
                                          <p:attrName>ppt_x</p:attrName>
                                          <p:attrName>ppt_y</p:attrName>
                                        </p:attrNameLst>
                                      </p:cBhvr>
                                      <p:rCtr x="31319" y="18981"/>
                                    </p:animMotion>
                                  </p:childTnLst>
                                </p:cTn>
                              </p:par>
                              <p:par>
                                <p:cTn id="213" presetID="0" presetClass="path" presetSubtype="0" fill="hold" grpId="0" nodeType="withEffect">
                                  <p:stCondLst>
                                    <p:cond delay="98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214" dur="10000" fill="hold"/>
                                        <p:tgtEl>
                                          <p:spTgt spid="147"/>
                                        </p:tgtEl>
                                        <p:attrNameLst>
                                          <p:attrName>ppt_x</p:attrName>
                                          <p:attrName>ppt_y</p:attrName>
                                        </p:attrNameLst>
                                      </p:cBhvr>
                                      <p:rCtr x="31319" y="18981"/>
                                    </p:animMotion>
                                  </p:childTnLst>
                                </p:cTn>
                              </p:par>
                              <p:par>
                                <p:cTn id="215" presetID="0" presetClass="path" presetSubtype="0" fill="hold" grpId="0" nodeType="withEffect">
                                  <p:stCondLst>
                                    <p:cond delay="99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216" dur="10000" fill="hold"/>
                                        <p:tgtEl>
                                          <p:spTgt spid="148"/>
                                        </p:tgtEl>
                                        <p:attrNameLst>
                                          <p:attrName>ppt_x</p:attrName>
                                          <p:attrName>ppt_y</p:attrName>
                                        </p:attrNameLst>
                                      </p:cBhvr>
                                      <p:rCtr x="31319" y="18981"/>
                                    </p:animMotion>
                                  </p:childTnLst>
                                </p:cTn>
                              </p:par>
                              <p:par>
                                <p:cTn id="217" presetID="1" presetClass="entr" presetSubtype="0" fill="hold" grpId="1" nodeType="withEffect">
                                  <p:stCondLst>
                                    <p:cond delay="9900"/>
                                  </p:stCondLst>
                                  <p:childTnLst>
                                    <p:set>
                                      <p:cBhvr>
                                        <p:cTn id="218" dur="1" fill="hold">
                                          <p:stCondLst>
                                            <p:cond delay="0"/>
                                          </p:stCondLst>
                                        </p:cTn>
                                        <p:tgtEl>
                                          <p:spTgt spid="149"/>
                                        </p:tgtEl>
                                        <p:attrNameLst>
                                          <p:attrName>style.visibility</p:attrName>
                                        </p:attrNameLst>
                                      </p:cBhvr>
                                      <p:to>
                                        <p:strVal val="visible"/>
                                      </p:to>
                                    </p:set>
                                  </p:childTnLst>
                                </p:cTn>
                              </p:par>
                              <p:par>
                                <p:cTn id="219" presetID="1" presetClass="exit" presetSubtype="0" fill="hold" grpId="1" nodeType="withEffect">
                                  <p:stCondLst>
                                    <p:cond delay="10000"/>
                                  </p:stCondLst>
                                  <p:childTnLst>
                                    <p:set>
                                      <p:cBhvr>
                                        <p:cTn id="220" dur="1" fill="hold">
                                          <p:stCondLst>
                                            <p:cond delay="0"/>
                                          </p:stCondLst>
                                        </p:cTn>
                                        <p:tgtEl>
                                          <p:spTgt spid="44"/>
                                        </p:tgtEl>
                                        <p:attrNameLst>
                                          <p:attrName>style.visibility</p:attrName>
                                        </p:attrNameLst>
                                      </p:cBhvr>
                                      <p:to>
                                        <p:strVal val="hidden"/>
                                      </p:to>
                                    </p:set>
                                  </p:childTnLst>
                                </p:cTn>
                              </p:par>
                              <p:par>
                                <p:cTn id="221" presetID="1" presetClass="exit" presetSubtype="0" fill="hold" grpId="1" nodeType="withEffect">
                                  <p:stCondLst>
                                    <p:cond delay="10000"/>
                                  </p:stCondLst>
                                  <p:childTnLst>
                                    <p:set>
                                      <p:cBhvr>
                                        <p:cTn id="222" dur="1" fill="hold">
                                          <p:stCondLst>
                                            <p:cond delay="0"/>
                                          </p:stCondLst>
                                        </p:cTn>
                                        <p:tgtEl>
                                          <p:spTgt spid="50"/>
                                        </p:tgtEl>
                                        <p:attrNameLst>
                                          <p:attrName>style.visibility</p:attrName>
                                        </p:attrNameLst>
                                      </p:cBhvr>
                                      <p:to>
                                        <p:strVal val="hidden"/>
                                      </p:to>
                                    </p:set>
                                  </p:childTnLst>
                                </p:cTn>
                              </p:par>
                              <p:par>
                                <p:cTn id="223" presetID="1" presetClass="exit" presetSubtype="0" fill="hold" grpId="1" nodeType="withEffect">
                                  <p:stCondLst>
                                    <p:cond delay="10000"/>
                                  </p:stCondLst>
                                  <p:childTnLst>
                                    <p:set>
                                      <p:cBhvr>
                                        <p:cTn id="224" dur="1" fill="hold">
                                          <p:stCondLst>
                                            <p:cond delay="0"/>
                                          </p:stCondLst>
                                        </p:cTn>
                                        <p:tgtEl>
                                          <p:spTgt spid="51"/>
                                        </p:tgtEl>
                                        <p:attrNameLst>
                                          <p:attrName>style.visibility</p:attrName>
                                        </p:attrNameLst>
                                      </p:cBhvr>
                                      <p:to>
                                        <p:strVal val="hidden"/>
                                      </p:to>
                                    </p:set>
                                  </p:childTnLst>
                                </p:cTn>
                              </p:par>
                              <p:par>
                                <p:cTn id="225" presetID="1" presetClass="exit" presetSubtype="0" fill="hold" grpId="1" nodeType="withEffect">
                                  <p:stCondLst>
                                    <p:cond delay="10000"/>
                                  </p:stCondLst>
                                  <p:childTnLst>
                                    <p:set>
                                      <p:cBhvr>
                                        <p:cTn id="226" dur="1" fill="hold">
                                          <p:stCondLst>
                                            <p:cond delay="0"/>
                                          </p:stCondLst>
                                        </p:cTn>
                                        <p:tgtEl>
                                          <p:spTgt spid="52"/>
                                        </p:tgtEl>
                                        <p:attrNameLst>
                                          <p:attrName>style.visibility</p:attrName>
                                        </p:attrNameLst>
                                      </p:cBhvr>
                                      <p:to>
                                        <p:strVal val="hidden"/>
                                      </p:to>
                                    </p:set>
                                  </p:childTnLst>
                                </p:cTn>
                              </p:par>
                              <p:par>
                                <p:cTn id="227" presetID="1" presetClass="exit" presetSubtype="0" fill="hold" grpId="1" nodeType="withEffect">
                                  <p:stCondLst>
                                    <p:cond delay="10000"/>
                                  </p:stCondLst>
                                  <p:childTnLst>
                                    <p:set>
                                      <p:cBhvr>
                                        <p:cTn id="228" dur="1" fill="hold">
                                          <p:stCondLst>
                                            <p:cond delay="0"/>
                                          </p:stCondLst>
                                        </p:cTn>
                                        <p:tgtEl>
                                          <p:spTgt spid="53"/>
                                        </p:tgtEl>
                                        <p:attrNameLst>
                                          <p:attrName>style.visibility</p:attrName>
                                        </p:attrNameLst>
                                      </p:cBhvr>
                                      <p:to>
                                        <p:strVal val="hidden"/>
                                      </p:to>
                                    </p:set>
                                  </p:childTnLst>
                                </p:cTn>
                              </p:par>
                              <p:par>
                                <p:cTn id="229" presetID="1" presetClass="exit" presetSubtype="0" fill="hold" grpId="1" nodeType="withEffect">
                                  <p:stCondLst>
                                    <p:cond delay="10000"/>
                                  </p:stCondLst>
                                  <p:childTnLst>
                                    <p:set>
                                      <p:cBhvr>
                                        <p:cTn id="230" dur="1" fill="hold">
                                          <p:stCondLst>
                                            <p:cond delay="0"/>
                                          </p:stCondLst>
                                        </p:cTn>
                                        <p:tgtEl>
                                          <p:spTgt spid="54"/>
                                        </p:tgtEl>
                                        <p:attrNameLst>
                                          <p:attrName>style.visibility</p:attrName>
                                        </p:attrNameLst>
                                      </p:cBhvr>
                                      <p:to>
                                        <p:strVal val="hidden"/>
                                      </p:to>
                                    </p:set>
                                  </p:childTnLst>
                                </p:cTn>
                              </p:par>
                              <p:par>
                                <p:cTn id="231" presetID="1" presetClass="exit" presetSubtype="0" fill="hold" grpId="1" nodeType="withEffect">
                                  <p:stCondLst>
                                    <p:cond delay="10000"/>
                                  </p:stCondLst>
                                  <p:childTnLst>
                                    <p:set>
                                      <p:cBhvr>
                                        <p:cTn id="232" dur="1" fill="hold">
                                          <p:stCondLst>
                                            <p:cond delay="0"/>
                                          </p:stCondLst>
                                        </p:cTn>
                                        <p:tgtEl>
                                          <p:spTgt spid="55"/>
                                        </p:tgtEl>
                                        <p:attrNameLst>
                                          <p:attrName>style.visibility</p:attrName>
                                        </p:attrNameLst>
                                      </p:cBhvr>
                                      <p:to>
                                        <p:strVal val="hidden"/>
                                      </p:to>
                                    </p:set>
                                  </p:childTnLst>
                                </p:cTn>
                              </p:par>
                              <p:par>
                                <p:cTn id="233" presetID="1" presetClass="exit" presetSubtype="0" fill="hold" grpId="1" nodeType="withEffect">
                                  <p:stCondLst>
                                    <p:cond delay="10000"/>
                                  </p:stCondLst>
                                  <p:childTnLst>
                                    <p:set>
                                      <p:cBhvr>
                                        <p:cTn id="234" dur="1" fill="hold">
                                          <p:stCondLst>
                                            <p:cond delay="0"/>
                                          </p:stCondLst>
                                        </p:cTn>
                                        <p:tgtEl>
                                          <p:spTgt spid="56"/>
                                        </p:tgtEl>
                                        <p:attrNameLst>
                                          <p:attrName>style.visibility</p:attrName>
                                        </p:attrNameLst>
                                      </p:cBhvr>
                                      <p:to>
                                        <p:strVal val="hidden"/>
                                      </p:to>
                                    </p:set>
                                  </p:childTnLst>
                                </p:cTn>
                              </p:par>
                              <p:par>
                                <p:cTn id="235" presetID="1" presetClass="exit" presetSubtype="0" fill="hold" grpId="1" nodeType="withEffect">
                                  <p:stCondLst>
                                    <p:cond delay="10000"/>
                                  </p:stCondLst>
                                  <p:childTnLst>
                                    <p:set>
                                      <p:cBhvr>
                                        <p:cTn id="236" dur="1" fill="hold">
                                          <p:stCondLst>
                                            <p:cond delay="0"/>
                                          </p:stCondLst>
                                        </p:cTn>
                                        <p:tgtEl>
                                          <p:spTgt spid="57"/>
                                        </p:tgtEl>
                                        <p:attrNameLst>
                                          <p:attrName>style.visibility</p:attrName>
                                        </p:attrNameLst>
                                      </p:cBhvr>
                                      <p:to>
                                        <p:strVal val="hidden"/>
                                      </p:to>
                                    </p:set>
                                  </p:childTnLst>
                                </p:cTn>
                              </p:par>
                              <p:par>
                                <p:cTn id="237" presetID="1" presetClass="exit" presetSubtype="0" fill="hold" grpId="1" nodeType="withEffect">
                                  <p:stCondLst>
                                    <p:cond delay="10000"/>
                                  </p:stCondLst>
                                  <p:childTnLst>
                                    <p:set>
                                      <p:cBhvr>
                                        <p:cTn id="238" dur="1" fill="hold">
                                          <p:stCondLst>
                                            <p:cond delay="0"/>
                                          </p:stCondLst>
                                        </p:cTn>
                                        <p:tgtEl>
                                          <p:spTgt spid="58"/>
                                        </p:tgtEl>
                                        <p:attrNameLst>
                                          <p:attrName>style.visibility</p:attrName>
                                        </p:attrNameLst>
                                      </p:cBhvr>
                                      <p:to>
                                        <p:strVal val="hidden"/>
                                      </p:to>
                                    </p:set>
                                  </p:childTnLst>
                                </p:cTn>
                              </p:par>
                              <p:par>
                                <p:cTn id="239" presetID="1" presetClass="exit" presetSubtype="0" fill="hold" grpId="1" nodeType="withEffect">
                                  <p:stCondLst>
                                    <p:cond delay="10000"/>
                                  </p:stCondLst>
                                  <p:childTnLst>
                                    <p:set>
                                      <p:cBhvr>
                                        <p:cTn id="240" dur="1" fill="hold">
                                          <p:stCondLst>
                                            <p:cond delay="0"/>
                                          </p:stCondLst>
                                        </p:cTn>
                                        <p:tgtEl>
                                          <p:spTgt spid="59"/>
                                        </p:tgtEl>
                                        <p:attrNameLst>
                                          <p:attrName>style.visibility</p:attrName>
                                        </p:attrNameLst>
                                      </p:cBhvr>
                                      <p:to>
                                        <p:strVal val="hidden"/>
                                      </p:to>
                                    </p:set>
                                  </p:childTnLst>
                                </p:cTn>
                              </p:par>
                              <p:par>
                                <p:cTn id="241" presetID="1" presetClass="exit" presetSubtype="0" fill="hold" grpId="1" nodeType="withEffect">
                                  <p:stCondLst>
                                    <p:cond delay="10000"/>
                                  </p:stCondLst>
                                  <p:childTnLst>
                                    <p:set>
                                      <p:cBhvr>
                                        <p:cTn id="242" dur="1" fill="hold">
                                          <p:stCondLst>
                                            <p:cond delay="0"/>
                                          </p:stCondLst>
                                        </p:cTn>
                                        <p:tgtEl>
                                          <p:spTgt spid="60"/>
                                        </p:tgtEl>
                                        <p:attrNameLst>
                                          <p:attrName>style.visibility</p:attrName>
                                        </p:attrNameLst>
                                      </p:cBhvr>
                                      <p:to>
                                        <p:strVal val="hidden"/>
                                      </p:to>
                                    </p:set>
                                  </p:childTnLst>
                                </p:cTn>
                              </p:par>
                              <p:par>
                                <p:cTn id="243" presetID="1" presetClass="exit" presetSubtype="0" fill="hold" grpId="1" nodeType="withEffect">
                                  <p:stCondLst>
                                    <p:cond delay="10000"/>
                                  </p:stCondLst>
                                  <p:childTnLst>
                                    <p:set>
                                      <p:cBhvr>
                                        <p:cTn id="244" dur="1" fill="hold">
                                          <p:stCondLst>
                                            <p:cond delay="0"/>
                                          </p:stCondLst>
                                        </p:cTn>
                                        <p:tgtEl>
                                          <p:spTgt spid="61"/>
                                        </p:tgtEl>
                                        <p:attrNameLst>
                                          <p:attrName>style.visibility</p:attrName>
                                        </p:attrNameLst>
                                      </p:cBhvr>
                                      <p:to>
                                        <p:strVal val="hidden"/>
                                      </p:to>
                                    </p:set>
                                  </p:childTnLst>
                                </p:cTn>
                              </p:par>
                              <p:par>
                                <p:cTn id="245" presetID="1" presetClass="exit" presetSubtype="0" fill="hold" grpId="1" nodeType="withEffect">
                                  <p:stCondLst>
                                    <p:cond delay="10000"/>
                                  </p:stCondLst>
                                  <p:childTnLst>
                                    <p:set>
                                      <p:cBhvr>
                                        <p:cTn id="246" dur="1" fill="hold">
                                          <p:stCondLst>
                                            <p:cond delay="0"/>
                                          </p:stCondLst>
                                        </p:cTn>
                                        <p:tgtEl>
                                          <p:spTgt spid="62"/>
                                        </p:tgtEl>
                                        <p:attrNameLst>
                                          <p:attrName>style.visibility</p:attrName>
                                        </p:attrNameLst>
                                      </p:cBhvr>
                                      <p:to>
                                        <p:strVal val="hidden"/>
                                      </p:to>
                                    </p:set>
                                  </p:childTnLst>
                                </p:cTn>
                              </p:par>
                              <p:par>
                                <p:cTn id="247" presetID="1" presetClass="exit" presetSubtype="0" fill="hold" grpId="1" nodeType="withEffect">
                                  <p:stCondLst>
                                    <p:cond delay="10000"/>
                                  </p:stCondLst>
                                  <p:childTnLst>
                                    <p:set>
                                      <p:cBhvr>
                                        <p:cTn id="248" dur="1" fill="hold">
                                          <p:stCondLst>
                                            <p:cond delay="0"/>
                                          </p:stCondLst>
                                        </p:cTn>
                                        <p:tgtEl>
                                          <p:spTgt spid="63"/>
                                        </p:tgtEl>
                                        <p:attrNameLst>
                                          <p:attrName>style.visibility</p:attrName>
                                        </p:attrNameLst>
                                      </p:cBhvr>
                                      <p:to>
                                        <p:strVal val="hidden"/>
                                      </p:to>
                                    </p:set>
                                  </p:childTnLst>
                                </p:cTn>
                              </p:par>
                              <p:par>
                                <p:cTn id="249" presetID="1" presetClass="exit" presetSubtype="0" fill="hold" grpId="1" nodeType="withEffect">
                                  <p:stCondLst>
                                    <p:cond delay="10000"/>
                                  </p:stCondLst>
                                  <p:childTnLst>
                                    <p:set>
                                      <p:cBhvr>
                                        <p:cTn id="250" dur="1" fill="hold">
                                          <p:stCondLst>
                                            <p:cond delay="0"/>
                                          </p:stCondLst>
                                        </p:cTn>
                                        <p:tgtEl>
                                          <p:spTgt spid="64"/>
                                        </p:tgtEl>
                                        <p:attrNameLst>
                                          <p:attrName>style.visibility</p:attrName>
                                        </p:attrNameLst>
                                      </p:cBhvr>
                                      <p:to>
                                        <p:strVal val="hidden"/>
                                      </p:to>
                                    </p:set>
                                  </p:childTnLst>
                                </p:cTn>
                              </p:par>
                              <p:par>
                                <p:cTn id="251" presetID="1" presetClass="exit" presetSubtype="0" fill="hold" grpId="1" nodeType="withEffect">
                                  <p:stCondLst>
                                    <p:cond delay="10000"/>
                                  </p:stCondLst>
                                  <p:childTnLst>
                                    <p:set>
                                      <p:cBhvr>
                                        <p:cTn id="252" dur="1" fill="hold">
                                          <p:stCondLst>
                                            <p:cond delay="0"/>
                                          </p:stCondLst>
                                        </p:cTn>
                                        <p:tgtEl>
                                          <p:spTgt spid="65"/>
                                        </p:tgtEl>
                                        <p:attrNameLst>
                                          <p:attrName>style.visibility</p:attrName>
                                        </p:attrNameLst>
                                      </p:cBhvr>
                                      <p:to>
                                        <p:strVal val="hidden"/>
                                      </p:to>
                                    </p:set>
                                  </p:childTnLst>
                                </p:cTn>
                              </p:par>
                              <p:par>
                                <p:cTn id="253" presetID="1" presetClass="exit" presetSubtype="0" fill="hold" grpId="1" nodeType="withEffect">
                                  <p:stCondLst>
                                    <p:cond delay="10000"/>
                                  </p:stCondLst>
                                  <p:childTnLst>
                                    <p:set>
                                      <p:cBhvr>
                                        <p:cTn id="254" dur="1" fill="hold">
                                          <p:stCondLst>
                                            <p:cond delay="0"/>
                                          </p:stCondLst>
                                        </p:cTn>
                                        <p:tgtEl>
                                          <p:spTgt spid="66"/>
                                        </p:tgtEl>
                                        <p:attrNameLst>
                                          <p:attrName>style.visibility</p:attrName>
                                        </p:attrNameLst>
                                      </p:cBhvr>
                                      <p:to>
                                        <p:strVal val="hidden"/>
                                      </p:to>
                                    </p:set>
                                  </p:childTnLst>
                                </p:cTn>
                              </p:par>
                              <p:par>
                                <p:cTn id="255" presetID="1" presetClass="exit" presetSubtype="0" fill="hold" grpId="1" nodeType="withEffect">
                                  <p:stCondLst>
                                    <p:cond delay="10000"/>
                                  </p:stCondLst>
                                  <p:childTnLst>
                                    <p:set>
                                      <p:cBhvr>
                                        <p:cTn id="256" dur="1" fill="hold">
                                          <p:stCondLst>
                                            <p:cond delay="0"/>
                                          </p:stCondLst>
                                        </p:cTn>
                                        <p:tgtEl>
                                          <p:spTgt spid="67"/>
                                        </p:tgtEl>
                                        <p:attrNameLst>
                                          <p:attrName>style.visibility</p:attrName>
                                        </p:attrNameLst>
                                      </p:cBhvr>
                                      <p:to>
                                        <p:strVal val="hidden"/>
                                      </p:to>
                                    </p:set>
                                  </p:childTnLst>
                                </p:cTn>
                              </p:par>
                              <p:par>
                                <p:cTn id="257" presetID="1" presetClass="exit" presetSubtype="0" fill="hold" grpId="1" nodeType="withEffect">
                                  <p:stCondLst>
                                    <p:cond delay="10000"/>
                                  </p:stCondLst>
                                  <p:childTnLst>
                                    <p:set>
                                      <p:cBhvr>
                                        <p:cTn id="258" dur="1" fill="hold">
                                          <p:stCondLst>
                                            <p:cond delay="0"/>
                                          </p:stCondLst>
                                        </p:cTn>
                                        <p:tgtEl>
                                          <p:spTgt spid="68"/>
                                        </p:tgtEl>
                                        <p:attrNameLst>
                                          <p:attrName>style.visibility</p:attrName>
                                        </p:attrNameLst>
                                      </p:cBhvr>
                                      <p:to>
                                        <p:strVal val="hidden"/>
                                      </p:to>
                                    </p:set>
                                  </p:childTnLst>
                                </p:cTn>
                              </p:par>
                              <p:par>
                                <p:cTn id="259" presetID="1" presetClass="exit" presetSubtype="0" fill="hold" grpId="1" nodeType="withEffect">
                                  <p:stCondLst>
                                    <p:cond delay="10000"/>
                                  </p:stCondLst>
                                  <p:childTnLst>
                                    <p:set>
                                      <p:cBhvr>
                                        <p:cTn id="260" dur="1" fill="hold">
                                          <p:stCondLst>
                                            <p:cond delay="0"/>
                                          </p:stCondLst>
                                        </p:cTn>
                                        <p:tgtEl>
                                          <p:spTgt spid="69"/>
                                        </p:tgtEl>
                                        <p:attrNameLst>
                                          <p:attrName>style.visibility</p:attrName>
                                        </p:attrNameLst>
                                      </p:cBhvr>
                                      <p:to>
                                        <p:strVal val="hidden"/>
                                      </p:to>
                                    </p:set>
                                  </p:childTnLst>
                                </p:cTn>
                              </p:par>
                              <p:par>
                                <p:cTn id="261" presetID="1" presetClass="exit" presetSubtype="0" fill="hold" grpId="1" nodeType="withEffect">
                                  <p:stCondLst>
                                    <p:cond delay="10000"/>
                                  </p:stCondLst>
                                  <p:childTnLst>
                                    <p:set>
                                      <p:cBhvr>
                                        <p:cTn id="262" dur="1" fill="hold">
                                          <p:stCondLst>
                                            <p:cond delay="0"/>
                                          </p:stCondLst>
                                        </p:cTn>
                                        <p:tgtEl>
                                          <p:spTgt spid="70"/>
                                        </p:tgtEl>
                                        <p:attrNameLst>
                                          <p:attrName>style.visibility</p:attrName>
                                        </p:attrNameLst>
                                      </p:cBhvr>
                                      <p:to>
                                        <p:strVal val="hidden"/>
                                      </p:to>
                                    </p:set>
                                  </p:childTnLst>
                                </p:cTn>
                              </p:par>
                              <p:par>
                                <p:cTn id="263" presetID="1" presetClass="exit" presetSubtype="0" fill="hold" grpId="1" nodeType="withEffect">
                                  <p:stCondLst>
                                    <p:cond delay="10000"/>
                                  </p:stCondLst>
                                  <p:childTnLst>
                                    <p:set>
                                      <p:cBhvr>
                                        <p:cTn id="264" dur="1" fill="hold">
                                          <p:stCondLst>
                                            <p:cond delay="0"/>
                                          </p:stCondLst>
                                        </p:cTn>
                                        <p:tgtEl>
                                          <p:spTgt spid="71"/>
                                        </p:tgtEl>
                                        <p:attrNameLst>
                                          <p:attrName>style.visibility</p:attrName>
                                        </p:attrNameLst>
                                      </p:cBhvr>
                                      <p:to>
                                        <p:strVal val="hidden"/>
                                      </p:to>
                                    </p:set>
                                  </p:childTnLst>
                                </p:cTn>
                              </p:par>
                              <p:par>
                                <p:cTn id="265" presetID="1" presetClass="exit" presetSubtype="0" fill="hold" grpId="1" nodeType="withEffect">
                                  <p:stCondLst>
                                    <p:cond delay="10000"/>
                                  </p:stCondLst>
                                  <p:childTnLst>
                                    <p:set>
                                      <p:cBhvr>
                                        <p:cTn id="266" dur="1" fill="hold">
                                          <p:stCondLst>
                                            <p:cond delay="0"/>
                                          </p:stCondLst>
                                        </p:cTn>
                                        <p:tgtEl>
                                          <p:spTgt spid="72"/>
                                        </p:tgtEl>
                                        <p:attrNameLst>
                                          <p:attrName>style.visibility</p:attrName>
                                        </p:attrNameLst>
                                      </p:cBhvr>
                                      <p:to>
                                        <p:strVal val="hidden"/>
                                      </p:to>
                                    </p:set>
                                  </p:childTnLst>
                                </p:cTn>
                              </p:par>
                              <p:par>
                                <p:cTn id="267" presetID="1" presetClass="exit" presetSubtype="0" fill="hold" grpId="1" nodeType="withEffect">
                                  <p:stCondLst>
                                    <p:cond delay="10000"/>
                                  </p:stCondLst>
                                  <p:childTnLst>
                                    <p:set>
                                      <p:cBhvr>
                                        <p:cTn id="268" dur="1" fill="hold">
                                          <p:stCondLst>
                                            <p:cond delay="0"/>
                                          </p:stCondLst>
                                        </p:cTn>
                                        <p:tgtEl>
                                          <p:spTgt spid="73"/>
                                        </p:tgtEl>
                                        <p:attrNameLst>
                                          <p:attrName>style.visibility</p:attrName>
                                        </p:attrNameLst>
                                      </p:cBhvr>
                                      <p:to>
                                        <p:strVal val="hidden"/>
                                      </p:to>
                                    </p:set>
                                  </p:childTnLst>
                                </p:cTn>
                              </p:par>
                              <p:par>
                                <p:cTn id="269" presetID="1" presetClass="exit" presetSubtype="0" fill="hold" grpId="1" nodeType="withEffect">
                                  <p:stCondLst>
                                    <p:cond delay="10000"/>
                                  </p:stCondLst>
                                  <p:childTnLst>
                                    <p:set>
                                      <p:cBhvr>
                                        <p:cTn id="270" dur="1" fill="hold">
                                          <p:stCondLst>
                                            <p:cond delay="0"/>
                                          </p:stCondLst>
                                        </p:cTn>
                                        <p:tgtEl>
                                          <p:spTgt spid="74"/>
                                        </p:tgtEl>
                                        <p:attrNameLst>
                                          <p:attrName>style.visibility</p:attrName>
                                        </p:attrNameLst>
                                      </p:cBhvr>
                                      <p:to>
                                        <p:strVal val="hidden"/>
                                      </p:to>
                                    </p:set>
                                  </p:childTnLst>
                                </p:cTn>
                              </p:par>
                              <p:par>
                                <p:cTn id="271" presetID="1" presetClass="exit" presetSubtype="0" fill="hold" grpId="1" nodeType="withEffect">
                                  <p:stCondLst>
                                    <p:cond delay="10000"/>
                                  </p:stCondLst>
                                  <p:childTnLst>
                                    <p:set>
                                      <p:cBhvr>
                                        <p:cTn id="272" dur="1" fill="hold">
                                          <p:stCondLst>
                                            <p:cond delay="0"/>
                                          </p:stCondLst>
                                        </p:cTn>
                                        <p:tgtEl>
                                          <p:spTgt spid="75"/>
                                        </p:tgtEl>
                                        <p:attrNameLst>
                                          <p:attrName>style.visibility</p:attrName>
                                        </p:attrNameLst>
                                      </p:cBhvr>
                                      <p:to>
                                        <p:strVal val="hidden"/>
                                      </p:to>
                                    </p:set>
                                  </p:childTnLst>
                                </p:cTn>
                              </p:par>
                              <p:par>
                                <p:cTn id="273" presetID="1" presetClass="exit" presetSubtype="0" fill="hold" grpId="1" nodeType="withEffect">
                                  <p:stCondLst>
                                    <p:cond delay="10000"/>
                                  </p:stCondLst>
                                  <p:childTnLst>
                                    <p:set>
                                      <p:cBhvr>
                                        <p:cTn id="274" dur="1" fill="hold">
                                          <p:stCondLst>
                                            <p:cond delay="0"/>
                                          </p:stCondLst>
                                        </p:cTn>
                                        <p:tgtEl>
                                          <p:spTgt spid="76"/>
                                        </p:tgtEl>
                                        <p:attrNameLst>
                                          <p:attrName>style.visibility</p:attrName>
                                        </p:attrNameLst>
                                      </p:cBhvr>
                                      <p:to>
                                        <p:strVal val="hidden"/>
                                      </p:to>
                                    </p:set>
                                  </p:childTnLst>
                                </p:cTn>
                              </p:par>
                              <p:par>
                                <p:cTn id="275" presetID="1" presetClass="exit" presetSubtype="0" fill="hold" grpId="1" nodeType="withEffect">
                                  <p:stCondLst>
                                    <p:cond delay="10000"/>
                                  </p:stCondLst>
                                  <p:childTnLst>
                                    <p:set>
                                      <p:cBhvr>
                                        <p:cTn id="276" dur="1" fill="hold">
                                          <p:stCondLst>
                                            <p:cond delay="0"/>
                                          </p:stCondLst>
                                        </p:cTn>
                                        <p:tgtEl>
                                          <p:spTgt spid="77"/>
                                        </p:tgtEl>
                                        <p:attrNameLst>
                                          <p:attrName>style.visibility</p:attrName>
                                        </p:attrNameLst>
                                      </p:cBhvr>
                                      <p:to>
                                        <p:strVal val="hidden"/>
                                      </p:to>
                                    </p:set>
                                  </p:childTnLst>
                                </p:cTn>
                              </p:par>
                              <p:par>
                                <p:cTn id="277" presetID="1" presetClass="exit" presetSubtype="0" fill="hold" grpId="1" nodeType="withEffect">
                                  <p:stCondLst>
                                    <p:cond delay="10000"/>
                                  </p:stCondLst>
                                  <p:childTnLst>
                                    <p:set>
                                      <p:cBhvr>
                                        <p:cTn id="278" dur="1" fill="hold">
                                          <p:stCondLst>
                                            <p:cond delay="0"/>
                                          </p:stCondLst>
                                        </p:cTn>
                                        <p:tgtEl>
                                          <p:spTgt spid="78"/>
                                        </p:tgtEl>
                                        <p:attrNameLst>
                                          <p:attrName>style.visibility</p:attrName>
                                        </p:attrNameLst>
                                      </p:cBhvr>
                                      <p:to>
                                        <p:strVal val="hidden"/>
                                      </p:to>
                                    </p:set>
                                  </p:childTnLst>
                                </p:cTn>
                              </p:par>
                              <p:par>
                                <p:cTn id="279" presetID="1" presetClass="exit" presetSubtype="0" fill="hold" grpId="1" nodeType="withEffect">
                                  <p:stCondLst>
                                    <p:cond delay="10000"/>
                                  </p:stCondLst>
                                  <p:childTnLst>
                                    <p:set>
                                      <p:cBhvr>
                                        <p:cTn id="280" dur="1" fill="hold">
                                          <p:stCondLst>
                                            <p:cond delay="0"/>
                                          </p:stCondLst>
                                        </p:cTn>
                                        <p:tgtEl>
                                          <p:spTgt spid="79"/>
                                        </p:tgtEl>
                                        <p:attrNameLst>
                                          <p:attrName>style.visibility</p:attrName>
                                        </p:attrNameLst>
                                      </p:cBhvr>
                                      <p:to>
                                        <p:strVal val="hidden"/>
                                      </p:to>
                                    </p:set>
                                  </p:childTnLst>
                                </p:cTn>
                              </p:par>
                              <p:par>
                                <p:cTn id="281" presetID="1" presetClass="exit" presetSubtype="0" fill="hold" grpId="1" nodeType="withEffect">
                                  <p:stCondLst>
                                    <p:cond delay="10000"/>
                                  </p:stCondLst>
                                  <p:childTnLst>
                                    <p:set>
                                      <p:cBhvr>
                                        <p:cTn id="282" dur="1" fill="hold">
                                          <p:stCondLst>
                                            <p:cond delay="0"/>
                                          </p:stCondLst>
                                        </p:cTn>
                                        <p:tgtEl>
                                          <p:spTgt spid="80"/>
                                        </p:tgtEl>
                                        <p:attrNameLst>
                                          <p:attrName>style.visibility</p:attrName>
                                        </p:attrNameLst>
                                      </p:cBhvr>
                                      <p:to>
                                        <p:strVal val="hidden"/>
                                      </p:to>
                                    </p:set>
                                  </p:childTnLst>
                                </p:cTn>
                              </p:par>
                              <p:par>
                                <p:cTn id="283" presetID="1" presetClass="exit" presetSubtype="0" fill="hold" grpId="1" nodeType="withEffect">
                                  <p:stCondLst>
                                    <p:cond delay="10000"/>
                                  </p:stCondLst>
                                  <p:childTnLst>
                                    <p:set>
                                      <p:cBhvr>
                                        <p:cTn id="284" dur="1" fill="hold">
                                          <p:stCondLst>
                                            <p:cond delay="0"/>
                                          </p:stCondLst>
                                        </p:cTn>
                                        <p:tgtEl>
                                          <p:spTgt spid="81"/>
                                        </p:tgtEl>
                                        <p:attrNameLst>
                                          <p:attrName>style.visibility</p:attrName>
                                        </p:attrNameLst>
                                      </p:cBhvr>
                                      <p:to>
                                        <p:strVal val="hidden"/>
                                      </p:to>
                                    </p:set>
                                  </p:childTnLst>
                                </p:cTn>
                              </p:par>
                              <p:par>
                                <p:cTn id="285" presetID="1" presetClass="exit" presetSubtype="0" fill="hold" grpId="1" nodeType="withEffect">
                                  <p:stCondLst>
                                    <p:cond delay="10000"/>
                                  </p:stCondLst>
                                  <p:childTnLst>
                                    <p:set>
                                      <p:cBhvr>
                                        <p:cTn id="286" dur="1" fill="hold">
                                          <p:stCondLst>
                                            <p:cond delay="0"/>
                                          </p:stCondLst>
                                        </p:cTn>
                                        <p:tgtEl>
                                          <p:spTgt spid="82"/>
                                        </p:tgtEl>
                                        <p:attrNameLst>
                                          <p:attrName>style.visibility</p:attrName>
                                        </p:attrNameLst>
                                      </p:cBhvr>
                                      <p:to>
                                        <p:strVal val="hidden"/>
                                      </p:to>
                                    </p:set>
                                  </p:childTnLst>
                                </p:cTn>
                              </p:par>
                              <p:par>
                                <p:cTn id="287" presetID="1" presetClass="exit" presetSubtype="0" fill="hold" grpId="1" nodeType="withEffect">
                                  <p:stCondLst>
                                    <p:cond delay="10000"/>
                                  </p:stCondLst>
                                  <p:childTnLst>
                                    <p:set>
                                      <p:cBhvr>
                                        <p:cTn id="288" dur="1" fill="hold">
                                          <p:stCondLst>
                                            <p:cond delay="0"/>
                                          </p:stCondLst>
                                        </p:cTn>
                                        <p:tgtEl>
                                          <p:spTgt spid="83"/>
                                        </p:tgtEl>
                                        <p:attrNameLst>
                                          <p:attrName>style.visibility</p:attrName>
                                        </p:attrNameLst>
                                      </p:cBhvr>
                                      <p:to>
                                        <p:strVal val="hidden"/>
                                      </p:to>
                                    </p:set>
                                  </p:childTnLst>
                                </p:cTn>
                              </p:par>
                              <p:par>
                                <p:cTn id="289" presetID="1" presetClass="exit" presetSubtype="0" fill="hold" grpId="1" nodeType="withEffect">
                                  <p:stCondLst>
                                    <p:cond delay="10000"/>
                                  </p:stCondLst>
                                  <p:childTnLst>
                                    <p:set>
                                      <p:cBhvr>
                                        <p:cTn id="290" dur="1" fill="hold">
                                          <p:stCondLst>
                                            <p:cond delay="0"/>
                                          </p:stCondLst>
                                        </p:cTn>
                                        <p:tgtEl>
                                          <p:spTgt spid="84"/>
                                        </p:tgtEl>
                                        <p:attrNameLst>
                                          <p:attrName>style.visibility</p:attrName>
                                        </p:attrNameLst>
                                      </p:cBhvr>
                                      <p:to>
                                        <p:strVal val="hidden"/>
                                      </p:to>
                                    </p:set>
                                  </p:childTnLst>
                                </p:cTn>
                              </p:par>
                              <p:par>
                                <p:cTn id="291" presetID="1" presetClass="exit" presetSubtype="0" fill="hold" grpId="1" nodeType="withEffect">
                                  <p:stCondLst>
                                    <p:cond delay="10000"/>
                                  </p:stCondLst>
                                  <p:childTnLst>
                                    <p:set>
                                      <p:cBhvr>
                                        <p:cTn id="292" dur="1" fill="hold">
                                          <p:stCondLst>
                                            <p:cond delay="0"/>
                                          </p:stCondLst>
                                        </p:cTn>
                                        <p:tgtEl>
                                          <p:spTgt spid="85"/>
                                        </p:tgtEl>
                                        <p:attrNameLst>
                                          <p:attrName>style.visibility</p:attrName>
                                        </p:attrNameLst>
                                      </p:cBhvr>
                                      <p:to>
                                        <p:strVal val="hidden"/>
                                      </p:to>
                                    </p:set>
                                  </p:childTnLst>
                                </p:cTn>
                              </p:par>
                              <p:par>
                                <p:cTn id="293" presetID="1" presetClass="exit" presetSubtype="0" fill="hold" grpId="1" nodeType="withEffect">
                                  <p:stCondLst>
                                    <p:cond delay="10000"/>
                                  </p:stCondLst>
                                  <p:childTnLst>
                                    <p:set>
                                      <p:cBhvr>
                                        <p:cTn id="294" dur="1" fill="hold">
                                          <p:stCondLst>
                                            <p:cond delay="0"/>
                                          </p:stCondLst>
                                        </p:cTn>
                                        <p:tgtEl>
                                          <p:spTgt spid="86"/>
                                        </p:tgtEl>
                                        <p:attrNameLst>
                                          <p:attrName>style.visibility</p:attrName>
                                        </p:attrNameLst>
                                      </p:cBhvr>
                                      <p:to>
                                        <p:strVal val="hidden"/>
                                      </p:to>
                                    </p:set>
                                  </p:childTnLst>
                                </p:cTn>
                              </p:par>
                              <p:par>
                                <p:cTn id="295" presetID="1" presetClass="exit" presetSubtype="0" fill="hold" grpId="1" nodeType="withEffect">
                                  <p:stCondLst>
                                    <p:cond delay="10000"/>
                                  </p:stCondLst>
                                  <p:childTnLst>
                                    <p:set>
                                      <p:cBhvr>
                                        <p:cTn id="296" dur="1" fill="hold">
                                          <p:stCondLst>
                                            <p:cond delay="0"/>
                                          </p:stCondLst>
                                        </p:cTn>
                                        <p:tgtEl>
                                          <p:spTgt spid="87"/>
                                        </p:tgtEl>
                                        <p:attrNameLst>
                                          <p:attrName>style.visibility</p:attrName>
                                        </p:attrNameLst>
                                      </p:cBhvr>
                                      <p:to>
                                        <p:strVal val="hidden"/>
                                      </p:to>
                                    </p:set>
                                  </p:childTnLst>
                                </p:cTn>
                              </p:par>
                              <p:par>
                                <p:cTn id="297" presetID="1" presetClass="exit" presetSubtype="0" fill="hold" grpId="1" nodeType="withEffect">
                                  <p:stCondLst>
                                    <p:cond delay="10000"/>
                                  </p:stCondLst>
                                  <p:childTnLst>
                                    <p:set>
                                      <p:cBhvr>
                                        <p:cTn id="298" dur="1" fill="hold">
                                          <p:stCondLst>
                                            <p:cond delay="0"/>
                                          </p:stCondLst>
                                        </p:cTn>
                                        <p:tgtEl>
                                          <p:spTgt spid="88"/>
                                        </p:tgtEl>
                                        <p:attrNameLst>
                                          <p:attrName>style.visibility</p:attrName>
                                        </p:attrNameLst>
                                      </p:cBhvr>
                                      <p:to>
                                        <p:strVal val="hidden"/>
                                      </p:to>
                                    </p:set>
                                  </p:childTnLst>
                                </p:cTn>
                              </p:par>
                              <p:par>
                                <p:cTn id="299" presetID="1" presetClass="exit" presetSubtype="0" fill="hold" grpId="1" nodeType="withEffect">
                                  <p:stCondLst>
                                    <p:cond delay="10000"/>
                                  </p:stCondLst>
                                  <p:childTnLst>
                                    <p:set>
                                      <p:cBhvr>
                                        <p:cTn id="300" dur="1" fill="hold">
                                          <p:stCondLst>
                                            <p:cond delay="0"/>
                                          </p:stCondLst>
                                        </p:cTn>
                                        <p:tgtEl>
                                          <p:spTgt spid="89"/>
                                        </p:tgtEl>
                                        <p:attrNameLst>
                                          <p:attrName>style.visibility</p:attrName>
                                        </p:attrNameLst>
                                      </p:cBhvr>
                                      <p:to>
                                        <p:strVal val="hidden"/>
                                      </p:to>
                                    </p:set>
                                  </p:childTnLst>
                                </p:cTn>
                              </p:par>
                              <p:par>
                                <p:cTn id="301" presetID="1" presetClass="exit" presetSubtype="0" fill="hold" grpId="1" nodeType="withEffect">
                                  <p:stCondLst>
                                    <p:cond delay="10000"/>
                                  </p:stCondLst>
                                  <p:childTnLst>
                                    <p:set>
                                      <p:cBhvr>
                                        <p:cTn id="302" dur="1" fill="hold">
                                          <p:stCondLst>
                                            <p:cond delay="0"/>
                                          </p:stCondLst>
                                        </p:cTn>
                                        <p:tgtEl>
                                          <p:spTgt spid="90"/>
                                        </p:tgtEl>
                                        <p:attrNameLst>
                                          <p:attrName>style.visibility</p:attrName>
                                        </p:attrNameLst>
                                      </p:cBhvr>
                                      <p:to>
                                        <p:strVal val="hidden"/>
                                      </p:to>
                                    </p:set>
                                  </p:childTnLst>
                                </p:cTn>
                              </p:par>
                              <p:par>
                                <p:cTn id="303" presetID="1" presetClass="exit" presetSubtype="0" fill="hold" grpId="1" nodeType="withEffect">
                                  <p:stCondLst>
                                    <p:cond delay="10000"/>
                                  </p:stCondLst>
                                  <p:childTnLst>
                                    <p:set>
                                      <p:cBhvr>
                                        <p:cTn id="304" dur="1" fill="hold">
                                          <p:stCondLst>
                                            <p:cond delay="0"/>
                                          </p:stCondLst>
                                        </p:cTn>
                                        <p:tgtEl>
                                          <p:spTgt spid="91"/>
                                        </p:tgtEl>
                                        <p:attrNameLst>
                                          <p:attrName>style.visibility</p:attrName>
                                        </p:attrNameLst>
                                      </p:cBhvr>
                                      <p:to>
                                        <p:strVal val="hidden"/>
                                      </p:to>
                                    </p:set>
                                  </p:childTnLst>
                                </p:cTn>
                              </p:par>
                              <p:par>
                                <p:cTn id="305" presetID="1" presetClass="exit" presetSubtype="0" fill="hold" grpId="1" nodeType="withEffect">
                                  <p:stCondLst>
                                    <p:cond delay="10000"/>
                                  </p:stCondLst>
                                  <p:childTnLst>
                                    <p:set>
                                      <p:cBhvr>
                                        <p:cTn id="306" dur="1" fill="hold">
                                          <p:stCondLst>
                                            <p:cond delay="0"/>
                                          </p:stCondLst>
                                        </p:cTn>
                                        <p:tgtEl>
                                          <p:spTgt spid="92"/>
                                        </p:tgtEl>
                                        <p:attrNameLst>
                                          <p:attrName>style.visibility</p:attrName>
                                        </p:attrNameLst>
                                      </p:cBhvr>
                                      <p:to>
                                        <p:strVal val="hidden"/>
                                      </p:to>
                                    </p:set>
                                  </p:childTnLst>
                                </p:cTn>
                              </p:par>
                              <p:par>
                                <p:cTn id="307" presetID="1" presetClass="exit" presetSubtype="0" fill="hold" grpId="1" nodeType="withEffect">
                                  <p:stCondLst>
                                    <p:cond delay="10000"/>
                                  </p:stCondLst>
                                  <p:childTnLst>
                                    <p:set>
                                      <p:cBhvr>
                                        <p:cTn id="308" dur="1" fill="hold">
                                          <p:stCondLst>
                                            <p:cond delay="0"/>
                                          </p:stCondLst>
                                        </p:cTn>
                                        <p:tgtEl>
                                          <p:spTgt spid="93"/>
                                        </p:tgtEl>
                                        <p:attrNameLst>
                                          <p:attrName>style.visibility</p:attrName>
                                        </p:attrNameLst>
                                      </p:cBhvr>
                                      <p:to>
                                        <p:strVal val="hidden"/>
                                      </p:to>
                                    </p:set>
                                  </p:childTnLst>
                                </p:cTn>
                              </p:par>
                              <p:par>
                                <p:cTn id="309" presetID="1" presetClass="exit" presetSubtype="0" fill="hold" grpId="1" nodeType="withEffect">
                                  <p:stCondLst>
                                    <p:cond delay="10000"/>
                                  </p:stCondLst>
                                  <p:childTnLst>
                                    <p:set>
                                      <p:cBhvr>
                                        <p:cTn id="310" dur="1" fill="hold">
                                          <p:stCondLst>
                                            <p:cond delay="0"/>
                                          </p:stCondLst>
                                        </p:cTn>
                                        <p:tgtEl>
                                          <p:spTgt spid="94"/>
                                        </p:tgtEl>
                                        <p:attrNameLst>
                                          <p:attrName>style.visibility</p:attrName>
                                        </p:attrNameLst>
                                      </p:cBhvr>
                                      <p:to>
                                        <p:strVal val="hidden"/>
                                      </p:to>
                                    </p:set>
                                  </p:childTnLst>
                                </p:cTn>
                              </p:par>
                              <p:par>
                                <p:cTn id="311" presetID="1" presetClass="exit" presetSubtype="0" fill="hold" grpId="1" nodeType="withEffect">
                                  <p:stCondLst>
                                    <p:cond delay="10000"/>
                                  </p:stCondLst>
                                  <p:childTnLst>
                                    <p:set>
                                      <p:cBhvr>
                                        <p:cTn id="312" dur="1" fill="hold">
                                          <p:stCondLst>
                                            <p:cond delay="0"/>
                                          </p:stCondLst>
                                        </p:cTn>
                                        <p:tgtEl>
                                          <p:spTgt spid="95"/>
                                        </p:tgtEl>
                                        <p:attrNameLst>
                                          <p:attrName>style.visibility</p:attrName>
                                        </p:attrNameLst>
                                      </p:cBhvr>
                                      <p:to>
                                        <p:strVal val="hidden"/>
                                      </p:to>
                                    </p:set>
                                  </p:childTnLst>
                                </p:cTn>
                              </p:par>
                              <p:par>
                                <p:cTn id="313" presetID="1" presetClass="exit" presetSubtype="0" fill="hold" grpId="1" nodeType="withEffect">
                                  <p:stCondLst>
                                    <p:cond delay="10000"/>
                                  </p:stCondLst>
                                  <p:childTnLst>
                                    <p:set>
                                      <p:cBhvr>
                                        <p:cTn id="314" dur="1" fill="hold">
                                          <p:stCondLst>
                                            <p:cond delay="0"/>
                                          </p:stCondLst>
                                        </p:cTn>
                                        <p:tgtEl>
                                          <p:spTgt spid="96"/>
                                        </p:tgtEl>
                                        <p:attrNameLst>
                                          <p:attrName>style.visibility</p:attrName>
                                        </p:attrNameLst>
                                      </p:cBhvr>
                                      <p:to>
                                        <p:strVal val="hidden"/>
                                      </p:to>
                                    </p:set>
                                  </p:childTnLst>
                                </p:cTn>
                              </p:par>
                              <p:par>
                                <p:cTn id="315" presetID="1" presetClass="exit" presetSubtype="0" fill="hold" grpId="1" nodeType="withEffect">
                                  <p:stCondLst>
                                    <p:cond delay="10000"/>
                                  </p:stCondLst>
                                  <p:childTnLst>
                                    <p:set>
                                      <p:cBhvr>
                                        <p:cTn id="316" dur="1" fill="hold">
                                          <p:stCondLst>
                                            <p:cond delay="0"/>
                                          </p:stCondLst>
                                        </p:cTn>
                                        <p:tgtEl>
                                          <p:spTgt spid="97"/>
                                        </p:tgtEl>
                                        <p:attrNameLst>
                                          <p:attrName>style.visibility</p:attrName>
                                        </p:attrNameLst>
                                      </p:cBhvr>
                                      <p:to>
                                        <p:strVal val="hidden"/>
                                      </p:to>
                                    </p:set>
                                  </p:childTnLst>
                                </p:cTn>
                              </p:par>
                              <p:par>
                                <p:cTn id="317" presetID="1" presetClass="exit" presetSubtype="0" fill="hold" grpId="1" nodeType="withEffect">
                                  <p:stCondLst>
                                    <p:cond delay="10000"/>
                                  </p:stCondLst>
                                  <p:childTnLst>
                                    <p:set>
                                      <p:cBhvr>
                                        <p:cTn id="318" dur="1" fill="hold">
                                          <p:stCondLst>
                                            <p:cond delay="0"/>
                                          </p:stCondLst>
                                        </p:cTn>
                                        <p:tgtEl>
                                          <p:spTgt spid="98"/>
                                        </p:tgtEl>
                                        <p:attrNameLst>
                                          <p:attrName>style.visibility</p:attrName>
                                        </p:attrNameLst>
                                      </p:cBhvr>
                                      <p:to>
                                        <p:strVal val="hidden"/>
                                      </p:to>
                                    </p:set>
                                  </p:childTnLst>
                                </p:cTn>
                              </p:par>
                              <p:par>
                                <p:cTn id="319" presetID="1" presetClass="exit" presetSubtype="0" fill="hold" grpId="1" nodeType="withEffect">
                                  <p:stCondLst>
                                    <p:cond delay="10000"/>
                                  </p:stCondLst>
                                  <p:childTnLst>
                                    <p:set>
                                      <p:cBhvr>
                                        <p:cTn id="320" dur="1" fill="hold">
                                          <p:stCondLst>
                                            <p:cond delay="0"/>
                                          </p:stCondLst>
                                        </p:cTn>
                                        <p:tgtEl>
                                          <p:spTgt spid="99"/>
                                        </p:tgtEl>
                                        <p:attrNameLst>
                                          <p:attrName>style.visibility</p:attrName>
                                        </p:attrNameLst>
                                      </p:cBhvr>
                                      <p:to>
                                        <p:strVal val="hidden"/>
                                      </p:to>
                                    </p:set>
                                  </p:childTnLst>
                                </p:cTn>
                              </p:par>
                              <p:par>
                                <p:cTn id="321" presetID="1" presetClass="exit" presetSubtype="0" fill="hold" grpId="1" nodeType="withEffect">
                                  <p:stCondLst>
                                    <p:cond delay="10000"/>
                                  </p:stCondLst>
                                  <p:childTnLst>
                                    <p:set>
                                      <p:cBhvr>
                                        <p:cTn id="322" dur="1" fill="hold">
                                          <p:stCondLst>
                                            <p:cond delay="0"/>
                                          </p:stCondLst>
                                        </p:cTn>
                                        <p:tgtEl>
                                          <p:spTgt spid="100"/>
                                        </p:tgtEl>
                                        <p:attrNameLst>
                                          <p:attrName>style.visibility</p:attrName>
                                        </p:attrNameLst>
                                      </p:cBhvr>
                                      <p:to>
                                        <p:strVal val="hidden"/>
                                      </p:to>
                                    </p:set>
                                  </p:childTnLst>
                                </p:cTn>
                              </p:par>
                              <p:par>
                                <p:cTn id="323" presetID="1" presetClass="exit" presetSubtype="0" fill="hold" grpId="1" nodeType="withEffect">
                                  <p:stCondLst>
                                    <p:cond delay="10000"/>
                                  </p:stCondLst>
                                  <p:childTnLst>
                                    <p:set>
                                      <p:cBhvr>
                                        <p:cTn id="324" dur="1" fill="hold">
                                          <p:stCondLst>
                                            <p:cond delay="0"/>
                                          </p:stCondLst>
                                        </p:cTn>
                                        <p:tgtEl>
                                          <p:spTgt spid="101"/>
                                        </p:tgtEl>
                                        <p:attrNameLst>
                                          <p:attrName>style.visibility</p:attrName>
                                        </p:attrNameLst>
                                      </p:cBhvr>
                                      <p:to>
                                        <p:strVal val="hidden"/>
                                      </p:to>
                                    </p:set>
                                  </p:childTnLst>
                                </p:cTn>
                              </p:par>
                              <p:par>
                                <p:cTn id="325" presetID="1" presetClass="exit" presetSubtype="0" fill="hold" grpId="1" nodeType="withEffect">
                                  <p:stCondLst>
                                    <p:cond delay="10000"/>
                                  </p:stCondLst>
                                  <p:childTnLst>
                                    <p:set>
                                      <p:cBhvr>
                                        <p:cTn id="326" dur="1" fill="hold">
                                          <p:stCondLst>
                                            <p:cond delay="0"/>
                                          </p:stCondLst>
                                        </p:cTn>
                                        <p:tgtEl>
                                          <p:spTgt spid="102"/>
                                        </p:tgtEl>
                                        <p:attrNameLst>
                                          <p:attrName>style.visibility</p:attrName>
                                        </p:attrNameLst>
                                      </p:cBhvr>
                                      <p:to>
                                        <p:strVal val="hidden"/>
                                      </p:to>
                                    </p:set>
                                  </p:childTnLst>
                                </p:cTn>
                              </p:par>
                              <p:par>
                                <p:cTn id="327" presetID="1" presetClass="exit" presetSubtype="0" fill="hold" grpId="1" nodeType="withEffect">
                                  <p:stCondLst>
                                    <p:cond delay="10000"/>
                                  </p:stCondLst>
                                  <p:childTnLst>
                                    <p:set>
                                      <p:cBhvr>
                                        <p:cTn id="328" dur="1" fill="hold">
                                          <p:stCondLst>
                                            <p:cond delay="0"/>
                                          </p:stCondLst>
                                        </p:cTn>
                                        <p:tgtEl>
                                          <p:spTgt spid="103"/>
                                        </p:tgtEl>
                                        <p:attrNameLst>
                                          <p:attrName>style.visibility</p:attrName>
                                        </p:attrNameLst>
                                      </p:cBhvr>
                                      <p:to>
                                        <p:strVal val="hidden"/>
                                      </p:to>
                                    </p:set>
                                  </p:childTnLst>
                                </p:cTn>
                              </p:par>
                              <p:par>
                                <p:cTn id="329" presetID="1" presetClass="exit" presetSubtype="0" fill="hold" grpId="1" nodeType="withEffect">
                                  <p:stCondLst>
                                    <p:cond delay="10000"/>
                                  </p:stCondLst>
                                  <p:childTnLst>
                                    <p:set>
                                      <p:cBhvr>
                                        <p:cTn id="330" dur="1" fill="hold">
                                          <p:stCondLst>
                                            <p:cond delay="0"/>
                                          </p:stCondLst>
                                        </p:cTn>
                                        <p:tgtEl>
                                          <p:spTgt spid="104"/>
                                        </p:tgtEl>
                                        <p:attrNameLst>
                                          <p:attrName>style.visibility</p:attrName>
                                        </p:attrNameLst>
                                      </p:cBhvr>
                                      <p:to>
                                        <p:strVal val="hidden"/>
                                      </p:to>
                                    </p:set>
                                  </p:childTnLst>
                                </p:cTn>
                              </p:par>
                              <p:par>
                                <p:cTn id="331" presetID="1" presetClass="exit" presetSubtype="0" fill="hold" grpId="1" nodeType="withEffect">
                                  <p:stCondLst>
                                    <p:cond delay="10000"/>
                                  </p:stCondLst>
                                  <p:childTnLst>
                                    <p:set>
                                      <p:cBhvr>
                                        <p:cTn id="332" dur="1" fill="hold">
                                          <p:stCondLst>
                                            <p:cond delay="0"/>
                                          </p:stCondLst>
                                        </p:cTn>
                                        <p:tgtEl>
                                          <p:spTgt spid="105"/>
                                        </p:tgtEl>
                                        <p:attrNameLst>
                                          <p:attrName>style.visibility</p:attrName>
                                        </p:attrNameLst>
                                      </p:cBhvr>
                                      <p:to>
                                        <p:strVal val="hidden"/>
                                      </p:to>
                                    </p:set>
                                  </p:childTnLst>
                                </p:cTn>
                              </p:par>
                              <p:par>
                                <p:cTn id="333" presetID="1" presetClass="exit" presetSubtype="0" fill="hold" grpId="1" nodeType="withEffect">
                                  <p:stCondLst>
                                    <p:cond delay="10000"/>
                                  </p:stCondLst>
                                  <p:childTnLst>
                                    <p:set>
                                      <p:cBhvr>
                                        <p:cTn id="334" dur="1" fill="hold">
                                          <p:stCondLst>
                                            <p:cond delay="0"/>
                                          </p:stCondLst>
                                        </p:cTn>
                                        <p:tgtEl>
                                          <p:spTgt spid="106"/>
                                        </p:tgtEl>
                                        <p:attrNameLst>
                                          <p:attrName>style.visibility</p:attrName>
                                        </p:attrNameLst>
                                      </p:cBhvr>
                                      <p:to>
                                        <p:strVal val="hidden"/>
                                      </p:to>
                                    </p:set>
                                  </p:childTnLst>
                                </p:cTn>
                              </p:par>
                              <p:par>
                                <p:cTn id="335" presetID="1" presetClass="exit" presetSubtype="0" fill="hold" grpId="1" nodeType="withEffect">
                                  <p:stCondLst>
                                    <p:cond delay="10000"/>
                                  </p:stCondLst>
                                  <p:childTnLst>
                                    <p:set>
                                      <p:cBhvr>
                                        <p:cTn id="336" dur="1" fill="hold">
                                          <p:stCondLst>
                                            <p:cond delay="0"/>
                                          </p:stCondLst>
                                        </p:cTn>
                                        <p:tgtEl>
                                          <p:spTgt spid="107"/>
                                        </p:tgtEl>
                                        <p:attrNameLst>
                                          <p:attrName>style.visibility</p:attrName>
                                        </p:attrNameLst>
                                      </p:cBhvr>
                                      <p:to>
                                        <p:strVal val="hidden"/>
                                      </p:to>
                                    </p:set>
                                  </p:childTnLst>
                                </p:cTn>
                              </p:par>
                              <p:par>
                                <p:cTn id="337" presetID="1" presetClass="exit" presetSubtype="0" fill="hold" grpId="1" nodeType="withEffect">
                                  <p:stCondLst>
                                    <p:cond delay="10000"/>
                                  </p:stCondLst>
                                  <p:childTnLst>
                                    <p:set>
                                      <p:cBhvr>
                                        <p:cTn id="338" dur="1" fill="hold">
                                          <p:stCondLst>
                                            <p:cond delay="0"/>
                                          </p:stCondLst>
                                        </p:cTn>
                                        <p:tgtEl>
                                          <p:spTgt spid="108"/>
                                        </p:tgtEl>
                                        <p:attrNameLst>
                                          <p:attrName>style.visibility</p:attrName>
                                        </p:attrNameLst>
                                      </p:cBhvr>
                                      <p:to>
                                        <p:strVal val="hidden"/>
                                      </p:to>
                                    </p:set>
                                  </p:childTnLst>
                                </p:cTn>
                              </p:par>
                              <p:par>
                                <p:cTn id="339" presetID="1" presetClass="exit" presetSubtype="0" fill="hold" grpId="1" nodeType="withEffect">
                                  <p:stCondLst>
                                    <p:cond delay="10000"/>
                                  </p:stCondLst>
                                  <p:childTnLst>
                                    <p:set>
                                      <p:cBhvr>
                                        <p:cTn id="340" dur="1" fill="hold">
                                          <p:stCondLst>
                                            <p:cond delay="0"/>
                                          </p:stCondLst>
                                        </p:cTn>
                                        <p:tgtEl>
                                          <p:spTgt spid="109"/>
                                        </p:tgtEl>
                                        <p:attrNameLst>
                                          <p:attrName>style.visibility</p:attrName>
                                        </p:attrNameLst>
                                      </p:cBhvr>
                                      <p:to>
                                        <p:strVal val="hidden"/>
                                      </p:to>
                                    </p:set>
                                  </p:childTnLst>
                                </p:cTn>
                              </p:par>
                              <p:par>
                                <p:cTn id="341" presetID="1" presetClass="exit" presetSubtype="0" fill="hold" grpId="1" nodeType="withEffect">
                                  <p:stCondLst>
                                    <p:cond delay="10000"/>
                                  </p:stCondLst>
                                  <p:childTnLst>
                                    <p:set>
                                      <p:cBhvr>
                                        <p:cTn id="342" dur="1" fill="hold">
                                          <p:stCondLst>
                                            <p:cond delay="0"/>
                                          </p:stCondLst>
                                        </p:cTn>
                                        <p:tgtEl>
                                          <p:spTgt spid="110"/>
                                        </p:tgtEl>
                                        <p:attrNameLst>
                                          <p:attrName>style.visibility</p:attrName>
                                        </p:attrNameLst>
                                      </p:cBhvr>
                                      <p:to>
                                        <p:strVal val="hidden"/>
                                      </p:to>
                                    </p:set>
                                  </p:childTnLst>
                                </p:cTn>
                              </p:par>
                              <p:par>
                                <p:cTn id="343" presetID="1" presetClass="exit" presetSubtype="0" fill="hold" grpId="1" nodeType="withEffect">
                                  <p:stCondLst>
                                    <p:cond delay="10000"/>
                                  </p:stCondLst>
                                  <p:childTnLst>
                                    <p:set>
                                      <p:cBhvr>
                                        <p:cTn id="344" dur="1" fill="hold">
                                          <p:stCondLst>
                                            <p:cond delay="0"/>
                                          </p:stCondLst>
                                        </p:cTn>
                                        <p:tgtEl>
                                          <p:spTgt spid="111"/>
                                        </p:tgtEl>
                                        <p:attrNameLst>
                                          <p:attrName>style.visibility</p:attrName>
                                        </p:attrNameLst>
                                      </p:cBhvr>
                                      <p:to>
                                        <p:strVal val="hidden"/>
                                      </p:to>
                                    </p:set>
                                  </p:childTnLst>
                                </p:cTn>
                              </p:par>
                              <p:par>
                                <p:cTn id="345" presetID="1" presetClass="exit" presetSubtype="0" fill="hold" grpId="1" nodeType="withEffect">
                                  <p:stCondLst>
                                    <p:cond delay="10000"/>
                                  </p:stCondLst>
                                  <p:childTnLst>
                                    <p:set>
                                      <p:cBhvr>
                                        <p:cTn id="346" dur="1" fill="hold">
                                          <p:stCondLst>
                                            <p:cond delay="0"/>
                                          </p:stCondLst>
                                        </p:cTn>
                                        <p:tgtEl>
                                          <p:spTgt spid="112"/>
                                        </p:tgtEl>
                                        <p:attrNameLst>
                                          <p:attrName>style.visibility</p:attrName>
                                        </p:attrNameLst>
                                      </p:cBhvr>
                                      <p:to>
                                        <p:strVal val="hidden"/>
                                      </p:to>
                                    </p:set>
                                  </p:childTnLst>
                                </p:cTn>
                              </p:par>
                              <p:par>
                                <p:cTn id="347" presetID="1" presetClass="exit" presetSubtype="0" fill="hold" grpId="1" nodeType="withEffect">
                                  <p:stCondLst>
                                    <p:cond delay="10000"/>
                                  </p:stCondLst>
                                  <p:childTnLst>
                                    <p:set>
                                      <p:cBhvr>
                                        <p:cTn id="348" dur="1" fill="hold">
                                          <p:stCondLst>
                                            <p:cond delay="0"/>
                                          </p:stCondLst>
                                        </p:cTn>
                                        <p:tgtEl>
                                          <p:spTgt spid="113"/>
                                        </p:tgtEl>
                                        <p:attrNameLst>
                                          <p:attrName>style.visibility</p:attrName>
                                        </p:attrNameLst>
                                      </p:cBhvr>
                                      <p:to>
                                        <p:strVal val="hidden"/>
                                      </p:to>
                                    </p:set>
                                  </p:childTnLst>
                                </p:cTn>
                              </p:par>
                              <p:par>
                                <p:cTn id="349" presetID="1" presetClass="exit" presetSubtype="0" fill="hold" grpId="1" nodeType="withEffect">
                                  <p:stCondLst>
                                    <p:cond delay="10000"/>
                                  </p:stCondLst>
                                  <p:childTnLst>
                                    <p:set>
                                      <p:cBhvr>
                                        <p:cTn id="350" dur="1" fill="hold">
                                          <p:stCondLst>
                                            <p:cond delay="0"/>
                                          </p:stCondLst>
                                        </p:cTn>
                                        <p:tgtEl>
                                          <p:spTgt spid="114"/>
                                        </p:tgtEl>
                                        <p:attrNameLst>
                                          <p:attrName>style.visibility</p:attrName>
                                        </p:attrNameLst>
                                      </p:cBhvr>
                                      <p:to>
                                        <p:strVal val="hidden"/>
                                      </p:to>
                                    </p:set>
                                  </p:childTnLst>
                                </p:cTn>
                              </p:par>
                              <p:par>
                                <p:cTn id="351" presetID="1" presetClass="exit" presetSubtype="0" fill="hold" grpId="1" nodeType="withEffect">
                                  <p:stCondLst>
                                    <p:cond delay="10000"/>
                                  </p:stCondLst>
                                  <p:childTnLst>
                                    <p:set>
                                      <p:cBhvr>
                                        <p:cTn id="352" dur="1" fill="hold">
                                          <p:stCondLst>
                                            <p:cond delay="0"/>
                                          </p:stCondLst>
                                        </p:cTn>
                                        <p:tgtEl>
                                          <p:spTgt spid="115"/>
                                        </p:tgtEl>
                                        <p:attrNameLst>
                                          <p:attrName>style.visibility</p:attrName>
                                        </p:attrNameLst>
                                      </p:cBhvr>
                                      <p:to>
                                        <p:strVal val="hidden"/>
                                      </p:to>
                                    </p:set>
                                  </p:childTnLst>
                                </p:cTn>
                              </p:par>
                              <p:par>
                                <p:cTn id="353" presetID="1" presetClass="exit" presetSubtype="0" fill="hold" grpId="1" nodeType="withEffect">
                                  <p:stCondLst>
                                    <p:cond delay="10000"/>
                                  </p:stCondLst>
                                  <p:childTnLst>
                                    <p:set>
                                      <p:cBhvr>
                                        <p:cTn id="354" dur="1" fill="hold">
                                          <p:stCondLst>
                                            <p:cond delay="0"/>
                                          </p:stCondLst>
                                        </p:cTn>
                                        <p:tgtEl>
                                          <p:spTgt spid="116"/>
                                        </p:tgtEl>
                                        <p:attrNameLst>
                                          <p:attrName>style.visibility</p:attrName>
                                        </p:attrNameLst>
                                      </p:cBhvr>
                                      <p:to>
                                        <p:strVal val="hidden"/>
                                      </p:to>
                                    </p:set>
                                  </p:childTnLst>
                                </p:cTn>
                              </p:par>
                              <p:par>
                                <p:cTn id="355" presetID="1" presetClass="exit" presetSubtype="0" fill="hold" grpId="1" nodeType="withEffect">
                                  <p:stCondLst>
                                    <p:cond delay="10000"/>
                                  </p:stCondLst>
                                  <p:childTnLst>
                                    <p:set>
                                      <p:cBhvr>
                                        <p:cTn id="356" dur="1" fill="hold">
                                          <p:stCondLst>
                                            <p:cond delay="0"/>
                                          </p:stCondLst>
                                        </p:cTn>
                                        <p:tgtEl>
                                          <p:spTgt spid="117"/>
                                        </p:tgtEl>
                                        <p:attrNameLst>
                                          <p:attrName>style.visibility</p:attrName>
                                        </p:attrNameLst>
                                      </p:cBhvr>
                                      <p:to>
                                        <p:strVal val="hidden"/>
                                      </p:to>
                                    </p:set>
                                  </p:childTnLst>
                                </p:cTn>
                              </p:par>
                              <p:par>
                                <p:cTn id="357" presetID="1" presetClass="exit" presetSubtype="0" fill="hold" grpId="1" nodeType="withEffect">
                                  <p:stCondLst>
                                    <p:cond delay="10000"/>
                                  </p:stCondLst>
                                  <p:childTnLst>
                                    <p:set>
                                      <p:cBhvr>
                                        <p:cTn id="358" dur="1" fill="hold">
                                          <p:stCondLst>
                                            <p:cond delay="0"/>
                                          </p:stCondLst>
                                        </p:cTn>
                                        <p:tgtEl>
                                          <p:spTgt spid="118"/>
                                        </p:tgtEl>
                                        <p:attrNameLst>
                                          <p:attrName>style.visibility</p:attrName>
                                        </p:attrNameLst>
                                      </p:cBhvr>
                                      <p:to>
                                        <p:strVal val="hidden"/>
                                      </p:to>
                                    </p:set>
                                  </p:childTnLst>
                                </p:cTn>
                              </p:par>
                              <p:par>
                                <p:cTn id="359" presetID="1" presetClass="exit" presetSubtype="0" fill="hold" grpId="1" nodeType="withEffect">
                                  <p:stCondLst>
                                    <p:cond delay="10000"/>
                                  </p:stCondLst>
                                  <p:childTnLst>
                                    <p:set>
                                      <p:cBhvr>
                                        <p:cTn id="360" dur="1" fill="hold">
                                          <p:stCondLst>
                                            <p:cond delay="0"/>
                                          </p:stCondLst>
                                        </p:cTn>
                                        <p:tgtEl>
                                          <p:spTgt spid="119"/>
                                        </p:tgtEl>
                                        <p:attrNameLst>
                                          <p:attrName>style.visibility</p:attrName>
                                        </p:attrNameLst>
                                      </p:cBhvr>
                                      <p:to>
                                        <p:strVal val="hidden"/>
                                      </p:to>
                                    </p:set>
                                  </p:childTnLst>
                                </p:cTn>
                              </p:par>
                              <p:par>
                                <p:cTn id="361" presetID="1" presetClass="exit" presetSubtype="0" fill="hold" grpId="1" nodeType="withEffect">
                                  <p:stCondLst>
                                    <p:cond delay="10000"/>
                                  </p:stCondLst>
                                  <p:childTnLst>
                                    <p:set>
                                      <p:cBhvr>
                                        <p:cTn id="362" dur="1" fill="hold">
                                          <p:stCondLst>
                                            <p:cond delay="0"/>
                                          </p:stCondLst>
                                        </p:cTn>
                                        <p:tgtEl>
                                          <p:spTgt spid="120"/>
                                        </p:tgtEl>
                                        <p:attrNameLst>
                                          <p:attrName>style.visibility</p:attrName>
                                        </p:attrNameLst>
                                      </p:cBhvr>
                                      <p:to>
                                        <p:strVal val="hidden"/>
                                      </p:to>
                                    </p:set>
                                  </p:childTnLst>
                                </p:cTn>
                              </p:par>
                              <p:par>
                                <p:cTn id="363" presetID="1" presetClass="exit" presetSubtype="0" fill="hold" grpId="1" nodeType="withEffect">
                                  <p:stCondLst>
                                    <p:cond delay="10000"/>
                                  </p:stCondLst>
                                  <p:childTnLst>
                                    <p:set>
                                      <p:cBhvr>
                                        <p:cTn id="364" dur="1" fill="hold">
                                          <p:stCondLst>
                                            <p:cond delay="0"/>
                                          </p:stCondLst>
                                        </p:cTn>
                                        <p:tgtEl>
                                          <p:spTgt spid="121"/>
                                        </p:tgtEl>
                                        <p:attrNameLst>
                                          <p:attrName>style.visibility</p:attrName>
                                        </p:attrNameLst>
                                      </p:cBhvr>
                                      <p:to>
                                        <p:strVal val="hidden"/>
                                      </p:to>
                                    </p:set>
                                  </p:childTnLst>
                                </p:cTn>
                              </p:par>
                              <p:par>
                                <p:cTn id="365" presetID="1" presetClass="exit" presetSubtype="0" fill="hold" grpId="1" nodeType="withEffect">
                                  <p:stCondLst>
                                    <p:cond delay="10000"/>
                                  </p:stCondLst>
                                  <p:childTnLst>
                                    <p:set>
                                      <p:cBhvr>
                                        <p:cTn id="366" dur="1" fill="hold">
                                          <p:stCondLst>
                                            <p:cond delay="0"/>
                                          </p:stCondLst>
                                        </p:cTn>
                                        <p:tgtEl>
                                          <p:spTgt spid="122"/>
                                        </p:tgtEl>
                                        <p:attrNameLst>
                                          <p:attrName>style.visibility</p:attrName>
                                        </p:attrNameLst>
                                      </p:cBhvr>
                                      <p:to>
                                        <p:strVal val="hidden"/>
                                      </p:to>
                                    </p:set>
                                  </p:childTnLst>
                                </p:cTn>
                              </p:par>
                              <p:par>
                                <p:cTn id="367" presetID="1" presetClass="exit" presetSubtype="0" fill="hold" grpId="1" nodeType="withEffect">
                                  <p:stCondLst>
                                    <p:cond delay="10000"/>
                                  </p:stCondLst>
                                  <p:childTnLst>
                                    <p:set>
                                      <p:cBhvr>
                                        <p:cTn id="368" dur="1" fill="hold">
                                          <p:stCondLst>
                                            <p:cond delay="0"/>
                                          </p:stCondLst>
                                        </p:cTn>
                                        <p:tgtEl>
                                          <p:spTgt spid="123"/>
                                        </p:tgtEl>
                                        <p:attrNameLst>
                                          <p:attrName>style.visibility</p:attrName>
                                        </p:attrNameLst>
                                      </p:cBhvr>
                                      <p:to>
                                        <p:strVal val="hidden"/>
                                      </p:to>
                                    </p:set>
                                  </p:childTnLst>
                                </p:cTn>
                              </p:par>
                              <p:par>
                                <p:cTn id="369" presetID="1" presetClass="exit" presetSubtype="0" fill="hold" grpId="1" nodeType="withEffect">
                                  <p:stCondLst>
                                    <p:cond delay="10000"/>
                                  </p:stCondLst>
                                  <p:childTnLst>
                                    <p:set>
                                      <p:cBhvr>
                                        <p:cTn id="370" dur="1" fill="hold">
                                          <p:stCondLst>
                                            <p:cond delay="0"/>
                                          </p:stCondLst>
                                        </p:cTn>
                                        <p:tgtEl>
                                          <p:spTgt spid="124"/>
                                        </p:tgtEl>
                                        <p:attrNameLst>
                                          <p:attrName>style.visibility</p:attrName>
                                        </p:attrNameLst>
                                      </p:cBhvr>
                                      <p:to>
                                        <p:strVal val="hidden"/>
                                      </p:to>
                                    </p:set>
                                  </p:childTnLst>
                                </p:cTn>
                              </p:par>
                              <p:par>
                                <p:cTn id="371" presetID="1" presetClass="exit" presetSubtype="0" fill="hold" grpId="1" nodeType="withEffect">
                                  <p:stCondLst>
                                    <p:cond delay="10000"/>
                                  </p:stCondLst>
                                  <p:childTnLst>
                                    <p:set>
                                      <p:cBhvr>
                                        <p:cTn id="372" dur="1" fill="hold">
                                          <p:stCondLst>
                                            <p:cond delay="0"/>
                                          </p:stCondLst>
                                        </p:cTn>
                                        <p:tgtEl>
                                          <p:spTgt spid="125"/>
                                        </p:tgtEl>
                                        <p:attrNameLst>
                                          <p:attrName>style.visibility</p:attrName>
                                        </p:attrNameLst>
                                      </p:cBhvr>
                                      <p:to>
                                        <p:strVal val="hidden"/>
                                      </p:to>
                                    </p:set>
                                  </p:childTnLst>
                                </p:cTn>
                              </p:par>
                              <p:par>
                                <p:cTn id="373" presetID="1" presetClass="exit" presetSubtype="0" fill="hold" grpId="1" nodeType="withEffect">
                                  <p:stCondLst>
                                    <p:cond delay="10000"/>
                                  </p:stCondLst>
                                  <p:childTnLst>
                                    <p:set>
                                      <p:cBhvr>
                                        <p:cTn id="374" dur="1" fill="hold">
                                          <p:stCondLst>
                                            <p:cond delay="0"/>
                                          </p:stCondLst>
                                        </p:cTn>
                                        <p:tgtEl>
                                          <p:spTgt spid="126"/>
                                        </p:tgtEl>
                                        <p:attrNameLst>
                                          <p:attrName>style.visibility</p:attrName>
                                        </p:attrNameLst>
                                      </p:cBhvr>
                                      <p:to>
                                        <p:strVal val="hidden"/>
                                      </p:to>
                                    </p:set>
                                  </p:childTnLst>
                                </p:cTn>
                              </p:par>
                              <p:par>
                                <p:cTn id="375" presetID="1" presetClass="exit" presetSubtype="0" fill="hold" grpId="1" nodeType="withEffect">
                                  <p:stCondLst>
                                    <p:cond delay="10000"/>
                                  </p:stCondLst>
                                  <p:childTnLst>
                                    <p:set>
                                      <p:cBhvr>
                                        <p:cTn id="376" dur="1" fill="hold">
                                          <p:stCondLst>
                                            <p:cond delay="0"/>
                                          </p:stCondLst>
                                        </p:cTn>
                                        <p:tgtEl>
                                          <p:spTgt spid="127"/>
                                        </p:tgtEl>
                                        <p:attrNameLst>
                                          <p:attrName>style.visibility</p:attrName>
                                        </p:attrNameLst>
                                      </p:cBhvr>
                                      <p:to>
                                        <p:strVal val="hidden"/>
                                      </p:to>
                                    </p:set>
                                  </p:childTnLst>
                                </p:cTn>
                              </p:par>
                              <p:par>
                                <p:cTn id="377" presetID="1" presetClass="exit" presetSubtype="0" fill="hold" grpId="1" nodeType="withEffect">
                                  <p:stCondLst>
                                    <p:cond delay="10000"/>
                                  </p:stCondLst>
                                  <p:childTnLst>
                                    <p:set>
                                      <p:cBhvr>
                                        <p:cTn id="378" dur="1" fill="hold">
                                          <p:stCondLst>
                                            <p:cond delay="0"/>
                                          </p:stCondLst>
                                        </p:cTn>
                                        <p:tgtEl>
                                          <p:spTgt spid="128"/>
                                        </p:tgtEl>
                                        <p:attrNameLst>
                                          <p:attrName>style.visibility</p:attrName>
                                        </p:attrNameLst>
                                      </p:cBhvr>
                                      <p:to>
                                        <p:strVal val="hidden"/>
                                      </p:to>
                                    </p:set>
                                  </p:childTnLst>
                                </p:cTn>
                              </p:par>
                              <p:par>
                                <p:cTn id="379" presetID="1" presetClass="exit" presetSubtype="0" fill="hold" grpId="1" nodeType="withEffect">
                                  <p:stCondLst>
                                    <p:cond delay="10000"/>
                                  </p:stCondLst>
                                  <p:childTnLst>
                                    <p:set>
                                      <p:cBhvr>
                                        <p:cTn id="380" dur="1" fill="hold">
                                          <p:stCondLst>
                                            <p:cond delay="0"/>
                                          </p:stCondLst>
                                        </p:cTn>
                                        <p:tgtEl>
                                          <p:spTgt spid="129"/>
                                        </p:tgtEl>
                                        <p:attrNameLst>
                                          <p:attrName>style.visibility</p:attrName>
                                        </p:attrNameLst>
                                      </p:cBhvr>
                                      <p:to>
                                        <p:strVal val="hidden"/>
                                      </p:to>
                                    </p:set>
                                  </p:childTnLst>
                                </p:cTn>
                              </p:par>
                              <p:par>
                                <p:cTn id="381" presetID="1" presetClass="exit" presetSubtype="0" fill="hold" grpId="1" nodeType="withEffect">
                                  <p:stCondLst>
                                    <p:cond delay="10000"/>
                                  </p:stCondLst>
                                  <p:childTnLst>
                                    <p:set>
                                      <p:cBhvr>
                                        <p:cTn id="382" dur="1" fill="hold">
                                          <p:stCondLst>
                                            <p:cond delay="0"/>
                                          </p:stCondLst>
                                        </p:cTn>
                                        <p:tgtEl>
                                          <p:spTgt spid="130"/>
                                        </p:tgtEl>
                                        <p:attrNameLst>
                                          <p:attrName>style.visibility</p:attrName>
                                        </p:attrNameLst>
                                      </p:cBhvr>
                                      <p:to>
                                        <p:strVal val="hidden"/>
                                      </p:to>
                                    </p:set>
                                  </p:childTnLst>
                                </p:cTn>
                              </p:par>
                              <p:par>
                                <p:cTn id="383" presetID="1" presetClass="exit" presetSubtype="0" fill="hold" grpId="1" nodeType="withEffect">
                                  <p:stCondLst>
                                    <p:cond delay="10000"/>
                                  </p:stCondLst>
                                  <p:childTnLst>
                                    <p:set>
                                      <p:cBhvr>
                                        <p:cTn id="384" dur="1" fill="hold">
                                          <p:stCondLst>
                                            <p:cond delay="0"/>
                                          </p:stCondLst>
                                        </p:cTn>
                                        <p:tgtEl>
                                          <p:spTgt spid="131"/>
                                        </p:tgtEl>
                                        <p:attrNameLst>
                                          <p:attrName>style.visibility</p:attrName>
                                        </p:attrNameLst>
                                      </p:cBhvr>
                                      <p:to>
                                        <p:strVal val="hidden"/>
                                      </p:to>
                                    </p:set>
                                  </p:childTnLst>
                                </p:cTn>
                              </p:par>
                              <p:par>
                                <p:cTn id="385" presetID="1" presetClass="exit" presetSubtype="0" fill="hold" grpId="1" nodeType="withEffect">
                                  <p:stCondLst>
                                    <p:cond delay="10000"/>
                                  </p:stCondLst>
                                  <p:childTnLst>
                                    <p:set>
                                      <p:cBhvr>
                                        <p:cTn id="386" dur="1" fill="hold">
                                          <p:stCondLst>
                                            <p:cond delay="0"/>
                                          </p:stCondLst>
                                        </p:cTn>
                                        <p:tgtEl>
                                          <p:spTgt spid="132"/>
                                        </p:tgtEl>
                                        <p:attrNameLst>
                                          <p:attrName>style.visibility</p:attrName>
                                        </p:attrNameLst>
                                      </p:cBhvr>
                                      <p:to>
                                        <p:strVal val="hidden"/>
                                      </p:to>
                                    </p:set>
                                  </p:childTnLst>
                                </p:cTn>
                              </p:par>
                              <p:par>
                                <p:cTn id="387" presetID="1" presetClass="exit" presetSubtype="0" fill="hold" grpId="1" nodeType="withEffect">
                                  <p:stCondLst>
                                    <p:cond delay="10000"/>
                                  </p:stCondLst>
                                  <p:childTnLst>
                                    <p:set>
                                      <p:cBhvr>
                                        <p:cTn id="388" dur="1" fill="hold">
                                          <p:stCondLst>
                                            <p:cond delay="0"/>
                                          </p:stCondLst>
                                        </p:cTn>
                                        <p:tgtEl>
                                          <p:spTgt spid="133"/>
                                        </p:tgtEl>
                                        <p:attrNameLst>
                                          <p:attrName>style.visibility</p:attrName>
                                        </p:attrNameLst>
                                      </p:cBhvr>
                                      <p:to>
                                        <p:strVal val="hidden"/>
                                      </p:to>
                                    </p:set>
                                  </p:childTnLst>
                                </p:cTn>
                              </p:par>
                              <p:par>
                                <p:cTn id="389" presetID="1" presetClass="exit" presetSubtype="0" fill="hold" grpId="1" nodeType="withEffect">
                                  <p:stCondLst>
                                    <p:cond delay="10000"/>
                                  </p:stCondLst>
                                  <p:childTnLst>
                                    <p:set>
                                      <p:cBhvr>
                                        <p:cTn id="390" dur="1" fill="hold">
                                          <p:stCondLst>
                                            <p:cond delay="0"/>
                                          </p:stCondLst>
                                        </p:cTn>
                                        <p:tgtEl>
                                          <p:spTgt spid="134"/>
                                        </p:tgtEl>
                                        <p:attrNameLst>
                                          <p:attrName>style.visibility</p:attrName>
                                        </p:attrNameLst>
                                      </p:cBhvr>
                                      <p:to>
                                        <p:strVal val="hidden"/>
                                      </p:to>
                                    </p:set>
                                  </p:childTnLst>
                                </p:cTn>
                              </p:par>
                              <p:par>
                                <p:cTn id="391" presetID="1" presetClass="exit" presetSubtype="0" fill="hold" grpId="1" nodeType="withEffect">
                                  <p:stCondLst>
                                    <p:cond delay="10000"/>
                                  </p:stCondLst>
                                  <p:childTnLst>
                                    <p:set>
                                      <p:cBhvr>
                                        <p:cTn id="392" dur="1" fill="hold">
                                          <p:stCondLst>
                                            <p:cond delay="0"/>
                                          </p:stCondLst>
                                        </p:cTn>
                                        <p:tgtEl>
                                          <p:spTgt spid="135"/>
                                        </p:tgtEl>
                                        <p:attrNameLst>
                                          <p:attrName>style.visibility</p:attrName>
                                        </p:attrNameLst>
                                      </p:cBhvr>
                                      <p:to>
                                        <p:strVal val="hidden"/>
                                      </p:to>
                                    </p:set>
                                  </p:childTnLst>
                                </p:cTn>
                              </p:par>
                              <p:par>
                                <p:cTn id="393" presetID="1" presetClass="exit" presetSubtype="0" fill="hold" grpId="1" nodeType="withEffect">
                                  <p:stCondLst>
                                    <p:cond delay="10000"/>
                                  </p:stCondLst>
                                  <p:childTnLst>
                                    <p:set>
                                      <p:cBhvr>
                                        <p:cTn id="394" dur="1" fill="hold">
                                          <p:stCondLst>
                                            <p:cond delay="0"/>
                                          </p:stCondLst>
                                        </p:cTn>
                                        <p:tgtEl>
                                          <p:spTgt spid="136"/>
                                        </p:tgtEl>
                                        <p:attrNameLst>
                                          <p:attrName>style.visibility</p:attrName>
                                        </p:attrNameLst>
                                      </p:cBhvr>
                                      <p:to>
                                        <p:strVal val="hidden"/>
                                      </p:to>
                                    </p:set>
                                  </p:childTnLst>
                                </p:cTn>
                              </p:par>
                              <p:par>
                                <p:cTn id="395" presetID="1" presetClass="exit" presetSubtype="0" fill="hold" grpId="1" nodeType="withEffect">
                                  <p:stCondLst>
                                    <p:cond delay="10000"/>
                                  </p:stCondLst>
                                  <p:childTnLst>
                                    <p:set>
                                      <p:cBhvr>
                                        <p:cTn id="396" dur="1" fill="hold">
                                          <p:stCondLst>
                                            <p:cond delay="0"/>
                                          </p:stCondLst>
                                        </p:cTn>
                                        <p:tgtEl>
                                          <p:spTgt spid="137"/>
                                        </p:tgtEl>
                                        <p:attrNameLst>
                                          <p:attrName>style.visibility</p:attrName>
                                        </p:attrNameLst>
                                      </p:cBhvr>
                                      <p:to>
                                        <p:strVal val="hidden"/>
                                      </p:to>
                                    </p:set>
                                  </p:childTnLst>
                                </p:cTn>
                              </p:par>
                              <p:par>
                                <p:cTn id="397" presetID="1" presetClass="exit" presetSubtype="0" fill="hold" grpId="1" nodeType="withEffect">
                                  <p:stCondLst>
                                    <p:cond delay="10000"/>
                                  </p:stCondLst>
                                  <p:childTnLst>
                                    <p:set>
                                      <p:cBhvr>
                                        <p:cTn id="398" dur="1" fill="hold">
                                          <p:stCondLst>
                                            <p:cond delay="0"/>
                                          </p:stCondLst>
                                        </p:cTn>
                                        <p:tgtEl>
                                          <p:spTgt spid="138"/>
                                        </p:tgtEl>
                                        <p:attrNameLst>
                                          <p:attrName>style.visibility</p:attrName>
                                        </p:attrNameLst>
                                      </p:cBhvr>
                                      <p:to>
                                        <p:strVal val="hidden"/>
                                      </p:to>
                                    </p:set>
                                  </p:childTnLst>
                                </p:cTn>
                              </p:par>
                              <p:par>
                                <p:cTn id="399" presetID="1" presetClass="exit" presetSubtype="0" fill="hold" grpId="1" nodeType="withEffect">
                                  <p:stCondLst>
                                    <p:cond delay="10000"/>
                                  </p:stCondLst>
                                  <p:childTnLst>
                                    <p:set>
                                      <p:cBhvr>
                                        <p:cTn id="400" dur="1" fill="hold">
                                          <p:stCondLst>
                                            <p:cond delay="0"/>
                                          </p:stCondLst>
                                        </p:cTn>
                                        <p:tgtEl>
                                          <p:spTgt spid="139"/>
                                        </p:tgtEl>
                                        <p:attrNameLst>
                                          <p:attrName>style.visibility</p:attrName>
                                        </p:attrNameLst>
                                      </p:cBhvr>
                                      <p:to>
                                        <p:strVal val="hidden"/>
                                      </p:to>
                                    </p:set>
                                  </p:childTnLst>
                                </p:cTn>
                              </p:par>
                              <p:par>
                                <p:cTn id="401" presetID="1" presetClass="exit" presetSubtype="0" fill="hold" grpId="1" nodeType="withEffect">
                                  <p:stCondLst>
                                    <p:cond delay="10000"/>
                                  </p:stCondLst>
                                  <p:childTnLst>
                                    <p:set>
                                      <p:cBhvr>
                                        <p:cTn id="402" dur="1" fill="hold">
                                          <p:stCondLst>
                                            <p:cond delay="0"/>
                                          </p:stCondLst>
                                        </p:cTn>
                                        <p:tgtEl>
                                          <p:spTgt spid="140"/>
                                        </p:tgtEl>
                                        <p:attrNameLst>
                                          <p:attrName>style.visibility</p:attrName>
                                        </p:attrNameLst>
                                      </p:cBhvr>
                                      <p:to>
                                        <p:strVal val="hidden"/>
                                      </p:to>
                                    </p:set>
                                  </p:childTnLst>
                                </p:cTn>
                              </p:par>
                              <p:par>
                                <p:cTn id="403" presetID="1" presetClass="exit" presetSubtype="0" fill="hold" grpId="1" nodeType="withEffect">
                                  <p:stCondLst>
                                    <p:cond delay="10000"/>
                                  </p:stCondLst>
                                  <p:childTnLst>
                                    <p:set>
                                      <p:cBhvr>
                                        <p:cTn id="404" dur="1" fill="hold">
                                          <p:stCondLst>
                                            <p:cond delay="0"/>
                                          </p:stCondLst>
                                        </p:cTn>
                                        <p:tgtEl>
                                          <p:spTgt spid="141"/>
                                        </p:tgtEl>
                                        <p:attrNameLst>
                                          <p:attrName>style.visibility</p:attrName>
                                        </p:attrNameLst>
                                      </p:cBhvr>
                                      <p:to>
                                        <p:strVal val="hidden"/>
                                      </p:to>
                                    </p:set>
                                  </p:childTnLst>
                                </p:cTn>
                              </p:par>
                              <p:par>
                                <p:cTn id="405" presetID="1" presetClass="exit" presetSubtype="0" fill="hold" grpId="1" nodeType="withEffect">
                                  <p:stCondLst>
                                    <p:cond delay="10000"/>
                                  </p:stCondLst>
                                  <p:childTnLst>
                                    <p:set>
                                      <p:cBhvr>
                                        <p:cTn id="406" dur="1" fill="hold">
                                          <p:stCondLst>
                                            <p:cond delay="0"/>
                                          </p:stCondLst>
                                        </p:cTn>
                                        <p:tgtEl>
                                          <p:spTgt spid="142"/>
                                        </p:tgtEl>
                                        <p:attrNameLst>
                                          <p:attrName>style.visibility</p:attrName>
                                        </p:attrNameLst>
                                      </p:cBhvr>
                                      <p:to>
                                        <p:strVal val="hidden"/>
                                      </p:to>
                                    </p:set>
                                  </p:childTnLst>
                                </p:cTn>
                              </p:par>
                              <p:par>
                                <p:cTn id="407" presetID="1" presetClass="exit" presetSubtype="0" fill="hold" grpId="1" nodeType="withEffect">
                                  <p:stCondLst>
                                    <p:cond delay="10000"/>
                                  </p:stCondLst>
                                  <p:childTnLst>
                                    <p:set>
                                      <p:cBhvr>
                                        <p:cTn id="408" dur="1" fill="hold">
                                          <p:stCondLst>
                                            <p:cond delay="0"/>
                                          </p:stCondLst>
                                        </p:cTn>
                                        <p:tgtEl>
                                          <p:spTgt spid="143"/>
                                        </p:tgtEl>
                                        <p:attrNameLst>
                                          <p:attrName>style.visibility</p:attrName>
                                        </p:attrNameLst>
                                      </p:cBhvr>
                                      <p:to>
                                        <p:strVal val="hidden"/>
                                      </p:to>
                                    </p:set>
                                  </p:childTnLst>
                                </p:cTn>
                              </p:par>
                              <p:par>
                                <p:cTn id="409" presetID="1" presetClass="exit" presetSubtype="0" fill="hold" grpId="1" nodeType="withEffect">
                                  <p:stCondLst>
                                    <p:cond delay="10000"/>
                                  </p:stCondLst>
                                  <p:childTnLst>
                                    <p:set>
                                      <p:cBhvr>
                                        <p:cTn id="410" dur="1" fill="hold">
                                          <p:stCondLst>
                                            <p:cond delay="0"/>
                                          </p:stCondLst>
                                        </p:cTn>
                                        <p:tgtEl>
                                          <p:spTgt spid="144"/>
                                        </p:tgtEl>
                                        <p:attrNameLst>
                                          <p:attrName>style.visibility</p:attrName>
                                        </p:attrNameLst>
                                      </p:cBhvr>
                                      <p:to>
                                        <p:strVal val="hidden"/>
                                      </p:to>
                                    </p:set>
                                  </p:childTnLst>
                                </p:cTn>
                              </p:par>
                              <p:par>
                                <p:cTn id="411" presetID="1" presetClass="exit" presetSubtype="0" fill="hold" grpId="1" nodeType="withEffect">
                                  <p:stCondLst>
                                    <p:cond delay="10000"/>
                                  </p:stCondLst>
                                  <p:childTnLst>
                                    <p:set>
                                      <p:cBhvr>
                                        <p:cTn id="412" dur="1" fill="hold">
                                          <p:stCondLst>
                                            <p:cond delay="0"/>
                                          </p:stCondLst>
                                        </p:cTn>
                                        <p:tgtEl>
                                          <p:spTgt spid="145"/>
                                        </p:tgtEl>
                                        <p:attrNameLst>
                                          <p:attrName>style.visibility</p:attrName>
                                        </p:attrNameLst>
                                      </p:cBhvr>
                                      <p:to>
                                        <p:strVal val="hidden"/>
                                      </p:to>
                                    </p:set>
                                  </p:childTnLst>
                                </p:cTn>
                              </p:par>
                              <p:par>
                                <p:cTn id="413" presetID="1" presetClass="exit" presetSubtype="0" fill="hold" grpId="1" nodeType="withEffect">
                                  <p:stCondLst>
                                    <p:cond delay="10000"/>
                                  </p:stCondLst>
                                  <p:childTnLst>
                                    <p:set>
                                      <p:cBhvr>
                                        <p:cTn id="414" dur="1" fill="hold">
                                          <p:stCondLst>
                                            <p:cond delay="0"/>
                                          </p:stCondLst>
                                        </p:cTn>
                                        <p:tgtEl>
                                          <p:spTgt spid="146"/>
                                        </p:tgtEl>
                                        <p:attrNameLst>
                                          <p:attrName>style.visibility</p:attrName>
                                        </p:attrNameLst>
                                      </p:cBhvr>
                                      <p:to>
                                        <p:strVal val="hidden"/>
                                      </p:to>
                                    </p:set>
                                  </p:childTnLst>
                                </p:cTn>
                              </p:par>
                              <p:par>
                                <p:cTn id="415" presetID="1" presetClass="exit" presetSubtype="0" fill="hold" grpId="1" nodeType="withEffect">
                                  <p:stCondLst>
                                    <p:cond delay="10000"/>
                                  </p:stCondLst>
                                  <p:childTnLst>
                                    <p:set>
                                      <p:cBhvr>
                                        <p:cTn id="416" dur="1" fill="hold">
                                          <p:stCondLst>
                                            <p:cond delay="0"/>
                                          </p:stCondLst>
                                        </p:cTn>
                                        <p:tgtEl>
                                          <p:spTgt spid="147"/>
                                        </p:tgtEl>
                                        <p:attrNameLst>
                                          <p:attrName>style.visibility</p:attrName>
                                        </p:attrNameLst>
                                      </p:cBhvr>
                                      <p:to>
                                        <p:strVal val="hidden"/>
                                      </p:to>
                                    </p:set>
                                  </p:childTnLst>
                                </p:cTn>
                              </p:par>
                              <p:par>
                                <p:cTn id="417" presetID="1" presetClass="exit" presetSubtype="0" fill="hold" grpId="1" nodeType="withEffect">
                                  <p:stCondLst>
                                    <p:cond delay="10000"/>
                                  </p:stCondLst>
                                  <p:childTnLst>
                                    <p:set>
                                      <p:cBhvr>
                                        <p:cTn id="418" dur="1" fill="hold">
                                          <p:stCondLst>
                                            <p:cond delay="0"/>
                                          </p:stCondLst>
                                        </p:cTn>
                                        <p:tgtEl>
                                          <p:spTgt spid="148"/>
                                        </p:tgtEl>
                                        <p:attrNameLst>
                                          <p:attrName>style.visibility</p:attrName>
                                        </p:attrNameLst>
                                      </p:cBhvr>
                                      <p:to>
                                        <p:strVal val="hidden"/>
                                      </p:to>
                                    </p:set>
                                  </p:childTnLst>
                                </p:cTn>
                              </p:par>
                              <p:par>
                                <p:cTn id="419" presetID="63" presetClass="path" presetSubtype="0" accel="50000" decel="50000" fill="hold" grpId="0" nodeType="withEffect">
                                  <p:stCondLst>
                                    <p:cond delay="10000"/>
                                  </p:stCondLst>
                                  <p:childTnLst>
                                    <p:animMotion origin="layout" path="M -0.00156 -0.00116 L 0.20781 0.00139 " pathEditMode="relative" rAng="0" ptsTypes="AA">
                                      <p:cBhvr>
                                        <p:cTn id="420" dur="3000" fill="hold"/>
                                        <p:tgtEl>
                                          <p:spTgt spid="149"/>
                                        </p:tgtEl>
                                        <p:attrNameLst>
                                          <p:attrName>ppt_x</p:attrName>
                                          <p:attrName>ppt_y</p:attrName>
                                        </p:attrNameLst>
                                      </p:cBhvr>
                                      <p:rCtr x="10469" y="11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4" grpId="1" animBg="1"/>
      <p:bldP spid="50" grpId="0" animBg="1"/>
      <p:bldP spid="50" grpId="1" animBg="1"/>
      <p:bldP spid="51" grpId="0" animBg="1"/>
      <p:bldP spid="51" grpId="1" animBg="1"/>
      <p:bldP spid="52" grpId="0" animBg="1"/>
      <p:bldP spid="52" grpId="1" animBg="1"/>
      <p:bldP spid="53" grpId="0" animBg="1"/>
      <p:bldP spid="53" grpId="1" animBg="1"/>
      <p:bldP spid="54" grpId="0" animBg="1"/>
      <p:bldP spid="54" grpId="1" animBg="1"/>
      <p:bldP spid="55" grpId="0" animBg="1"/>
      <p:bldP spid="55" grpId="1" animBg="1"/>
      <p:bldP spid="56" grpId="0" animBg="1"/>
      <p:bldP spid="56" grpId="1" animBg="1"/>
      <p:bldP spid="57" grpId="0" animBg="1"/>
      <p:bldP spid="57" grpId="1" animBg="1"/>
      <p:bldP spid="58" grpId="0" animBg="1"/>
      <p:bldP spid="58" grpId="1" animBg="1"/>
      <p:bldP spid="59" grpId="0" animBg="1"/>
      <p:bldP spid="59" grpId="1" animBg="1"/>
      <p:bldP spid="60" grpId="0" animBg="1"/>
      <p:bldP spid="60" grpId="1" animBg="1"/>
      <p:bldP spid="61" grpId="0" animBg="1"/>
      <p:bldP spid="61" grpId="1" animBg="1"/>
      <p:bldP spid="62" grpId="0" animBg="1"/>
      <p:bldP spid="62" grpId="1" animBg="1"/>
      <p:bldP spid="63" grpId="0" animBg="1"/>
      <p:bldP spid="63" grpId="1" animBg="1"/>
      <p:bldP spid="64" grpId="0" animBg="1"/>
      <p:bldP spid="64" grpId="1" animBg="1"/>
      <p:bldP spid="65" grpId="0" animBg="1"/>
      <p:bldP spid="65" grpId="1" animBg="1"/>
      <p:bldP spid="66" grpId="0" animBg="1"/>
      <p:bldP spid="66" grpId="1" animBg="1"/>
      <p:bldP spid="67" grpId="0" animBg="1"/>
      <p:bldP spid="67" grpId="1" animBg="1"/>
      <p:bldP spid="68" grpId="0" animBg="1"/>
      <p:bldP spid="68" grpId="1" animBg="1"/>
      <p:bldP spid="69" grpId="0" animBg="1"/>
      <p:bldP spid="69" grpId="1" animBg="1"/>
      <p:bldP spid="70" grpId="0" animBg="1"/>
      <p:bldP spid="70" grpId="1" animBg="1"/>
      <p:bldP spid="71" grpId="0" animBg="1"/>
      <p:bldP spid="71" grpId="1" animBg="1"/>
      <p:bldP spid="72" grpId="0" animBg="1"/>
      <p:bldP spid="72" grpId="1" animBg="1"/>
      <p:bldP spid="73" grpId="0" animBg="1"/>
      <p:bldP spid="73" grpId="1" animBg="1"/>
      <p:bldP spid="74" grpId="0" animBg="1"/>
      <p:bldP spid="74" grpId="1" animBg="1"/>
      <p:bldP spid="75" grpId="0" animBg="1"/>
      <p:bldP spid="75" grpId="1" animBg="1"/>
      <p:bldP spid="76" grpId="0" animBg="1"/>
      <p:bldP spid="76" grpId="1" animBg="1"/>
      <p:bldP spid="77" grpId="0" animBg="1"/>
      <p:bldP spid="77" grpId="1" animBg="1"/>
      <p:bldP spid="78" grpId="0" animBg="1"/>
      <p:bldP spid="78" grpId="1" animBg="1"/>
      <p:bldP spid="79" grpId="0" animBg="1"/>
      <p:bldP spid="79" grpId="1" animBg="1"/>
      <p:bldP spid="80" grpId="0" animBg="1"/>
      <p:bldP spid="80" grpId="1" animBg="1"/>
      <p:bldP spid="81" grpId="0" animBg="1"/>
      <p:bldP spid="81" grpId="1" animBg="1"/>
      <p:bldP spid="82" grpId="0" animBg="1"/>
      <p:bldP spid="82" grpId="1" animBg="1"/>
      <p:bldP spid="83" grpId="0" animBg="1"/>
      <p:bldP spid="83" grpId="1" animBg="1"/>
      <p:bldP spid="84" grpId="0" animBg="1"/>
      <p:bldP spid="84" grpId="1" animBg="1"/>
      <p:bldP spid="85" grpId="0" animBg="1"/>
      <p:bldP spid="85" grpId="1" animBg="1"/>
      <p:bldP spid="86" grpId="0" animBg="1"/>
      <p:bldP spid="86" grpId="1" animBg="1"/>
      <p:bldP spid="87" grpId="0" animBg="1"/>
      <p:bldP spid="87" grpId="1" animBg="1"/>
      <p:bldP spid="88" grpId="0" animBg="1"/>
      <p:bldP spid="88" grpId="1" animBg="1"/>
      <p:bldP spid="89" grpId="0" animBg="1"/>
      <p:bldP spid="89" grpId="1" animBg="1"/>
      <p:bldP spid="90" grpId="0" animBg="1"/>
      <p:bldP spid="90" grpId="1" animBg="1"/>
      <p:bldP spid="91" grpId="0" animBg="1"/>
      <p:bldP spid="91" grpId="1" animBg="1"/>
      <p:bldP spid="92" grpId="0" animBg="1"/>
      <p:bldP spid="92" grpId="1" animBg="1"/>
      <p:bldP spid="93" grpId="0" animBg="1"/>
      <p:bldP spid="93" grpId="1" animBg="1"/>
      <p:bldP spid="94" grpId="0" animBg="1"/>
      <p:bldP spid="94" grpId="1" animBg="1"/>
      <p:bldP spid="95" grpId="0" animBg="1"/>
      <p:bldP spid="95" grpId="1" animBg="1"/>
      <p:bldP spid="96" grpId="0" animBg="1"/>
      <p:bldP spid="96" grpId="1" animBg="1"/>
      <p:bldP spid="97" grpId="0" animBg="1"/>
      <p:bldP spid="97" grpId="1" animBg="1"/>
      <p:bldP spid="98" grpId="0" animBg="1"/>
      <p:bldP spid="98" grpId="1" animBg="1"/>
      <p:bldP spid="99" grpId="0" animBg="1"/>
      <p:bldP spid="99" grpId="1" animBg="1"/>
      <p:bldP spid="100" grpId="0" animBg="1"/>
      <p:bldP spid="100" grpId="1" animBg="1"/>
      <p:bldP spid="101" grpId="0" animBg="1"/>
      <p:bldP spid="101" grpId="1" animBg="1"/>
      <p:bldP spid="102" grpId="0" animBg="1"/>
      <p:bldP spid="102" grpId="1" animBg="1"/>
      <p:bldP spid="103" grpId="0" animBg="1"/>
      <p:bldP spid="103" grpId="1" animBg="1"/>
      <p:bldP spid="104" grpId="0" animBg="1"/>
      <p:bldP spid="104" grpId="1" animBg="1"/>
      <p:bldP spid="105" grpId="0" animBg="1"/>
      <p:bldP spid="105" grpId="1" animBg="1"/>
      <p:bldP spid="106" grpId="0" animBg="1"/>
      <p:bldP spid="106" grpId="1" animBg="1"/>
      <p:bldP spid="107" grpId="0" animBg="1"/>
      <p:bldP spid="107" grpId="1" animBg="1"/>
      <p:bldP spid="108" grpId="0" animBg="1"/>
      <p:bldP spid="108" grpId="1" animBg="1"/>
      <p:bldP spid="109" grpId="0" animBg="1"/>
      <p:bldP spid="109" grpId="1" animBg="1"/>
      <p:bldP spid="110" grpId="0" animBg="1"/>
      <p:bldP spid="110" grpId="1" animBg="1"/>
      <p:bldP spid="111" grpId="0" animBg="1"/>
      <p:bldP spid="111" grpId="1" animBg="1"/>
      <p:bldP spid="112" grpId="0" animBg="1"/>
      <p:bldP spid="112" grpId="1" animBg="1"/>
      <p:bldP spid="113" grpId="0" animBg="1"/>
      <p:bldP spid="113" grpId="1" animBg="1"/>
      <p:bldP spid="114" grpId="0" animBg="1"/>
      <p:bldP spid="114" grpId="1" animBg="1"/>
      <p:bldP spid="115" grpId="0" animBg="1"/>
      <p:bldP spid="115" grpId="1" animBg="1"/>
      <p:bldP spid="116" grpId="0" animBg="1"/>
      <p:bldP spid="116" grpId="1" animBg="1"/>
      <p:bldP spid="117" grpId="0" animBg="1"/>
      <p:bldP spid="117" grpId="1" animBg="1"/>
      <p:bldP spid="118" grpId="0" animBg="1"/>
      <p:bldP spid="118" grpId="1" animBg="1"/>
      <p:bldP spid="119" grpId="0" animBg="1"/>
      <p:bldP spid="119" grpId="1" animBg="1"/>
      <p:bldP spid="120" grpId="0" animBg="1"/>
      <p:bldP spid="120" grpId="1" animBg="1"/>
      <p:bldP spid="121" grpId="0" animBg="1"/>
      <p:bldP spid="121" grpId="1" animBg="1"/>
      <p:bldP spid="122" grpId="0" animBg="1"/>
      <p:bldP spid="122" grpId="1" animBg="1"/>
      <p:bldP spid="123" grpId="0" animBg="1"/>
      <p:bldP spid="123" grpId="1" animBg="1"/>
      <p:bldP spid="124" grpId="0" animBg="1"/>
      <p:bldP spid="124" grpId="1" animBg="1"/>
      <p:bldP spid="125" grpId="0" animBg="1"/>
      <p:bldP spid="125" grpId="1" animBg="1"/>
      <p:bldP spid="126" grpId="0" animBg="1"/>
      <p:bldP spid="126" grpId="1" animBg="1"/>
      <p:bldP spid="127" grpId="0" animBg="1"/>
      <p:bldP spid="127" grpId="1" animBg="1"/>
      <p:bldP spid="128" grpId="0" animBg="1"/>
      <p:bldP spid="128" grpId="1" animBg="1"/>
      <p:bldP spid="129" grpId="0" animBg="1"/>
      <p:bldP spid="129" grpId="1" animBg="1"/>
      <p:bldP spid="130" grpId="0" animBg="1"/>
      <p:bldP spid="130" grpId="1" animBg="1"/>
      <p:bldP spid="131" grpId="0" animBg="1"/>
      <p:bldP spid="131" grpId="1" animBg="1"/>
      <p:bldP spid="132" grpId="0" animBg="1"/>
      <p:bldP spid="132" grpId="1" animBg="1"/>
      <p:bldP spid="133" grpId="0" animBg="1"/>
      <p:bldP spid="133" grpId="1" animBg="1"/>
      <p:bldP spid="134" grpId="0" animBg="1"/>
      <p:bldP spid="134" grpId="1" animBg="1"/>
      <p:bldP spid="135" grpId="0" animBg="1"/>
      <p:bldP spid="135" grpId="1" animBg="1"/>
      <p:bldP spid="136" grpId="0" animBg="1"/>
      <p:bldP spid="136" grpId="1" animBg="1"/>
      <p:bldP spid="137" grpId="0" animBg="1"/>
      <p:bldP spid="137" grpId="1" animBg="1"/>
      <p:bldP spid="138" grpId="0" animBg="1"/>
      <p:bldP spid="138" grpId="1" animBg="1"/>
      <p:bldP spid="139" grpId="0" animBg="1"/>
      <p:bldP spid="139" grpId="1" animBg="1"/>
      <p:bldP spid="140" grpId="0" animBg="1"/>
      <p:bldP spid="140" grpId="1" animBg="1"/>
      <p:bldP spid="141" grpId="0" animBg="1"/>
      <p:bldP spid="141" grpId="1" animBg="1"/>
      <p:bldP spid="142" grpId="0" animBg="1"/>
      <p:bldP spid="142" grpId="1" animBg="1"/>
      <p:bldP spid="143" grpId="0" animBg="1"/>
      <p:bldP spid="143" grpId="1" animBg="1"/>
      <p:bldP spid="144" grpId="0" animBg="1"/>
      <p:bldP spid="144" grpId="1" animBg="1"/>
      <p:bldP spid="145" grpId="0" animBg="1"/>
      <p:bldP spid="145" grpId="1" animBg="1"/>
      <p:bldP spid="146" grpId="0" animBg="1"/>
      <p:bldP spid="146" grpId="1" animBg="1"/>
      <p:bldP spid="147" grpId="0" animBg="1"/>
      <p:bldP spid="147" grpId="1" animBg="1"/>
      <p:bldP spid="148" grpId="0" animBg="1"/>
      <p:bldP spid="148" grpId="1" animBg="1"/>
      <p:bldP spid="149" grpId="0" animBg="1"/>
      <p:bldP spid="149" grpId="1" animBg="1"/>
      <p:bldP spid="4"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 assumption differences are about the relative velocities</a:t>
            </a:r>
          </a:p>
        </p:txBody>
      </p:sp>
      <p:sp>
        <p:nvSpPr>
          <p:cNvPr id="3" name="Content Placeholder 2"/>
          <p:cNvSpPr>
            <a:spLocks noGrp="1"/>
          </p:cNvSpPr>
          <p:nvPr>
            <p:ph idx="1"/>
          </p:nvPr>
        </p:nvSpPr>
        <p:spPr/>
        <p:txBody>
          <a:bodyPr/>
          <a:lstStyle/>
          <a:p>
            <a:r>
              <a:rPr lang="en-US" dirty="0"/>
              <a:t>Classic particle collision models assume that the average relative velocity of two particles is set by the length scale of the </a:t>
            </a:r>
            <a:r>
              <a:rPr lang="en-US" b="1" dirty="0"/>
              <a:t>diameter</a:t>
            </a:r>
            <a:r>
              <a:rPr lang="en-US" dirty="0"/>
              <a:t> of the particles regardless of their separation distance</a:t>
            </a:r>
          </a:p>
          <a:p>
            <a:r>
              <a:rPr lang="en-US" dirty="0"/>
              <a:t>We hypothesize that the majority of the transport time is spent in a long random walk with relative velocities based on the </a:t>
            </a:r>
            <a:r>
              <a:rPr lang="en-US" b="1" dirty="0"/>
              <a:t>average particle separation </a:t>
            </a:r>
            <a:r>
              <a:rPr lang="en-US" dirty="0"/>
              <a:t>distance (</a:t>
            </a:r>
            <a:r>
              <a:rPr lang="en-US" dirty="0">
                <a:latin typeface="Symbol" pitchFamily="18" charset="2"/>
              </a:rPr>
              <a:t>L</a:t>
            </a:r>
            <a:r>
              <a:rPr lang="en-US" dirty="0"/>
              <a:t>)*</a:t>
            </a:r>
          </a:p>
          <a:p>
            <a:endParaRPr lang="en-US" dirty="0"/>
          </a:p>
        </p:txBody>
      </p:sp>
      <p:sp>
        <p:nvSpPr>
          <p:cNvPr id="4" name="TextBox 3"/>
          <p:cNvSpPr txBox="1"/>
          <p:nvPr/>
        </p:nvSpPr>
        <p:spPr>
          <a:xfrm>
            <a:off x="5899201" y="6334780"/>
            <a:ext cx="3244799" cy="523220"/>
          </a:xfrm>
          <a:prstGeom prst="rect">
            <a:avLst/>
          </a:prstGeom>
          <a:noFill/>
        </p:spPr>
        <p:txBody>
          <a:bodyPr wrap="none" rtlCol="0">
            <a:spAutoFit/>
          </a:bodyPr>
          <a:lstStyle/>
          <a:p>
            <a:r>
              <a:rPr lang="en-US" dirty="0"/>
              <a:t>* Edge of knowledge</a:t>
            </a:r>
          </a:p>
        </p:txBody>
      </p:sp>
    </p:spTree>
    <p:extLst>
      <p:ext uri="{BB962C8B-B14F-4D97-AF65-F5344CB8AC3E}">
        <p14:creationId xmlns:p14="http://schemas.microsoft.com/office/powerpoint/2010/main" val="454013223"/>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mn-lt"/>
              </a:rPr>
              <a:t>Proposed </a:t>
            </a:r>
            <a:r>
              <a:rPr lang="en-US" dirty="0">
                <a:latin typeface="Symbol" pitchFamily="18" charset="2"/>
              </a:rPr>
              <a:t>(L)</a:t>
            </a:r>
            <a:r>
              <a:rPr lang="en-US" dirty="0"/>
              <a:t> Long Range Transport Hypothesis*</a:t>
            </a:r>
          </a:p>
        </p:txBody>
      </p:sp>
      <p:sp>
        <p:nvSpPr>
          <p:cNvPr id="3" name="Content Placeholder 2"/>
          <p:cNvSpPr>
            <a:spLocks noGrp="1"/>
          </p:cNvSpPr>
          <p:nvPr>
            <p:ph idx="1"/>
          </p:nvPr>
        </p:nvSpPr>
        <p:spPr>
          <a:xfrm>
            <a:off x="457200" y="1600200"/>
            <a:ext cx="8229600" cy="4525963"/>
          </a:xfrm>
        </p:spPr>
        <p:txBody>
          <a:bodyPr/>
          <a:lstStyle/>
          <a:p>
            <a:r>
              <a:rPr lang="en-US" sz="2800" dirty="0"/>
              <a:t>At all times there exists a differential VOLUME of fluid that will transport any particle with its center located within that differential VOLUME to a collision of the particle and collector between</a:t>
            </a:r>
            <a:br>
              <a:rPr lang="en-US" sz="2800" dirty="0"/>
            </a:br>
            <a:r>
              <a:rPr lang="en-US" sz="2800" dirty="0"/>
              <a:t>and </a:t>
            </a:r>
          </a:p>
          <a:p>
            <a:r>
              <a:rPr lang="en-US" sz="2800" dirty="0"/>
              <a:t>The time required for that final transport to a collision is </a:t>
            </a:r>
          </a:p>
          <a:p>
            <a:r>
              <a:rPr lang="en-US" sz="2800" dirty="0"/>
              <a:t>Long range transport delivers the particle to the differential volume for the final slow transport to the collision</a:t>
            </a:r>
          </a:p>
          <a:p>
            <a:r>
              <a:rPr lang="en-US" sz="2400" dirty="0"/>
              <a:t>Next… characterize the time for the long range transport</a:t>
            </a:r>
          </a:p>
        </p:txBody>
      </p:sp>
      <p:sp>
        <p:nvSpPr>
          <p:cNvPr id="9" name="TextBox 8"/>
          <p:cNvSpPr txBox="1"/>
          <p:nvPr/>
        </p:nvSpPr>
        <p:spPr>
          <a:xfrm>
            <a:off x="6772838" y="6457890"/>
            <a:ext cx="2371162" cy="400110"/>
          </a:xfrm>
          <a:prstGeom prst="rect">
            <a:avLst/>
          </a:prstGeom>
          <a:noFill/>
        </p:spPr>
        <p:txBody>
          <a:bodyPr wrap="none" rtlCol="0">
            <a:spAutoFit/>
          </a:bodyPr>
          <a:lstStyle/>
          <a:p>
            <a:r>
              <a:rPr lang="en-US" sz="2000" dirty="0"/>
              <a:t>* Edge of knowledge</a:t>
            </a:r>
          </a:p>
        </p:txBody>
      </p:sp>
      <p:grpSp>
        <p:nvGrpSpPr>
          <p:cNvPr id="10" name="Group 9"/>
          <p:cNvGrpSpPr/>
          <p:nvPr/>
        </p:nvGrpSpPr>
        <p:grpSpPr>
          <a:xfrm>
            <a:off x="8108830" y="1627800"/>
            <a:ext cx="969045" cy="336430"/>
            <a:chOff x="2303253" y="3303917"/>
            <a:chExt cx="3344179" cy="756252"/>
          </a:xfrm>
        </p:grpSpPr>
        <p:sp>
          <p:nvSpPr>
            <p:cNvPr id="11" name="Freeform 10"/>
            <p:cNvSpPr/>
            <p:nvPr/>
          </p:nvSpPr>
          <p:spPr>
            <a:xfrm>
              <a:off x="2343515" y="3387309"/>
              <a:ext cx="3303917" cy="672860"/>
            </a:xfrm>
            <a:custGeom>
              <a:avLst/>
              <a:gdLst>
                <a:gd name="connsiteX0" fmla="*/ 0 w 1820174"/>
                <a:gd name="connsiteY0" fmla="*/ 0 h 629728"/>
                <a:gd name="connsiteX1" fmla="*/ 1250831 w 1820174"/>
                <a:gd name="connsiteY1" fmla="*/ 603849 h 629728"/>
                <a:gd name="connsiteX2" fmla="*/ 1820174 w 1820174"/>
                <a:gd name="connsiteY2" fmla="*/ 629728 h 629728"/>
                <a:gd name="connsiteX3" fmla="*/ 733246 w 1820174"/>
                <a:gd name="connsiteY3" fmla="*/ 0 h 629728"/>
                <a:gd name="connsiteX4" fmla="*/ 0 w 1820174"/>
                <a:gd name="connsiteY4" fmla="*/ 0 h 6297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0174" h="629728">
                  <a:moveTo>
                    <a:pt x="0" y="0"/>
                  </a:moveTo>
                  <a:lnTo>
                    <a:pt x="1250831" y="603849"/>
                  </a:lnTo>
                  <a:lnTo>
                    <a:pt x="1820174" y="629728"/>
                  </a:lnTo>
                  <a:lnTo>
                    <a:pt x="733246" y="0"/>
                  </a:lnTo>
                  <a:lnTo>
                    <a:pt x="0" y="0"/>
                  </a:lnTo>
                  <a:close/>
                </a:path>
              </a:pathLst>
            </a:cu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p:cNvSpPr/>
            <p:nvPr/>
          </p:nvSpPr>
          <p:spPr>
            <a:xfrm>
              <a:off x="2303253" y="3303917"/>
              <a:ext cx="3303917" cy="672860"/>
            </a:xfrm>
            <a:custGeom>
              <a:avLst/>
              <a:gdLst>
                <a:gd name="connsiteX0" fmla="*/ 0 w 1820174"/>
                <a:gd name="connsiteY0" fmla="*/ 0 h 629728"/>
                <a:gd name="connsiteX1" fmla="*/ 1250831 w 1820174"/>
                <a:gd name="connsiteY1" fmla="*/ 603849 h 629728"/>
                <a:gd name="connsiteX2" fmla="*/ 1820174 w 1820174"/>
                <a:gd name="connsiteY2" fmla="*/ 629728 h 629728"/>
                <a:gd name="connsiteX3" fmla="*/ 733246 w 1820174"/>
                <a:gd name="connsiteY3" fmla="*/ 0 h 629728"/>
                <a:gd name="connsiteX4" fmla="*/ 0 w 1820174"/>
                <a:gd name="connsiteY4" fmla="*/ 0 h 6297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0174" h="629728">
                  <a:moveTo>
                    <a:pt x="0" y="0"/>
                  </a:moveTo>
                  <a:lnTo>
                    <a:pt x="1250831" y="603849"/>
                  </a:lnTo>
                  <a:lnTo>
                    <a:pt x="1820174" y="629728"/>
                  </a:lnTo>
                  <a:lnTo>
                    <a:pt x="733246" y="0"/>
                  </a:lnTo>
                  <a:lnTo>
                    <a:pt x="0" y="0"/>
                  </a:lnTo>
                  <a:close/>
                </a:path>
              </a:pathLst>
            </a:cu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p:cNvCxnSpPr>
              <a:stCxn id="11" idx="0"/>
              <a:endCxn id="12" idx="0"/>
            </p:cNvCxnSpPr>
            <p:nvPr/>
          </p:nvCxnSpPr>
          <p:spPr>
            <a:xfrm flipH="1" flipV="1">
              <a:off x="2303253" y="3303917"/>
              <a:ext cx="40262" cy="8339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4" name="Straight Connector 13"/>
            <p:cNvCxnSpPr>
              <a:stCxn id="11" idx="2"/>
              <a:endCxn id="12" idx="2"/>
            </p:cNvCxnSpPr>
            <p:nvPr/>
          </p:nvCxnSpPr>
          <p:spPr>
            <a:xfrm flipH="1" flipV="1">
              <a:off x="5607170" y="3976777"/>
              <a:ext cx="40262" cy="83392"/>
            </a:xfrm>
            <a:prstGeom prst="line">
              <a:avLst/>
            </a:prstGeom>
            <a:ln w="38100"/>
          </p:spPr>
          <p:style>
            <a:lnRef idx="1">
              <a:schemeClr val="accent1"/>
            </a:lnRef>
            <a:fillRef idx="0">
              <a:schemeClr val="accent1"/>
            </a:fillRef>
            <a:effectRef idx="0">
              <a:schemeClr val="accent1"/>
            </a:effectRef>
            <a:fontRef idx="minor">
              <a:schemeClr val="tx1"/>
            </a:fontRef>
          </p:style>
        </p:cxnSp>
      </p:grpSp>
      <p:pic>
        <p:nvPicPr>
          <p:cNvPr id="6" name="Picture 5">
            <a:extLst>
              <a:ext uri="{FF2B5EF4-FFF2-40B4-BE49-F238E27FC236}">
                <a16:creationId xmlns:a16="http://schemas.microsoft.com/office/drawing/2014/main" id="{E2C1BAAA-1BAC-45E8-9894-3DBEFA17CFA2}"/>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7897417" y="2948388"/>
            <a:ext cx="1012953" cy="425120"/>
          </a:xfrm>
          <a:prstGeom prst="rect">
            <a:avLst/>
          </a:prstGeom>
        </p:spPr>
      </p:pic>
      <p:pic>
        <p:nvPicPr>
          <p:cNvPr id="16" name="Picture 15">
            <a:extLst>
              <a:ext uri="{FF2B5EF4-FFF2-40B4-BE49-F238E27FC236}">
                <a16:creationId xmlns:a16="http://schemas.microsoft.com/office/drawing/2014/main" id="{B29FE154-269A-4145-8105-7BF190825407}"/>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1573716" y="3313721"/>
            <a:ext cx="1164613" cy="488768"/>
          </a:xfrm>
          <a:prstGeom prst="rect">
            <a:avLst/>
          </a:prstGeom>
        </p:spPr>
      </p:pic>
      <p:pic>
        <p:nvPicPr>
          <p:cNvPr id="18" name="Picture 17">
            <a:extLst>
              <a:ext uri="{FF2B5EF4-FFF2-40B4-BE49-F238E27FC236}">
                <a16:creationId xmlns:a16="http://schemas.microsoft.com/office/drawing/2014/main" id="{29077193-013A-44CD-9B06-FE71D0AC4C52}"/>
              </a:ext>
            </a:extLst>
          </p:cNvPr>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2494844" y="4312705"/>
            <a:ext cx="617900" cy="463113"/>
          </a:xfrm>
          <a:prstGeom prst="rect">
            <a:avLst/>
          </a:prstGeom>
        </p:spPr>
      </p:pic>
    </p:spTree>
    <p:extLst>
      <p:ext uri="{BB962C8B-B14F-4D97-AF65-F5344CB8AC3E}">
        <p14:creationId xmlns:p14="http://schemas.microsoft.com/office/powerpoint/2010/main" val="1437554196"/>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4" name="Rectangle 2"/>
          <p:cNvSpPr>
            <a:spLocks noGrp="1" noChangeArrowheads="1"/>
          </p:cNvSpPr>
          <p:nvPr>
            <p:ph type="title"/>
          </p:nvPr>
        </p:nvSpPr>
        <p:spPr/>
        <p:txBody>
          <a:bodyPr/>
          <a:lstStyle/>
          <a:p>
            <a:r>
              <a:rPr lang="en-US" dirty="0"/>
              <a:t>How much water is cleared (filtered) from a floc’s perspective?</a:t>
            </a:r>
          </a:p>
        </p:txBody>
      </p:sp>
      <p:sp>
        <p:nvSpPr>
          <p:cNvPr id="24585" name="Rectangle 3"/>
          <p:cNvSpPr>
            <a:spLocks noGrp="1" noChangeArrowheads="1"/>
          </p:cNvSpPr>
          <p:nvPr>
            <p:ph idx="1"/>
          </p:nvPr>
        </p:nvSpPr>
        <p:spPr/>
        <p:txBody>
          <a:bodyPr/>
          <a:lstStyle/>
          <a:p>
            <a:r>
              <a:rPr lang="en-US" dirty="0"/>
              <a:t>Volume cleared is proportional to a collision area defined by a circle with diameter = sum of the particle diameters</a:t>
            </a:r>
          </a:p>
          <a:p>
            <a:r>
              <a:rPr lang="en-US" dirty="0"/>
              <a:t>Volume cleared is proportional to time</a:t>
            </a:r>
          </a:p>
          <a:p>
            <a:r>
              <a:rPr lang="en-US" dirty="0"/>
              <a:t>Volume cleared is proportional to the relative velocity between flocs</a:t>
            </a:r>
          </a:p>
          <a:p>
            <a:endParaRPr lang="en-US" dirty="0"/>
          </a:p>
        </p:txBody>
      </p:sp>
      <p:sp>
        <p:nvSpPr>
          <p:cNvPr id="24586" name="Oval 4"/>
          <p:cNvSpPr>
            <a:spLocks noChangeArrowheads="1"/>
          </p:cNvSpPr>
          <p:nvPr/>
        </p:nvSpPr>
        <p:spPr bwMode="auto">
          <a:xfrm>
            <a:off x="7298575" y="5095702"/>
            <a:ext cx="1521229" cy="1438102"/>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pic>
        <p:nvPicPr>
          <p:cNvPr id="24587" name="Picture 5 1" descr="MCED00214_0000[1]"/>
          <p:cNvPicPr>
            <a:picLocks noChangeAspect="1" noChangeArrowheads="1"/>
          </p:cNvPicPr>
          <p:nvPr/>
        </p:nvPicPr>
        <p:blipFill>
          <a:blip r:embed="rId9" cstate="print"/>
          <a:srcRect/>
          <a:stretch>
            <a:fillRect/>
          </a:stretch>
        </p:blipFill>
        <p:spPr bwMode="auto">
          <a:xfrm>
            <a:off x="4965774" y="5469774"/>
            <a:ext cx="646085" cy="646084"/>
          </a:xfrm>
          <a:prstGeom prst="rect">
            <a:avLst/>
          </a:prstGeom>
          <a:noFill/>
          <a:ln w="9525">
            <a:noFill/>
            <a:miter lim="800000"/>
            <a:headEnd/>
            <a:tailEnd/>
          </a:ln>
        </p:spPr>
      </p:pic>
      <p:cxnSp>
        <p:nvCxnSpPr>
          <p:cNvPr id="15" name="Straight Arrow Connector 14"/>
          <p:cNvCxnSpPr/>
          <p:nvPr/>
        </p:nvCxnSpPr>
        <p:spPr bwMode="auto">
          <a:xfrm>
            <a:off x="5667731" y="5842886"/>
            <a:ext cx="1489527" cy="1588"/>
          </a:xfrm>
          <a:prstGeom prst="straightConnector1">
            <a:avLst/>
          </a:prstGeom>
          <a:noFill/>
          <a:ln w="12700" cap="flat" cmpd="sng" algn="ctr">
            <a:solidFill>
              <a:schemeClr val="accent1"/>
            </a:solidFill>
            <a:prstDash val="solid"/>
            <a:round/>
            <a:headEnd type="none" w="lg" len="med"/>
            <a:tailEnd type="arrow"/>
          </a:ln>
          <a:effectLst/>
        </p:spPr>
      </p:cxnSp>
      <p:pic>
        <p:nvPicPr>
          <p:cNvPr id="20" name="Picture 5 2" descr="MCED00214_0000[1]"/>
          <p:cNvPicPr>
            <a:picLocks noChangeAspect="1" noChangeArrowheads="1"/>
          </p:cNvPicPr>
          <p:nvPr/>
        </p:nvPicPr>
        <p:blipFill>
          <a:blip r:embed="rId9" cstate="print"/>
          <a:srcRect/>
          <a:stretch>
            <a:fillRect/>
          </a:stretch>
        </p:blipFill>
        <p:spPr bwMode="auto">
          <a:xfrm>
            <a:off x="7783879" y="6128786"/>
            <a:ext cx="646085" cy="646084"/>
          </a:xfrm>
          <a:prstGeom prst="rect">
            <a:avLst/>
          </a:prstGeom>
          <a:noFill/>
          <a:ln w="9525">
            <a:noFill/>
            <a:miter lim="800000"/>
            <a:headEnd/>
            <a:tailEnd/>
          </a:ln>
        </p:spPr>
      </p:pic>
      <p:pic>
        <p:nvPicPr>
          <p:cNvPr id="21" name="Picture 5 3" descr="MCED00214_0000[1]"/>
          <p:cNvPicPr>
            <a:picLocks noChangeAspect="1" noChangeArrowheads="1"/>
          </p:cNvPicPr>
          <p:nvPr/>
        </p:nvPicPr>
        <p:blipFill>
          <a:blip r:embed="rId9" cstate="print"/>
          <a:srcRect/>
          <a:stretch>
            <a:fillRect/>
          </a:stretch>
        </p:blipFill>
        <p:spPr bwMode="auto">
          <a:xfrm>
            <a:off x="7750628" y="4815381"/>
            <a:ext cx="646085" cy="646084"/>
          </a:xfrm>
          <a:prstGeom prst="rect">
            <a:avLst/>
          </a:prstGeom>
          <a:noFill/>
          <a:ln w="9525">
            <a:noFill/>
            <a:miter lim="800000"/>
            <a:headEnd/>
            <a:tailEnd/>
          </a:ln>
        </p:spPr>
      </p:pic>
      <p:pic>
        <p:nvPicPr>
          <p:cNvPr id="3" name="Picture 2">
            <a:extLst>
              <a:ext uri="{FF2B5EF4-FFF2-40B4-BE49-F238E27FC236}">
                <a16:creationId xmlns:a16="http://schemas.microsoft.com/office/drawing/2014/main" id="{BD99F7C8-E59C-43A4-954D-2F22EC4C11AD}"/>
              </a:ext>
            </a:extLst>
          </p:cNvPr>
          <p:cNvPicPr>
            <a:picLocks noChangeAspect="1"/>
          </p:cNvPicPr>
          <p:nvPr>
            <p:custDataLst>
              <p:tags r:id="rId1"/>
            </p:custDataLst>
          </p:nvPr>
        </p:nvPicPr>
        <p:blipFill>
          <a:blip r:embed="rId10" cstate="print">
            <a:extLst>
              <a:ext uri="{28A0092B-C50C-407E-A947-70E740481C1C}">
                <a14:useLocalDpi xmlns:a14="http://schemas.microsoft.com/office/drawing/2010/main" val="0"/>
              </a:ext>
            </a:extLst>
          </a:blip>
          <a:stretch>
            <a:fillRect/>
          </a:stretch>
        </p:blipFill>
        <p:spPr>
          <a:xfrm>
            <a:off x="7710999" y="2630743"/>
            <a:ext cx="832854" cy="347948"/>
          </a:xfrm>
          <a:prstGeom prst="rect">
            <a:avLst/>
          </a:prstGeom>
        </p:spPr>
      </p:pic>
      <p:pic>
        <p:nvPicPr>
          <p:cNvPr id="5" name="Picture 4">
            <a:extLst>
              <a:ext uri="{FF2B5EF4-FFF2-40B4-BE49-F238E27FC236}">
                <a16:creationId xmlns:a16="http://schemas.microsoft.com/office/drawing/2014/main" id="{4D3F5A9D-AD1E-4BF1-BB58-BE072449CC61}"/>
              </a:ext>
            </a:extLst>
          </p:cNvPr>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7722426" y="3294680"/>
            <a:ext cx="428151" cy="203420"/>
          </a:xfrm>
          <a:prstGeom prst="rect">
            <a:avLst/>
          </a:prstGeom>
        </p:spPr>
      </p:pic>
      <p:pic>
        <p:nvPicPr>
          <p:cNvPr id="7" name="Picture 6">
            <a:extLst>
              <a:ext uri="{FF2B5EF4-FFF2-40B4-BE49-F238E27FC236}">
                <a16:creationId xmlns:a16="http://schemas.microsoft.com/office/drawing/2014/main" id="{0CC8AEAF-C0D5-4FA0-9671-5B090EDCDE80}"/>
              </a:ext>
            </a:extLst>
          </p:cNvPr>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tretch>
            <a:fillRect/>
          </a:stretch>
        </p:blipFill>
        <p:spPr>
          <a:xfrm>
            <a:off x="7710999" y="4197049"/>
            <a:ext cx="582376" cy="190319"/>
          </a:xfrm>
          <a:prstGeom prst="rect">
            <a:avLst/>
          </a:prstGeom>
        </p:spPr>
      </p:pic>
      <p:pic>
        <p:nvPicPr>
          <p:cNvPr id="9" name="Picture 8">
            <a:extLst>
              <a:ext uri="{FF2B5EF4-FFF2-40B4-BE49-F238E27FC236}">
                <a16:creationId xmlns:a16="http://schemas.microsoft.com/office/drawing/2014/main" id="{97519B5D-D418-4B81-BBB6-48F7C50D7F5E}"/>
              </a:ext>
            </a:extLst>
          </p:cNvPr>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5998649" y="5324004"/>
            <a:ext cx="694511" cy="437033"/>
          </a:xfrm>
          <a:prstGeom prst="rect">
            <a:avLst/>
          </a:prstGeom>
        </p:spPr>
      </p:pic>
      <p:pic>
        <p:nvPicPr>
          <p:cNvPr id="11" name="Picture 10">
            <a:extLst>
              <a:ext uri="{FF2B5EF4-FFF2-40B4-BE49-F238E27FC236}">
                <a16:creationId xmlns:a16="http://schemas.microsoft.com/office/drawing/2014/main" id="{879B6442-1399-4460-B903-32DE2B794F0B}"/>
              </a:ext>
            </a:extLst>
          </p:cNvPr>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tretch>
            <a:fillRect/>
          </a:stretch>
        </p:blipFill>
        <p:spPr>
          <a:xfrm>
            <a:off x="7630493" y="5489995"/>
            <a:ext cx="857391" cy="577739"/>
          </a:xfrm>
          <a:prstGeom prst="rect">
            <a:avLst/>
          </a:prstGeom>
        </p:spPr>
      </p:pic>
      <p:pic>
        <p:nvPicPr>
          <p:cNvPr id="18" name="Picture 17">
            <a:extLst>
              <a:ext uri="{FF2B5EF4-FFF2-40B4-BE49-F238E27FC236}">
                <a16:creationId xmlns:a16="http://schemas.microsoft.com/office/drawing/2014/main" id="{2F559CFC-3E05-4830-A967-E1F0CB78CB32}"/>
              </a:ext>
            </a:extLst>
          </p:cNvPr>
          <p:cNvPicPr>
            <a:picLocks noChangeAspect="1"/>
          </p:cNvPicPr>
          <p:nvPr>
            <p:custDataLst>
              <p:tags r:id="rId6"/>
            </p:custDataLst>
          </p:nvPr>
        </p:nvPicPr>
        <p:blipFill>
          <a:blip r:embed="rId15" cstate="print">
            <a:extLst>
              <a:ext uri="{28A0092B-C50C-407E-A947-70E740481C1C}">
                <a14:useLocalDpi xmlns:a14="http://schemas.microsoft.com/office/drawing/2010/main" val="0"/>
              </a:ext>
            </a:extLst>
          </a:blip>
          <a:stretch>
            <a:fillRect/>
          </a:stretch>
        </p:blipFill>
        <p:spPr>
          <a:xfrm>
            <a:off x="1117257" y="6067734"/>
            <a:ext cx="2279135" cy="336060"/>
          </a:xfrm>
          <a:prstGeom prst="rect">
            <a:avLst/>
          </a:prstGeom>
        </p:spPr>
      </p:pic>
    </p:spTree>
    <p:extLst>
      <p:ext uri="{BB962C8B-B14F-4D97-AF65-F5344CB8AC3E}">
        <p14:creationId xmlns:p14="http://schemas.microsoft.com/office/powerpoint/2010/main" val="1933959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a:xfrm>
            <a:off x="685800" y="304800"/>
            <a:ext cx="6150935" cy="1143000"/>
          </a:xfrm>
          <a:effectLst/>
        </p:spPr>
        <p:txBody>
          <a:bodyPr/>
          <a:lstStyle/>
          <a:p>
            <a:pPr>
              <a:defRPr/>
            </a:pPr>
            <a:r>
              <a:rPr lang="en-US" sz="4000" dirty="0"/>
              <a:t>Use dimensional analysis to get a relative velocity</a:t>
            </a:r>
          </a:p>
        </p:txBody>
      </p:sp>
      <p:sp>
        <p:nvSpPr>
          <p:cNvPr id="15374" name="Text Box 14"/>
          <p:cNvSpPr txBox="1">
            <a:spLocks noChangeArrowheads="1"/>
          </p:cNvSpPr>
          <p:nvPr/>
        </p:nvSpPr>
        <p:spPr bwMode="auto">
          <a:xfrm>
            <a:off x="2487728" y="3204769"/>
            <a:ext cx="3704421" cy="830997"/>
          </a:xfrm>
          <a:prstGeom prst="rect">
            <a:avLst/>
          </a:prstGeom>
          <a:noFill/>
          <a:ln w="12700">
            <a:noFill/>
            <a:miter lim="800000"/>
            <a:headEnd type="none" w="lg" len="med"/>
            <a:tailEnd type="none" w="lg" len="med"/>
          </a:ln>
        </p:spPr>
        <p:txBody>
          <a:bodyPr wrap="square">
            <a:spAutoFit/>
          </a:bodyPr>
          <a:lstStyle/>
          <a:p>
            <a:pPr algn="ctr"/>
            <a:r>
              <a:rPr lang="en-US" sz="2400" dirty="0">
                <a:latin typeface="+mn-lt"/>
              </a:rPr>
              <a:t>Assume linear velocity gradient</a:t>
            </a:r>
          </a:p>
        </p:txBody>
      </p:sp>
      <p:sp>
        <p:nvSpPr>
          <p:cNvPr id="15376" name="Text Box 16"/>
          <p:cNvSpPr txBox="1">
            <a:spLocks noChangeArrowheads="1"/>
          </p:cNvSpPr>
          <p:nvPr/>
        </p:nvSpPr>
        <p:spPr bwMode="auto">
          <a:xfrm>
            <a:off x="2967387" y="4442524"/>
            <a:ext cx="2745102" cy="461665"/>
          </a:xfrm>
          <a:prstGeom prst="rect">
            <a:avLst/>
          </a:prstGeom>
          <a:noFill/>
          <a:ln w="12700">
            <a:noFill/>
            <a:miter lim="800000"/>
            <a:headEnd type="none" w="lg" len="med"/>
            <a:tailEnd type="none" w="lg" len="med"/>
          </a:ln>
        </p:spPr>
        <p:txBody>
          <a:bodyPr wrap="square">
            <a:spAutoFit/>
          </a:bodyPr>
          <a:lstStyle/>
          <a:p>
            <a:pPr algn="ctr"/>
            <a:r>
              <a:rPr lang="en-US" sz="2400" dirty="0">
                <a:latin typeface="+mn-lt"/>
              </a:rPr>
              <a:t>Velocity gradient</a:t>
            </a:r>
          </a:p>
        </p:txBody>
      </p:sp>
      <p:sp>
        <p:nvSpPr>
          <p:cNvPr id="3" name="TextBox 2"/>
          <p:cNvSpPr txBox="1"/>
          <p:nvPr/>
        </p:nvSpPr>
        <p:spPr>
          <a:xfrm>
            <a:off x="2704715" y="2380083"/>
            <a:ext cx="3270447" cy="461665"/>
          </a:xfrm>
          <a:prstGeom prst="rect">
            <a:avLst/>
          </a:prstGeom>
          <a:noFill/>
        </p:spPr>
        <p:txBody>
          <a:bodyPr wrap="none" rtlCol="0">
            <a:spAutoFit/>
          </a:bodyPr>
          <a:lstStyle/>
          <a:p>
            <a:pPr algn="ctr"/>
            <a:r>
              <a:rPr lang="en-US" sz="2400" i="1" dirty="0">
                <a:latin typeface="Symbol" panose="05050102010706020507" pitchFamily="18" charset="2"/>
              </a:rPr>
              <a:t>L</a:t>
            </a:r>
            <a:r>
              <a:rPr lang="en-US" sz="2400" dirty="0">
                <a:latin typeface="+mn-lt"/>
              </a:rPr>
              <a:t> is separation distance</a:t>
            </a:r>
          </a:p>
        </p:txBody>
      </p:sp>
      <p:sp>
        <p:nvSpPr>
          <p:cNvPr id="5" name="Rectangle 4"/>
          <p:cNvSpPr/>
          <p:nvPr/>
        </p:nvSpPr>
        <p:spPr bwMode="auto">
          <a:xfrm>
            <a:off x="-1" y="6059245"/>
            <a:ext cx="5520268" cy="776177"/>
          </a:xfrm>
          <a:prstGeom prst="rect">
            <a:avLst/>
          </a:prstGeom>
          <a:noFill/>
          <a:ln w="28575"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6" name="TextBox 5"/>
          <p:cNvSpPr txBox="1"/>
          <p:nvPr/>
        </p:nvSpPr>
        <p:spPr>
          <a:xfrm>
            <a:off x="3761267" y="6144878"/>
            <a:ext cx="1818126" cy="523220"/>
          </a:xfrm>
          <a:prstGeom prst="rect">
            <a:avLst/>
          </a:prstGeom>
          <a:noFill/>
        </p:spPr>
        <p:txBody>
          <a:bodyPr wrap="none" rtlCol="0">
            <a:spAutoFit/>
          </a:bodyPr>
          <a:lstStyle/>
          <a:p>
            <a:r>
              <a:rPr lang="en-US" dirty="0"/>
              <a:t>dimensions</a:t>
            </a:r>
          </a:p>
        </p:txBody>
      </p:sp>
      <p:sp>
        <p:nvSpPr>
          <p:cNvPr id="25" name="TextBox 24"/>
          <p:cNvSpPr txBox="1"/>
          <p:nvPr/>
        </p:nvSpPr>
        <p:spPr>
          <a:xfrm>
            <a:off x="2957608" y="1629585"/>
            <a:ext cx="2764668" cy="461665"/>
          </a:xfrm>
          <a:prstGeom prst="rect">
            <a:avLst/>
          </a:prstGeom>
          <a:noFill/>
        </p:spPr>
        <p:txBody>
          <a:bodyPr wrap="none" rtlCol="0">
            <a:spAutoFit/>
          </a:bodyPr>
          <a:lstStyle/>
          <a:p>
            <a:pPr algn="ctr"/>
            <a:r>
              <a:rPr lang="en-US" sz="2400" dirty="0">
                <a:latin typeface="+mn-lt"/>
              </a:rPr>
              <a:t>Velocity scales with </a:t>
            </a:r>
          </a:p>
        </p:txBody>
      </p:sp>
      <p:cxnSp>
        <p:nvCxnSpPr>
          <p:cNvPr id="10" name="Straight Connector 9"/>
          <p:cNvCxnSpPr/>
          <p:nvPr/>
        </p:nvCxnSpPr>
        <p:spPr>
          <a:xfrm>
            <a:off x="276045" y="2091250"/>
            <a:ext cx="8471140" cy="0"/>
          </a:xfrm>
          <a:prstGeom prst="line">
            <a:avLst/>
          </a:prstGeom>
        </p:spPr>
        <p:style>
          <a:lnRef idx="1">
            <a:schemeClr val="accent1"/>
          </a:lnRef>
          <a:fillRef idx="0">
            <a:schemeClr val="accent1"/>
          </a:fillRef>
          <a:effectRef idx="0">
            <a:schemeClr val="accent1"/>
          </a:effectRef>
          <a:fontRef idx="minor">
            <a:schemeClr val="tx1"/>
          </a:fontRef>
        </p:style>
      </p:cxnSp>
      <p:pic>
        <p:nvPicPr>
          <p:cNvPr id="26" name="Picture 25">
            <a:extLst>
              <a:ext uri="{FF2B5EF4-FFF2-40B4-BE49-F238E27FC236}">
                <a16:creationId xmlns:a16="http://schemas.microsoft.com/office/drawing/2014/main" id="{46577426-87F5-48EF-AF70-A3ED96C98418}"/>
              </a:ext>
            </a:extLst>
          </p:cNvPr>
          <p:cNvPicPr>
            <a:picLocks noChangeAspect="1"/>
          </p:cNvPicPr>
          <p:nvPr>
            <p:custDataLst>
              <p:tags r:id="rId1"/>
            </p:custDataLst>
          </p:nvPr>
        </p:nvPicPr>
        <p:blipFill>
          <a:blip r:embed="rId17" cstate="print">
            <a:extLst>
              <a:ext uri="{28A0092B-C50C-407E-A947-70E740481C1C}">
                <a14:useLocalDpi xmlns:a14="http://schemas.microsoft.com/office/drawing/2010/main" val="0"/>
              </a:ext>
            </a:extLst>
          </a:blip>
          <a:stretch>
            <a:fillRect/>
          </a:stretch>
        </p:blipFill>
        <p:spPr>
          <a:xfrm>
            <a:off x="7720819" y="304800"/>
            <a:ext cx="950166" cy="757769"/>
          </a:xfrm>
          <a:prstGeom prst="rect">
            <a:avLst/>
          </a:prstGeom>
        </p:spPr>
      </p:pic>
      <p:pic>
        <p:nvPicPr>
          <p:cNvPr id="11" name="Picture 10">
            <a:extLst>
              <a:ext uri="{FF2B5EF4-FFF2-40B4-BE49-F238E27FC236}">
                <a16:creationId xmlns:a16="http://schemas.microsoft.com/office/drawing/2014/main" id="{BB3F3977-B2FC-46BD-8E35-62ED22A59661}"/>
              </a:ext>
            </a:extLst>
          </p:cNvPr>
          <p:cNvPicPr>
            <a:picLocks noChangeAspect="1"/>
          </p:cNvPicPr>
          <p:nvPr>
            <p:custDataLst>
              <p:tags r:id="rId2"/>
            </p:custDataLst>
          </p:nvPr>
        </p:nvPicPr>
        <p:blipFill>
          <a:blip r:embed="rId18" cstate="print">
            <a:extLst>
              <a:ext uri="{28A0092B-C50C-407E-A947-70E740481C1C}">
                <a14:useLocalDpi xmlns:a14="http://schemas.microsoft.com/office/drawing/2010/main" val="0"/>
              </a:ext>
            </a:extLst>
          </a:blip>
          <a:stretch>
            <a:fillRect/>
          </a:stretch>
        </p:blipFill>
        <p:spPr>
          <a:xfrm>
            <a:off x="1179497" y="1678096"/>
            <a:ext cx="263704" cy="301376"/>
          </a:xfrm>
          <a:prstGeom prst="rect">
            <a:avLst/>
          </a:prstGeom>
        </p:spPr>
      </p:pic>
      <p:pic>
        <p:nvPicPr>
          <p:cNvPr id="13" name="Picture 12">
            <a:extLst>
              <a:ext uri="{FF2B5EF4-FFF2-40B4-BE49-F238E27FC236}">
                <a16:creationId xmlns:a16="http://schemas.microsoft.com/office/drawing/2014/main" id="{C7E15EAB-942B-4C3A-A59B-C1C070C716E2}"/>
              </a:ext>
            </a:extLst>
          </p:cNvPr>
          <p:cNvPicPr>
            <a:picLocks noChangeAspect="1"/>
          </p:cNvPicPr>
          <p:nvPr>
            <p:custDataLst>
              <p:tags r:id="rId3"/>
            </p:custDataLst>
          </p:nvPr>
        </p:nvPicPr>
        <p:blipFill>
          <a:blip r:embed="rId19" cstate="print">
            <a:extLst>
              <a:ext uri="{28A0092B-C50C-407E-A947-70E740481C1C}">
                <a14:useLocalDpi xmlns:a14="http://schemas.microsoft.com/office/drawing/2010/main" val="0"/>
              </a:ext>
            </a:extLst>
          </a:blip>
          <a:stretch>
            <a:fillRect/>
          </a:stretch>
        </p:blipFill>
        <p:spPr>
          <a:xfrm>
            <a:off x="7001315" y="1627309"/>
            <a:ext cx="427731" cy="338318"/>
          </a:xfrm>
          <a:prstGeom prst="rect">
            <a:avLst/>
          </a:prstGeom>
        </p:spPr>
      </p:pic>
      <p:pic>
        <p:nvPicPr>
          <p:cNvPr id="15" name="Picture 14">
            <a:extLst>
              <a:ext uri="{FF2B5EF4-FFF2-40B4-BE49-F238E27FC236}">
                <a16:creationId xmlns:a16="http://schemas.microsoft.com/office/drawing/2014/main" id="{A19BFA6F-315C-48BA-AD1B-CE9F7575A487}"/>
              </a:ext>
            </a:extLst>
          </p:cNvPr>
          <p:cNvPicPr>
            <a:picLocks noChangeAspect="1"/>
          </p:cNvPicPr>
          <p:nvPr>
            <p:custDataLst>
              <p:tags r:id="rId4"/>
            </p:custDataLst>
          </p:nvPr>
        </p:nvPicPr>
        <p:blipFill>
          <a:blip r:embed="rId20" cstate="print">
            <a:extLst>
              <a:ext uri="{28A0092B-C50C-407E-A947-70E740481C1C}">
                <a14:useLocalDpi xmlns:a14="http://schemas.microsoft.com/office/drawing/2010/main" val="0"/>
              </a:ext>
            </a:extLst>
          </a:blip>
          <a:stretch>
            <a:fillRect/>
          </a:stretch>
        </p:blipFill>
        <p:spPr>
          <a:xfrm>
            <a:off x="391687" y="2485499"/>
            <a:ext cx="1837346" cy="293194"/>
          </a:xfrm>
          <a:prstGeom prst="rect">
            <a:avLst/>
          </a:prstGeom>
        </p:spPr>
      </p:pic>
      <p:pic>
        <p:nvPicPr>
          <p:cNvPr id="17" name="Picture 16">
            <a:extLst>
              <a:ext uri="{FF2B5EF4-FFF2-40B4-BE49-F238E27FC236}">
                <a16:creationId xmlns:a16="http://schemas.microsoft.com/office/drawing/2014/main" id="{452105E0-F4AD-4651-9D75-086BCE761D4D}"/>
              </a:ext>
            </a:extLst>
          </p:cNvPr>
          <p:cNvPicPr>
            <a:picLocks noChangeAspect="1"/>
          </p:cNvPicPr>
          <p:nvPr>
            <p:custDataLst>
              <p:tags r:id="rId5"/>
            </p:custDataLst>
          </p:nvPr>
        </p:nvPicPr>
        <p:blipFill>
          <a:blip r:embed="rId21" cstate="print">
            <a:extLst>
              <a:ext uri="{28A0092B-C50C-407E-A947-70E740481C1C}">
                <a14:useLocalDpi xmlns:a14="http://schemas.microsoft.com/office/drawing/2010/main" val="0"/>
              </a:ext>
            </a:extLst>
          </a:blip>
          <a:stretch>
            <a:fillRect/>
          </a:stretch>
        </p:blipFill>
        <p:spPr>
          <a:xfrm>
            <a:off x="6271819" y="2485499"/>
            <a:ext cx="1803400" cy="286677"/>
          </a:xfrm>
          <a:prstGeom prst="rect">
            <a:avLst/>
          </a:prstGeom>
        </p:spPr>
      </p:pic>
      <p:pic>
        <p:nvPicPr>
          <p:cNvPr id="19" name="Picture 18">
            <a:extLst>
              <a:ext uri="{FF2B5EF4-FFF2-40B4-BE49-F238E27FC236}">
                <a16:creationId xmlns:a16="http://schemas.microsoft.com/office/drawing/2014/main" id="{13AF7BCF-8DF4-4F09-8646-2D9A1DA2F0D9}"/>
              </a:ext>
            </a:extLst>
          </p:cNvPr>
          <p:cNvPicPr>
            <a:picLocks noChangeAspect="1"/>
          </p:cNvPicPr>
          <p:nvPr>
            <p:custDataLst>
              <p:tags r:id="rId6"/>
            </p:custDataLst>
          </p:nvPr>
        </p:nvPicPr>
        <p:blipFill>
          <a:blip r:embed="rId22" cstate="print">
            <a:extLst>
              <a:ext uri="{28A0092B-C50C-407E-A947-70E740481C1C}">
                <a14:useLocalDpi xmlns:a14="http://schemas.microsoft.com/office/drawing/2010/main" val="0"/>
              </a:ext>
            </a:extLst>
          </a:blip>
          <a:stretch>
            <a:fillRect/>
          </a:stretch>
        </p:blipFill>
        <p:spPr>
          <a:xfrm>
            <a:off x="409646" y="3296239"/>
            <a:ext cx="1721845" cy="293194"/>
          </a:xfrm>
          <a:prstGeom prst="rect">
            <a:avLst/>
          </a:prstGeom>
        </p:spPr>
      </p:pic>
      <p:pic>
        <p:nvPicPr>
          <p:cNvPr id="27" name="Picture 26">
            <a:extLst>
              <a:ext uri="{FF2B5EF4-FFF2-40B4-BE49-F238E27FC236}">
                <a16:creationId xmlns:a16="http://schemas.microsoft.com/office/drawing/2014/main" id="{F8FE4B52-E9E2-4C2E-B1C6-C931C6A9E498}"/>
              </a:ext>
            </a:extLst>
          </p:cNvPr>
          <p:cNvPicPr>
            <a:picLocks noChangeAspect="1"/>
          </p:cNvPicPr>
          <p:nvPr>
            <p:custDataLst>
              <p:tags r:id="rId7"/>
            </p:custDataLst>
          </p:nvPr>
        </p:nvPicPr>
        <p:blipFill>
          <a:blip r:embed="rId23" cstate="print">
            <a:extLst>
              <a:ext uri="{28A0092B-C50C-407E-A947-70E740481C1C}">
                <a14:useLocalDpi xmlns:a14="http://schemas.microsoft.com/office/drawing/2010/main" val="0"/>
              </a:ext>
            </a:extLst>
          </a:blip>
          <a:stretch>
            <a:fillRect/>
          </a:stretch>
        </p:blipFill>
        <p:spPr>
          <a:xfrm>
            <a:off x="6226458" y="3301090"/>
            <a:ext cx="1698342" cy="287232"/>
          </a:xfrm>
          <a:prstGeom prst="rect">
            <a:avLst/>
          </a:prstGeom>
        </p:spPr>
      </p:pic>
      <p:pic>
        <p:nvPicPr>
          <p:cNvPr id="4" name="Picture 3">
            <a:extLst>
              <a:ext uri="{FF2B5EF4-FFF2-40B4-BE49-F238E27FC236}">
                <a16:creationId xmlns:a16="http://schemas.microsoft.com/office/drawing/2014/main" id="{82BB64E4-E1A0-4A65-B3FE-370408DED4DC}"/>
              </a:ext>
            </a:extLst>
          </p:cNvPr>
          <p:cNvPicPr>
            <a:picLocks noChangeAspect="1"/>
          </p:cNvPicPr>
          <p:nvPr>
            <p:custDataLst>
              <p:tags r:id="rId8"/>
            </p:custDataLst>
          </p:nvPr>
        </p:nvPicPr>
        <p:blipFill>
          <a:blip r:embed="rId24" cstate="print">
            <a:extLst>
              <a:ext uri="{28A0092B-C50C-407E-A947-70E740481C1C}">
                <a14:useLocalDpi xmlns:a14="http://schemas.microsoft.com/office/drawing/2010/main" val="0"/>
              </a:ext>
            </a:extLst>
          </a:blip>
          <a:stretch>
            <a:fillRect/>
          </a:stretch>
        </p:blipFill>
        <p:spPr>
          <a:xfrm>
            <a:off x="452839" y="4086518"/>
            <a:ext cx="1529008" cy="776176"/>
          </a:xfrm>
          <a:prstGeom prst="rect">
            <a:avLst/>
          </a:prstGeom>
        </p:spPr>
      </p:pic>
      <p:pic>
        <p:nvPicPr>
          <p:cNvPr id="8" name="Picture 7">
            <a:extLst>
              <a:ext uri="{FF2B5EF4-FFF2-40B4-BE49-F238E27FC236}">
                <a16:creationId xmlns:a16="http://schemas.microsoft.com/office/drawing/2014/main" id="{B5C1E39E-AA97-4509-A870-DA4AEC0609EA}"/>
              </a:ext>
            </a:extLst>
          </p:cNvPr>
          <p:cNvPicPr>
            <a:picLocks noChangeAspect="1"/>
          </p:cNvPicPr>
          <p:nvPr>
            <p:custDataLst>
              <p:tags r:id="rId9"/>
            </p:custDataLst>
          </p:nvPr>
        </p:nvPicPr>
        <p:blipFill>
          <a:blip r:embed="rId25" cstate="print">
            <a:extLst>
              <a:ext uri="{28A0092B-C50C-407E-A947-70E740481C1C}">
                <a14:useLocalDpi xmlns:a14="http://schemas.microsoft.com/office/drawing/2010/main" val="0"/>
              </a:ext>
            </a:extLst>
          </a:blip>
          <a:stretch>
            <a:fillRect/>
          </a:stretch>
        </p:blipFill>
        <p:spPr>
          <a:xfrm>
            <a:off x="6271819" y="4086518"/>
            <a:ext cx="1529008" cy="731504"/>
          </a:xfrm>
          <a:prstGeom prst="rect">
            <a:avLst/>
          </a:prstGeom>
        </p:spPr>
      </p:pic>
      <p:pic>
        <p:nvPicPr>
          <p:cNvPr id="35" name="Picture 34">
            <a:extLst>
              <a:ext uri="{FF2B5EF4-FFF2-40B4-BE49-F238E27FC236}">
                <a16:creationId xmlns:a16="http://schemas.microsoft.com/office/drawing/2014/main" id="{26F8265A-45F8-43B8-90CF-FAA80E5FA007}"/>
              </a:ext>
            </a:extLst>
          </p:cNvPr>
          <p:cNvPicPr>
            <a:picLocks noChangeAspect="1"/>
          </p:cNvPicPr>
          <p:nvPr>
            <p:custDataLst>
              <p:tags r:id="rId10"/>
            </p:custDataLst>
          </p:nvPr>
        </p:nvPicPr>
        <p:blipFill>
          <a:blip r:embed="rId26" cstate="print">
            <a:extLst>
              <a:ext uri="{28A0092B-C50C-407E-A947-70E740481C1C}">
                <a14:useLocalDpi xmlns:a14="http://schemas.microsoft.com/office/drawing/2010/main" val="0"/>
              </a:ext>
            </a:extLst>
          </a:blip>
          <a:stretch>
            <a:fillRect/>
          </a:stretch>
        </p:blipFill>
        <p:spPr>
          <a:xfrm>
            <a:off x="685800" y="5372362"/>
            <a:ext cx="1112394" cy="263127"/>
          </a:xfrm>
          <a:prstGeom prst="rect">
            <a:avLst/>
          </a:prstGeom>
        </p:spPr>
      </p:pic>
      <p:pic>
        <p:nvPicPr>
          <p:cNvPr id="37" name="Picture 36">
            <a:extLst>
              <a:ext uri="{FF2B5EF4-FFF2-40B4-BE49-F238E27FC236}">
                <a16:creationId xmlns:a16="http://schemas.microsoft.com/office/drawing/2014/main" id="{55695FD9-8A03-436B-8CE0-9BF30F0B88F1}"/>
              </a:ext>
            </a:extLst>
          </p:cNvPr>
          <p:cNvPicPr>
            <a:picLocks noChangeAspect="1"/>
          </p:cNvPicPr>
          <p:nvPr>
            <p:custDataLst>
              <p:tags r:id="rId11"/>
            </p:custDataLst>
          </p:nvPr>
        </p:nvPicPr>
        <p:blipFill>
          <a:blip r:embed="rId27" cstate="print">
            <a:extLst>
              <a:ext uri="{28A0092B-C50C-407E-A947-70E740481C1C}">
                <a14:useLocalDpi xmlns:a14="http://schemas.microsoft.com/office/drawing/2010/main" val="0"/>
              </a:ext>
            </a:extLst>
          </a:blip>
          <a:stretch>
            <a:fillRect/>
          </a:stretch>
        </p:blipFill>
        <p:spPr>
          <a:xfrm>
            <a:off x="6531942" y="5358230"/>
            <a:ext cx="1112394" cy="277259"/>
          </a:xfrm>
          <a:prstGeom prst="rect">
            <a:avLst/>
          </a:prstGeom>
        </p:spPr>
      </p:pic>
      <p:pic>
        <p:nvPicPr>
          <p:cNvPr id="39" name="Picture 38">
            <a:extLst>
              <a:ext uri="{FF2B5EF4-FFF2-40B4-BE49-F238E27FC236}">
                <a16:creationId xmlns:a16="http://schemas.microsoft.com/office/drawing/2014/main" id="{DA429B30-CEAA-406A-A5CD-677F5EB2E9C4}"/>
              </a:ext>
            </a:extLst>
          </p:cNvPr>
          <p:cNvPicPr>
            <a:picLocks noChangeAspect="1"/>
          </p:cNvPicPr>
          <p:nvPr>
            <p:custDataLst>
              <p:tags r:id="rId12"/>
            </p:custDataLst>
          </p:nvPr>
        </p:nvPicPr>
        <p:blipFill>
          <a:blip r:embed="rId28" cstate="print">
            <a:extLst>
              <a:ext uri="{28A0092B-C50C-407E-A947-70E740481C1C}">
                <a14:useLocalDpi xmlns:a14="http://schemas.microsoft.com/office/drawing/2010/main" val="0"/>
              </a:ext>
            </a:extLst>
          </a:blip>
          <a:stretch>
            <a:fillRect/>
          </a:stretch>
        </p:blipFill>
        <p:spPr>
          <a:xfrm>
            <a:off x="96861" y="6132069"/>
            <a:ext cx="3402666" cy="623238"/>
          </a:xfrm>
          <a:prstGeom prst="rect">
            <a:avLst/>
          </a:prstGeom>
        </p:spPr>
      </p:pic>
      <p:pic>
        <p:nvPicPr>
          <p:cNvPr id="41" name="Picture 40">
            <a:extLst>
              <a:ext uri="{FF2B5EF4-FFF2-40B4-BE49-F238E27FC236}">
                <a16:creationId xmlns:a16="http://schemas.microsoft.com/office/drawing/2014/main" id="{CC39BF99-E32E-410A-BBBC-27F36F9F1B0F}"/>
              </a:ext>
            </a:extLst>
          </p:cNvPr>
          <p:cNvPicPr>
            <a:picLocks noChangeAspect="1"/>
          </p:cNvPicPr>
          <p:nvPr>
            <p:custDataLst>
              <p:tags r:id="rId13"/>
            </p:custDataLst>
          </p:nvPr>
        </p:nvPicPr>
        <p:blipFill>
          <a:blip r:embed="rId29" cstate="print">
            <a:extLst>
              <a:ext uri="{28A0092B-C50C-407E-A947-70E740481C1C}">
                <a14:useLocalDpi xmlns:a14="http://schemas.microsoft.com/office/drawing/2010/main" val="0"/>
              </a:ext>
            </a:extLst>
          </a:blip>
          <a:stretch>
            <a:fillRect/>
          </a:stretch>
        </p:blipFill>
        <p:spPr>
          <a:xfrm>
            <a:off x="9267804" y="3181191"/>
            <a:ext cx="1312000" cy="230095"/>
          </a:xfrm>
          <a:prstGeom prst="rect">
            <a:avLst/>
          </a:prstGeom>
        </p:spPr>
      </p:pic>
      <p:pic>
        <p:nvPicPr>
          <p:cNvPr id="43" name="Picture 42">
            <a:extLst>
              <a:ext uri="{FF2B5EF4-FFF2-40B4-BE49-F238E27FC236}">
                <a16:creationId xmlns:a16="http://schemas.microsoft.com/office/drawing/2014/main" id="{DEE4B5ED-9DC4-4ECC-8759-A14AD28D33C9}"/>
              </a:ext>
            </a:extLst>
          </p:cNvPr>
          <p:cNvPicPr>
            <a:picLocks noChangeAspect="1"/>
          </p:cNvPicPr>
          <p:nvPr>
            <p:custDataLst>
              <p:tags r:id="rId14"/>
            </p:custDataLst>
          </p:nvPr>
        </p:nvPicPr>
        <p:blipFill>
          <a:blip r:embed="rId30" cstate="print">
            <a:extLst>
              <a:ext uri="{28A0092B-C50C-407E-A947-70E740481C1C}">
                <a14:useLocalDpi xmlns:a14="http://schemas.microsoft.com/office/drawing/2010/main" val="0"/>
              </a:ext>
            </a:extLst>
          </a:blip>
          <a:stretch>
            <a:fillRect/>
          </a:stretch>
        </p:blipFill>
        <p:spPr>
          <a:xfrm>
            <a:off x="9267804" y="3620267"/>
            <a:ext cx="995048" cy="213333"/>
          </a:xfrm>
          <a:prstGeom prst="rect">
            <a:avLst/>
          </a:prstGeom>
        </p:spPr>
      </p:pic>
    </p:spTree>
    <p:extLst>
      <p:ext uri="{BB962C8B-B14F-4D97-AF65-F5344CB8AC3E}">
        <p14:creationId xmlns:p14="http://schemas.microsoft.com/office/powerpoint/2010/main" val="98399013"/>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Line 19"/>
          <p:cNvSpPr>
            <a:spLocks noChangeShapeType="1"/>
          </p:cNvSpPr>
          <p:nvPr/>
        </p:nvSpPr>
        <p:spPr bwMode="auto">
          <a:xfrm>
            <a:off x="5985520" y="1045036"/>
            <a:ext cx="0" cy="5715000"/>
          </a:xfrm>
          <a:prstGeom prst="line">
            <a:avLst/>
          </a:prstGeom>
          <a:noFill/>
          <a:ln w="38100">
            <a:solidFill>
              <a:schemeClr val="tx1"/>
            </a:solidFill>
            <a:round/>
            <a:headEnd type="none" w="lg" len="med"/>
            <a:tailEnd type="none" w="lg" len="med"/>
          </a:ln>
        </p:spPr>
        <p:txBody>
          <a:bodyPr wrap="none" anchor="ctr">
            <a:spAutoFit/>
          </a:bodyPr>
          <a:lstStyle/>
          <a:p>
            <a:endParaRPr lang="en-US"/>
          </a:p>
        </p:txBody>
      </p:sp>
      <p:sp>
        <p:nvSpPr>
          <p:cNvPr id="92162" name="Rectangle 2"/>
          <p:cNvSpPr>
            <a:spLocks noGrp="1" noChangeArrowheads="1"/>
          </p:cNvSpPr>
          <p:nvPr>
            <p:ph type="title"/>
          </p:nvPr>
        </p:nvSpPr>
        <p:spPr>
          <a:effectLst/>
        </p:spPr>
        <p:txBody>
          <a:bodyPr anchor="t"/>
          <a:lstStyle/>
          <a:p>
            <a:pPr>
              <a:defRPr/>
            </a:pPr>
            <a:r>
              <a:rPr lang="en-US" sz="3600" dirty="0"/>
              <a:t>Collision rates for the two assumptions</a:t>
            </a:r>
          </a:p>
        </p:txBody>
      </p:sp>
      <p:sp>
        <p:nvSpPr>
          <p:cNvPr id="29712" name="Text Box 10"/>
          <p:cNvSpPr txBox="1">
            <a:spLocks noChangeArrowheads="1"/>
          </p:cNvSpPr>
          <p:nvPr/>
        </p:nvSpPr>
        <p:spPr bwMode="auto">
          <a:xfrm>
            <a:off x="7195260" y="1932552"/>
            <a:ext cx="1948740" cy="646331"/>
          </a:xfrm>
          <a:prstGeom prst="rect">
            <a:avLst/>
          </a:prstGeom>
          <a:solidFill>
            <a:schemeClr val="bg1"/>
          </a:solidFill>
          <a:ln w="12700">
            <a:noFill/>
            <a:miter lim="800000"/>
            <a:headEnd type="none" w="lg" len="med"/>
            <a:tailEnd type="none" w="lg" len="med"/>
          </a:ln>
        </p:spPr>
        <p:txBody>
          <a:bodyPr wrap="square">
            <a:spAutoFit/>
          </a:bodyPr>
          <a:lstStyle/>
          <a:p>
            <a:r>
              <a:rPr lang="en-US" sz="1800" i="1" dirty="0" err="1"/>
              <a:t>t</a:t>
            </a:r>
            <a:r>
              <a:rPr lang="en-US" sz="1800" i="1" baseline="-25000" dirty="0" err="1"/>
              <a:t>c</a:t>
            </a:r>
            <a:r>
              <a:rPr lang="en-US" sz="1800" dirty="0"/>
              <a:t> is average time per collision </a:t>
            </a:r>
          </a:p>
        </p:txBody>
      </p:sp>
      <p:sp>
        <p:nvSpPr>
          <p:cNvPr id="29717" name="Rectangle 22"/>
          <p:cNvSpPr>
            <a:spLocks noChangeArrowheads="1"/>
          </p:cNvSpPr>
          <p:nvPr/>
        </p:nvSpPr>
        <p:spPr bwMode="auto">
          <a:xfrm>
            <a:off x="0" y="3181350"/>
            <a:ext cx="9144000" cy="0"/>
          </a:xfrm>
          <a:prstGeom prst="rect">
            <a:avLst/>
          </a:prstGeom>
          <a:noFill/>
          <a:ln w="12700">
            <a:noFill/>
            <a:miter lim="800000"/>
            <a:headEnd type="none" w="lg" len="med"/>
            <a:tailEnd type="none" w="lg" len="med"/>
          </a:ln>
        </p:spPr>
        <p:txBody>
          <a:bodyPr wrap="none" anchor="ctr">
            <a:spAutoFit/>
          </a:bodyPr>
          <a:lstStyle/>
          <a:p>
            <a:endParaRPr lang="en-US"/>
          </a:p>
        </p:txBody>
      </p:sp>
      <p:sp>
        <p:nvSpPr>
          <p:cNvPr id="28" name="Rectangle 27"/>
          <p:cNvSpPr/>
          <p:nvPr/>
        </p:nvSpPr>
        <p:spPr bwMode="auto">
          <a:xfrm>
            <a:off x="5429077" y="1791987"/>
            <a:ext cx="399011" cy="927462"/>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34" name="Group 33"/>
          <p:cNvGrpSpPr/>
          <p:nvPr/>
        </p:nvGrpSpPr>
        <p:grpSpPr>
          <a:xfrm>
            <a:off x="2734887" y="1837113"/>
            <a:ext cx="1516480" cy="1344237"/>
            <a:chOff x="2734886" y="1837113"/>
            <a:chExt cx="1642364" cy="1770611"/>
          </a:xfrm>
        </p:grpSpPr>
        <p:sp>
          <p:nvSpPr>
            <p:cNvPr id="21" name="Right Brace 20"/>
            <p:cNvSpPr/>
            <p:nvPr/>
          </p:nvSpPr>
          <p:spPr bwMode="auto">
            <a:xfrm>
              <a:off x="2734886" y="1837113"/>
              <a:ext cx="556953" cy="1770611"/>
            </a:xfrm>
            <a:prstGeom prst="rightBrace">
              <a:avLst>
                <a:gd name="adj1" fmla="val 8333"/>
                <a:gd name="adj2" fmla="val 19685"/>
              </a:avLst>
            </a:prstGeom>
            <a:noFill/>
            <a:ln w="38100" cap="flat" cmpd="sng" algn="ctr">
              <a:solidFill>
                <a:schemeClr val="accent4"/>
              </a:solidFill>
              <a:prstDash val="solid"/>
              <a:round/>
              <a:headEnd type="none" w="lg" len="med"/>
              <a:tailEnd type="none" w="lg"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3" name="Freeform 32"/>
            <p:cNvSpPr/>
            <p:nvPr/>
          </p:nvSpPr>
          <p:spPr bwMode="auto">
            <a:xfrm>
              <a:off x="3271194" y="2196935"/>
              <a:ext cx="1106056" cy="45719"/>
            </a:xfrm>
            <a:custGeom>
              <a:avLst/>
              <a:gdLst>
                <a:gd name="connsiteX0" fmla="*/ 23750 w 4096986"/>
                <a:gd name="connsiteY0" fmla="*/ 0 h 878774"/>
                <a:gd name="connsiteX1" fmla="*/ 558140 w 4096986"/>
                <a:gd name="connsiteY1" fmla="*/ 748145 h 878774"/>
                <a:gd name="connsiteX2" fmla="*/ 3372592 w 4096986"/>
                <a:gd name="connsiteY2" fmla="*/ 783771 h 878774"/>
                <a:gd name="connsiteX3" fmla="*/ 4096986 w 4096986"/>
                <a:gd name="connsiteY3" fmla="*/ 285008 h 878774"/>
                <a:gd name="connsiteX0" fmla="*/ 23750 w 4096986"/>
                <a:gd name="connsiteY0" fmla="*/ 225631 h 575952"/>
                <a:gd name="connsiteX1" fmla="*/ 558140 w 4096986"/>
                <a:gd name="connsiteY1" fmla="*/ 463137 h 575952"/>
                <a:gd name="connsiteX2" fmla="*/ 3372592 w 4096986"/>
                <a:gd name="connsiteY2" fmla="*/ 498763 h 575952"/>
                <a:gd name="connsiteX3" fmla="*/ 4096986 w 4096986"/>
                <a:gd name="connsiteY3" fmla="*/ 0 h 575952"/>
                <a:gd name="connsiteX0" fmla="*/ 0 w 3538846"/>
                <a:gd name="connsiteY0" fmla="*/ 463137 h 575952"/>
                <a:gd name="connsiteX1" fmla="*/ 2814452 w 3538846"/>
                <a:gd name="connsiteY1" fmla="*/ 498763 h 575952"/>
                <a:gd name="connsiteX2" fmla="*/ 3538846 w 3538846"/>
                <a:gd name="connsiteY2" fmla="*/ 0 h 575952"/>
                <a:gd name="connsiteX0" fmla="*/ 0 w 4108862"/>
                <a:gd name="connsiteY0" fmla="*/ 130628 h 520534"/>
                <a:gd name="connsiteX1" fmla="*/ 3384468 w 4108862"/>
                <a:gd name="connsiteY1" fmla="*/ 498763 h 520534"/>
                <a:gd name="connsiteX2" fmla="*/ 4108862 w 4108862"/>
                <a:gd name="connsiteY2" fmla="*/ 0 h 520534"/>
                <a:gd name="connsiteX0" fmla="*/ 0 w 4108862"/>
                <a:gd name="connsiteY0" fmla="*/ 130628 h 627413"/>
                <a:gd name="connsiteX1" fmla="*/ 3384468 w 4108862"/>
                <a:gd name="connsiteY1" fmla="*/ 498763 h 627413"/>
                <a:gd name="connsiteX2" fmla="*/ 4108862 w 4108862"/>
                <a:gd name="connsiteY2" fmla="*/ 0 h 627413"/>
                <a:gd name="connsiteX0" fmla="*/ 0 w 3978233"/>
                <a:gd name="connsiteY0" fmla="*/ 118753 h 615538"/>
                <a:gd name="connsiteX1" fmla="*/ 3253839 w 3978233"/>
                <a:gd name="connsiteY1" fmla="*/ 498763 h 615538"/>
                <a:gd name="connsiteX2" fmla="*/ 3978233 w 3978233"/>
                <a:gd name="connsiteY2" fmla="*/ 0 h 615538"/>
                <a:gd name="connsiteX0" fmla="*/ 0 w 3978233"/>
                <a:gd name="connsiteY0" fmla="*/ 118753 h 615538"/>
                <a:gd name="connsiteX1" fmla="*/ 3253839 w 3978233"/>
                <a:gd name="connsiteY1" fmla="*/ 498763 h 615538"/>
                <a:gd name="connsiteX2" fmla="*/ 3978233 w 3978233"/>
                <a:gd name="connsiteY2" fmla="*/ 0 h 615538"/>
                <a:gd name="connsiteX0" fmla="*/ 0 w 3978233"/>
                <a:gd name="connsiteY0" fmla="*/ 118753 h 118753"/>
                <a:gd name="connsiteX1" fmla="*/ 3978233 w 3978233"/>
                <a:gd name="connsiteY1" fmla="*/ 0 h 118753"/>
                <a:gd name="connsiteX0" fmla="*/ 0 w 3978233"/>
                <a:gd name="connsiteY0" fmla="*/ 118753 h 930234"/>
                <a:gd name="connsiteX1" fmla="*/ 3978233 w 3978233"/>
                <a:gd name="connsiteY1" fmla="*/ 0 h 930234"/>
                <a:gd name="connsiteX0" fmla="*/ 0 w 3978233"/>
                <a:gd name="connsiteY0" fmla="*/ 118753 h 930234"/>
                <a:gd name="connsiteX1" fmla="*/ 3978233 w 3978233"/>
                <a:gd name="connsiteY1" fmla="*/ 0 h 930234"/>
                <a:gd name="connsiteX0" fmla="*/ 0 w 3978233"/>
                <a:gd name="connsiteY0" fmla="*/ 383969 h 1195450"/>
                <a:gd name="connsiteX1" fmla="*/ 3978233 w 3978233"/>
                <a:gd name="connsiteY1" fmla="*/ 265216 h 1195450"/>
                <a:gd name="connsiteX0" fmla="*/ 340426 w 2133600"/>
                <a:gd name="connsiteY0" fmla="*/ 383969 h 1848593"/>
                <a:gd name="connsiteX1" fmla="*/ 2133600 w 2133600"/>
                <a:gd name="connsiteY1" fmla="*/ 918359 h 1848593"/>
                <a:gd name="connsiteX0" fmla="*/ 0 w 1793174"/>
                <a:gd name="connsiteY0" fmla="*/ 383969 h 918359"/>
                <a:gd name="connsiteX1" fmla="*/ 1793174 w 1793174"/>
                <a:gd name="connsiteY1" fmla="*/ 918359 h 918359"/>
                <a:gd name="connsiteX0" fmla="*/ 0 w 1769104"/>
                <a:gd name="connsiteY0" fmla="*/ 383969 h 1112213"/>
                <a:gd name="connsiteX1" fmla="*/ 1769104 w 1769104"/>
                <a:gd name="connsiteY1" fmla="*/ 1112213 h 1112213"/>
                <a:gd name="connsiteX0" fmla="*/ 0 w 1769104"/>
                <a:gd name="connsiteY0" fmla="*/ 0 h 728244"/>
                <a:gd name="connsiteX1" fmla="*/ 1769104 w 1769104"/>
                <a:gd name="connsiteY1" fmla="*/ 728244 h 728244"/>
                <a:gd name="connsiteX0" fmla="*/ 0 w 1769104"/>
                <a:gd name="connsiteY0" fmla="*/ 0 h 742432"/>
                <a:gd name="connsiteX1" fmla="*/ 1769104 w 1769104"/>
                <a:gd name="connsiteY1" fmla="*/ 728244 h 742432"/>
              </a:gdLst>
              <a:ahLst/>
              <a:cxnLst>
                <a:cxn ang="0">
                  <a:pos x="connsiteX0" y="connsiteY0"/>
                </a:cxn>
                <a:cxn ang="0">
                  <a:pos x="connsiteX1" y="connsiteY1"/>
                </a:cxn>
              </a:cxnLst>
              <a:rect l="l" t="t" r="r" b="b"/>
              <a:pathLst>
                <a:path w="1769104" h="742432">
                  <a:moveTo>
                    <a:pt x="0" y="0"/>
                  </a:moveTo>
                  <a:cubicBezTo>
                    <a:pt x="822055" y="27237"/>
                    <a:pt x="740467" y="742432"/>
                    <a:pt x="1769104" y="728244"/>
                  </a:cubicBezTo>
                </a:path>
              </a:pathLst>
            </a:custGeom>
            <a:noFill/>
            <a:ln w="38100" cap="flat" cmpd="sng" algn="ctr">
              <a:solidFill>
                <a:schemeClr val="accent4"/>
              </a:solidFill>
              <a:prstDash val="solid"/>
              <a:round/>
              <a:headEnd type="none" w="med" len="med"/>
              <a:tailEnd type="triangl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cxnSp>
        <p:nvCxnSpPr>
          <p:cNvPr id="41" name="Straight Arrow Connector 40"/>
          <p:cNvCxnSpPr/>
          <p:nvPr/>
        </p:nvCxnSpPr>
        <p:spPr bwMode="auto">
          <a:xfrm flipH="1" flipV="1">
            <a:off x="6357669" y="2776642"/>
            <a:ext cx="1138686" cy="431594"/>
          </a:xfrm>
          <a:prstGeom prst="straightConnector1">
            <a:avLst/>
          </a:prstGeom>
          <a:noFill/>
          <a:ln w="12700" cap="flat" cmpd="sng" algn="ctr">
            <a:solidFill>
              <a:schemeClr val="bg2"/>
            </a:solidFill>
            <a:prstDash val="solid"/>
            <a:round/>
            <a:headEnd type="none" w="lg" len="med"/>
            <a:tailEnd type="arrow"/>
          </a:ln>
          <a:effectLst/>
        </p:spPr>
      </p:cxnSp>
      <p:graphicFrame>
        <p:nvGraphicFramePr>
          <p:cNvPr id="43" name="Object 20 2">
            <a:hlinkClick r:id="" action="ppaction://ole?verb=0"/>
          </p:cNvPr>
          <p:cNvGraphicFramePr>
            <a:graphicFrameLocks/>
          </p:cNvGraphicFramePr>
          <p:nvPr>
            <p:extLst/>
          </p:nvPr>
        </p:nvGraphicFramePr>
        <p:xfrm>
          <a:off x="4827588" y="1758950"/>
          <a:ext cx="1628775" cy="977900"/>
        </p:xfrm>
        <a:graphic>
          <a:graphicData uri="http://schemas.openxmlformats.org/presentationml/2006/ole">
            <mc:AlternateContent xmlns:mc="http://schemas.openxmlformats.org/markup-compatibility/2006">
              <mc:Choice xmlns:v="urn:schemas-microsoft-com:vml" Requires="v">
                <p:oleObj spid="_x0000_s2290223" name="Equation" r:id="rId15" imgW="1409400" imgH="838080" progId="Equation.DSMT4">
                  <p:embed/>
                </p:oleObj>
              </mc:Choice>
              <mc:Fallback>
                <p:oleObj name="Equation" r:id="rId15" imgW="1409400" imgH="838080" progId="Equation.DSMT4">
                  <p:embed/>
                  <p:pic>
                    <p:nvPicPr>
                      <p:cNvPr id="43" name="Object 20">
                        <a:hlinkClick r:id="" action="ppaction://ole?verb=0"/>
                      </p:cNvPr>
                      <p:cNvPicPr>
                        <a:picLocks noChangeArrowheads="1"/>
                      </p:cNvPicPr>
                      <p:nvPr/>
                    </p:nvPicPr>
                    <p:blipFill>
                      <a:blip r:embed="rId16"/>
                      <a:srcRect/>
                      <a:stretch>
                        <a:fillRect/>
                      </a:stretch>
                    </p:blipFill>
                    <p:spPr bwMode="auto">
                      <a:xfrm>
                        <a:off x="4827588" y="1758950"/>
                        <a:ext cx="1628775" cy="977900"/>
                      </a:xfrm>
                      <a:prstGeom prst="rect">
                        <a:avLst/>
                      </a:prstGeom>
                      <a:solidFill>
                        <a:schemeClr val="bg1"/>
                      </a:solidFill>
                      <a:ln>
                        <a:noFill/>
                      </a:ln>
                      <a:effectLst/>
                      <a:extLst/>
                    </p:spPr>
                  </p:pic>
                </p:oleObj>
              </mc:Fallback>
            </mc:AlternateContent>
          </a:graphicData>
        </a:graphic>
      </p:graphicFrame>
      <p:sp>
        <p:nvSpPr>
          <p:cNvPr id="29" name="TextBox 28"/>
          <p:cNvSpPr txBox="1"/>
          <p:nvPr/>
        </p:nvSpPr>
        <p:spPr>
          <a:xfrm>
            <a:off x="296170" y="3208236"/>
            <a:ext cx="2621230" cy="523220"/>
          </a:xfrm>
          <a:prstGeom prst="rect">
            <a:avLst/>
          </a:prstGeom>
          <a:noFill/>
        </p:spPr>
        <p:txBody>
          <a:bodyPr wrap="none" rtlCol="0">
            <a:spAutoFit/>
          </a:bodyPr>
          <a:lstStyle/>
          <a:p>
            <a:r>
              <a:rPr lang="en-US" dirty="0"/>
              <a:t>Relative velocity</a:t>
            </a:r>
          </a:p>
        </p:txBody>
      </p:sp>
      <p:sp>
        <p:nvSpPr>
          <p:cNvPr id="66" name="TextBox 65"/>
          <p:cNvSpPr txBox="1"/>
          <p:nvPr/>
        </p:nvSpPr>
        <p:spPr>
          <a:xfrm>
            <a:off x="257375" y="3902536"/>
            <a:ext cx="2188113" cy="954107"/>
          </a:xfrm>
          <a:prstGeom prst="rect">
            <a:avLst/>
          </a:prstGeom>
          <a:noFill/>
        </p:spPr>
        <p:txBody>
          <a:bodyPr wrap="square" rtlCol="0">
            <a:spAutoFit/>
          </a:bodyPr>
          <a:lstStyle/>
          <a:p>
            <a:r>
              <a:rPr lang="en-US" dirty="0"/>
              <a:t>Time for one collision</a:t>
            </a:r>
          </a:p>
        </p:txBody>
      </p:sp>
      <mc:AlternateContent xmlns:mc="http://schemas.openxmlformats.org/markup-compatibility/2006" xmlns:a14="http://schemas.microsoft.com/office/drawing/2010/main">
        <mc:Choice Requires="a14">
          <p:sp>
            <p:nvSpPr>
              <p:cNvPr id="67" name="TextBox 66"/>
              <p:cNvSpPr txBox="1"/>
              <p:nvPr/>
            </p:nvSpPr>
            <p:spPr>
              <a:xfrm>
                <a:off x="296171" y="5007696"/>
                <a:ext cx="8847829" cy="830997"/>
              </a:xfrm>
              <a:prstGeom prst="rect">
                <a:avLst/>
              </a:prstGeom>
              <a:solidFill>
                <a:schemeClr val="bg1"/>
              </a:solidFill>
            </p:spPr>
            <p:txBody>
              <a:bodyPr wrap="square" rtlCol="0">
                <a:spAutoFit/>
              </a:bodyPr>
              <a:lstStyle/>
              <a:p>
                <a14:m>
                  <m:oMath xmlns:m="http://schemas.openxmlformats.org/officeDocument/2006/math">
                    <m:sSub>
                      <m:sSubPr>
                        <m:ctrlPr>
                          <a:rPr lang="en-US" sz="2400" i="1">
                            <a:latin typeface="Cambria Math" panose="02040503050406030204" pitchFamily="18" charset="0"/>
                          </a:rPr>
                        </m:ctrlPr>
                      </m:sSubPr>
                      <m:e>
                        <m:r>
                          <a:rPr lang="en-US" sz="2400" i="1">
                            <a:latin typeface="Cambria Math"/>
                          </a:rPr>
                          <m:t>𝑁</m:t>
                        </m:r>
                      </m:e>
                      <m:sub>
                        <m:r>
                          <a:rPr lang="en-US" sz="2400" i="1">
                            <a:latin typeface="Cambria Math"/>
                          </a:rPr>
                          <m:t>𝑐</m:t>
                        </m:r>
                      </m:sub>
                    </m:sSub>
                  </m:oMath>
                </a14:m>
                <a:r>
                  <a:rPr lang="en-US" sz="2400" dirty="0"/>
                  <a:t> is number of sequential collisions that result in aggregation. </a:t>
                </a:r>
              </a:p>
              <a:p>
                <a:r>
                  <a:rPr lang="en-US" sz="2400" dirty="0">
                    <a:latin typeface="Symbol" pitchFamily="18" charset="2"/>
                  </a:rPr>
                  <a:t>a</a:t>
                </a:r>
                <a:r>
                  <a:rPr lang="en-US" sz="2400" dirty="0"/>
                  <a:t> is probability of attachment given a collision</a:t>
                </a:r>
              </a:p>
            </p:txBody>
          </p:sp>
        </mc:Choice>
        <mc:Fallback xmlns="">
          <p:sp>
            <p:nvSpPr>
              <p:cNvPr id="67" name="TextBox 66"/>
              <p:cNvSpPr txBox="1">
                <a:spLocks noRot="1" noChangeAspect="1" noMove="1" noResize="1" noEditPoints="1" noAdjustHandles="1" noChangeArrowheads="1" noChangeShapeType="1" noTextEdit="1"/>
              </p:cNvSpPr>
              <p:nvPr/>
            </p:nvSpPr>
            <p:spPr>
              <a:xfrm>
                <a:off x="296171" y="5007696"/>
                <a:ext cx="8847829" cy="830997"/>
              </a:xfrm>
              <a:prstGeom prst="rect">
                <a:avLst/>
              </a:prstGeom>
              <a:blipFill>
                <a:blip r:embed="rId17"/>
                <a:stretch>
                  <a:fillRect l="-1103" t="-5839" b="-15328"/>
                </a:stretch>
              </a:blipFill>
            </p:spPr>
            <p:txBody>
              <a:bodyPr/>
              <a:lstStyle/>
              <a:p>
                <a:r>
                  <a:rPr lang="en-US">
                    <a:noFill/>
                  </a:rPr>
                  <a:t> </a:t>
                </a:r>
              </a:p>
            </p:txBody>
          </p:sp>
        </mc:Fallback>
      </mc:AlternateContent>
      <p:sp>
        <p:nvSpPr>
          <p:cNvPr id="51" name="Freeform 50"/>
          <p:cNvSpPr/>
          <p:nvPr/>
        </p:nvSpPr>
        <p:spPr bwMode="auto">
          <a:xfrm>
            <a:off x="4132052" y="2776642"/>
            <a:ext cx="2147977" cy="489098"/>
          </a:xfrm>
          <a:custGeom>
            <a:avLst/>
            <a:gdLst>
              <a:gd name="connsiteX0" fmla="*/ 0 w 2488018"/>
              <a:gd name="connsiteY0" fmla="*/ 329609 h 329609"/>
              <a:gd name="connsiteX1" fmla="*/ 2488018 w 2488018"/>
              <a:gd name="connsiteY1" fmla="*/ 0 h 329609"/>
              <a:gd name="connsiteX0" fmla="*/ 0 w 2488018"/>
              <a:gd name="connsiteY0" fmla="*/ 329609 h 329609"/>
              <a:gd name="connsiteX1" fmla="*/ 2488018 w 2488018"/>
              <a:gd name="connsiteY1" fmla="*/ 0 h 329609"/>
              <a:gd name="connsiteX0" fmla="*/ 0 w 2488152"/>
              <a:gd name="connsiteY0" fmla="*/ 329609 h 329609"/>
              <a:gd name="connsiteX1" fmla="*/ 2488018 w 2488152"/>
              <a:gd name="connsiteY1" fmla="*/ 0 h 329609"/>
              <a:gd name="connsiteX0" fmla="*/ 0 w 2488018"/>
              <a:gd name="connsiteY0" fmla="*/ 329609 h 329609"/>
              <a:gd name="connsiteX1" fmla="*/ 2488018 w 2488018"/>
              <a:gd name="connsiteY1" fmla="*/ 0 h 329609"/>
              <a:gd name="connsiteX0" fmla="*/ 0 w 2541180"/>
              <a:gd name="connsiteY0" fmla="*/ 382772 h 382772"/>
              <a:gd name="connsiteX1" fmla="*/ 2541180 w 2541180"/>
              <a:gd name="connsiteY1" fmla="*/ 0 h 382772"/>
              <a:gd name="connsiteX0" fmla="*/ 0 w 2551813"/>
              <a:gd name="connsiteY0" fmla="*/ 489098 h 489098"/>
              <a:gd name="connsiteX1" fmla="*/ 2551813 w 2551813"/>
              <a:gd name="connsiteY1" fmla="*/ 0 h 489098"/>
              <a:gd name="connsiteX0" fmla="*/ 0 w 2551813"/>
              <a:gd name="connsiteY0" fmla="*/ 489098 h 489098"/>
              <a:gd name="connsiteX1" fmla="*/ 2551813 w 2551813"/>
              <a:gd name="connsiteY1" fmla="*/ 0 h 489098"/>
              <a:gd name="connsiteX0" fmla="*/ 0 w 2551996"/>
              <a:gd name="connsiteY0" fmla="*/ 489098 h 489098"/>
              <a:gd name="connsiteX1" fmla="*/ 2551813 w 2551996"/>
              <a:gd name="connsiteY1" fmla="*/ 0 h 489098"/>
            </a:gdLst>
            <a:ahLst/>
            <a:cxnLst>
              <a:cxn ang="0">
                <a:pos x="connsiteX0" y="connsiteY0"/>
              </a:cxn>
              <a:cxn ang="0">
                <a:pos x="connsiteX1" y="connsiteY1"/>
              </a:cxn>
            </a:cxnLst>
            <a:rect l="l" t="t" r="r" b="b"/>
            <a:pathLst>
              <a:path w="2551996" h="489098">
                <a:moveTo>
                  <a:pt x="0" y="489098"/>
                </a:moveTo>
                <a:cubicBezTo>
                  <a:pt x="0" y="49619"/>
                  <a:pt x="2576946" y="540065"/>
                  <a:pt x="2551813" y="0"/>
                </a:cubicBezTo>
              </a:path>
            </a:pathLst>
          </a:custGeom>
          <a:noFill/>
          <a:ln w="12700" cap="flat" cmpd="sng" algn="ctr">
            <a:solidFill>
              <a:schemeClr val="bg2"/>
            </a:solidFill>
            <a:prstDash val="solid"/>
            <a:round/>
            <a:headEnd type="none" w="med" len="med"/>
            <a:tailEnd type="arrow"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pic>
        <p:nvPicPr>
          <p:cNvPr id="4" name="Picture 3">
            <a:extLst>
              <a:ext uri="{FF2B5EF4-FFF2-40B4-BE49-F238E27FC236}">
                <a16:creationId xmlns:a16="http://schemas.microsoft.com/office/drawing/2014/main" id="{367E5A7C-CB3F-468D-8A14-97910F634018}"/>
              </a:ext>
            </a:extLst>
          </p:cNvPr>
          <p:cNvPicPr>
            <a:picLocks noChangeAspect="1"/>
          </p:cNvPicPr>
          <p:nvPr>
            <p:custDataLst>
              <p:tags r:id="rId2"/>
            </p:custDataLst>
          </p:nvPr>
        </p:nvPicPr>
        <p:blipFill>
          <a:blip r:embed="rId18" cstate="print">
            <a:extLst>
              <a:ext uri="{28A0092B-C50C-407E-A947-70E740481C1C}">
                <a14:useLocalDpi xmlns:a14="http://schemas.microsoft.com/office/drawing/2010/main" val="0"/>
              </a:ext>
            </a:extLst>
          </a:blip>
          <a:stretch>
            <a:fillRect/>
          </a:stretch>
        </p:blipFill>
        <p:spPr>
          <a:xfrm>
            <a:off x="296170" y="1635371"/>
            <a:ext cx="2391751" cy="336060"/>
          </a:xfrm>
          <a:prstGeom prst="rect">
            <a:avLst/>
          </a:prstGeom>
        </p:spPr>
      </p:pic>
      <p:pic>
        <p:nvPicPr>
          <p:cNvPr id="38" name="Picture 37">
            <a:extLst>
              <a:ext uri="{FF2B5EF4-FFF2-40B4-BE49-F238E27FC236}">
                <a16:creationId xmlns:a16="http://schemas.microsoft.com/office/drawing/2014/main" id="{4FD59B10-20B3-4FE0-AE57-7B9FD3016016}"/>
              </a:ext>
            </a:extLst>
          </p:cNvPr>
          <p:cNvPicPr>
            <a:picLocks noChangeAspect="1"/>
          </p:cNvPicPr>
          <p:nvPr>
            <p:custDataLst>
              <p:tags r:id="rId3"/>
            </p:custDataLst>
          </p:nvPr>
        </p:nvPicPr>
        <p:blipFill>
          <a:blip r:embed="rId19" cstate="print">
            <a:extLst>
              <a:ext uri="{28A0092B-C50C-407E-A947-70E740481C1C}">
                <a14:useLocalDpi xmlns:a14="http://schemas.microsoft.com/office/drawing/2010/main" val="0"/>
              </a:ext>
            </a:extLst>
          </a:blip>
          <a:stretch>
            <a:fillRect/>
          </a:stretch>
        </p:blipFill>
        <p:spPr>
          <a:xfrm>
            <a:off x="3638384" y="3259271"/>
            <a:ext cx="1112394" cy="263127"/>
          </a:xfrm>
          <a:prstGeom prst="rect">
            <a:avLst/>
          </a:prstGeom>
        </p:spPr>
      </p:pic>
      <p:pic>
        <p:nvPicPr>
          <p:cNvPr id="39" name="Picture 38">
            <a:extLst>
              <a:ext uri="{FF2B5EF4-FFF2-40B4-BE49-F238E27FC236}">
                <a16:creationId xmlns:a16="http://schemas.microsoft.com/office/drawing/2014/main" id="{1E154ADF-252B-44DC-B32C-2460F438A361}"/>
              </a:ext>
            </a:extLst>
          </p:cNvPr>
          <p:cNvPicPr>
            <a:picLocks noChangeAspect="1"/>
          </p:cNvPicPr>
          <p:nvPr>
            <p:custDataLst>
              <p:tags r:id="rId4"/>
            </p:custDataLst>
          </p:nvPr>
        </p:nvPicPr>
        <p:blipFill>
          <a:blip r:embed="rId20" cstate="print">
            <a:extLst>
              <a:ext uri="{28A0092B-C50C-407E-A947-70E740481C1C}">
                <a14:useLocalDpi xmlns:a14="http://schemas.microsoft.com/office/drawing/2010/main" val="0"/>
              </a:ext>
            </a:extLst>
          </a:blip>
          <a:stretch>
            <a:fillRect/>
          </a:stretch>
        </p:blipFill>
        <p:spPr>
          <a:xfrm>
            <a:off x="7057236" y="3214796"/>
            <a:ext cx="1112394" cy="277259"/>
          </a:xfrm>
          <a:prstGeom prst="rect">
            <a:avLst/>
          </a:prstGeom>
        </p:spPr>
      </p:pic>
      <p:pic>
        <p:nvPicPr>
          <p:cNvPr id="10" name="Picture 9">
            <a:extLst>
              <a:ext uri="{FF2B5EF4-FFF2-40B4-BE49-F238E27FC236}">
                <a16:creationId xmlns:a16="http://schemas.microsoft.com/office/drawing/2014/main" id="{0F2CBD6A-9958-4BF0-ABA7-9207B369E56F}"/>
              </a:ext>
            </a:extLst>
          </p:cNvPr>
          <p:cNvPicPr>
            <a:picLocks noChangeAspect="1"/>
          </p:cNvPicPr>
          <p:nvPr>
            <p:custDataLst>
              <p:tags r:id="rId5"/>
            </p:custDataLst>
          </p:nvPr>
        </p:nvPicPr>
        <p:blipFill>
          <a:blip r:embed="rId21" cstate="print">
            <a:extLst>
              <a:ext uri="{28A0092B-C50C-407E-A947-70E740481C1C}">
                <a14:useLocalDpi xmlns:a14="http://schemas.microsoft.com/office/drawing/2010/main" val="0"/>
              </a:ext>
            </a:extLst>
          </a:blip>
          <a:stretch>
            <a:fillRect/>
          </a:stretch>
        </p:blipFill>
        <p:spPr>
          <a:xfrm>
            <a:off x="652050" y="2573898"/>
            <a:ext cx="1601524" cy="297143"/>
          </a:xfrm>
          <a:prstGeom prst="rect">
            <a:avLst/>
          </a:prstGeom>
        </p:spPr>
      </p:pic>
      <p:pic>
        <p:nvPicPr>
          <p:cNvPr id="14" name="Picture 13">
            <a:extLst>
              <a:ext uri="{FF2B5EF4-FFF2-40B4-BE49-F238E27FC236}">
                <a16:creationId xmlns:a16="http://schemas.microsoft.com/office/drawing/2014/main" id="{311846EF-2C82-4195-9D62-C7CB834B3A0C}"/>
              </a:ext>
            </a:extLst>
          </p:cNvPr>
          <p:cNvPicPr>
            <a:picLocks noChangeAspect="1"/>
          </p:cNvPicPr>
          <p:nvPr>
            <p:custDataLst>
              <p:tags r:id="rId6"/>
            </p:custDataLst>
          </p:nvPr>
        </p:nvPicPr>
        <p:blipFill>
          <a:blip r:embed="rId22" cstate="print">
            <a:extLst>
              <a:ext uri="{28A0092B-C50C-407E-A947-70E740481C1C}">
                <a14:useLocalDpi xmlns:a14="http://schemas.microsoft.com/office/drawing/2010/main" val="0"/>
              </a:ext>
            </a:extLst>
          </a:blip>
          <a:stretch>
            <a:fillRect/>
          </a:stretch>
        </p:blipFill>
        <p:spPr>
          <a:xfrm>
            <a:off x="3417039" y="3750256"/>
            <a:ext cx="1926441" cy="1000780"/>
          </a:xfrm>
          <a:prstGeom prst="rect">
            <a:avLst/>
          </a:prstGeom>
        </p:spPr>
      </p:pic>
      <p:pic>
        <p:nvPicPr>
          <p:cNvPr id="16" name="Picture 15">
            <a:extLst>
              <a:ext uri="{FF2B5EF4-FFF2-40B4-BE49-F238E27FC236}">
                <a16:creationId xmlns:a16="http://schemas.microsoft.com/office/drawing/2014/main" id="{4497B896-B0CE-4D46-AE34-076EA3AA9EA1}"/>
              </a:ext>
            </a:extLst>
          </p:cNvPr>
          <p:cNvPicPr>
            <a:picLocks noChangeAspect="1"/>
          </p:cNvPicPr>
          <p:nvPr>
            <p:custDataLst>
              <p:tags r:id="rId7"/>
            </p:custDataLst>
          </p:nvPr>
        </p:nvPicPr>
        <p:blipFill>
          <a:blip r:embed="rId23" cstate="print">
            <a:extLst>
              <a:ext uri="{28A0092B-C50C-407E-A947-70E740481C1C}">
                <a14:useLocalDpi xmlns:a14="http://schemas.microsoft.com/office/drawing/2010/main" val="0"/>
              </a:ext>
            </a:extLst>
          </a:blip>
          <a:stretch>
            <a:fillRect/>
          </a:stretch>
        </p:blipFill>
        <p:spPr>
          <a:xfrm>
            <a:off x="6501412" y="3748715"/>
            <a:ext cx="1825374" cy="948276"/>
          </a:xfrm>
          <a:prstGeom prst="rect">
            <a:avLst/>
          </a:prstGeom>
        </p:spPr>
      </p:pic>
      <p:pic>
        <p:nvPicPr>
          <p:cNvPr id="18" name="Picture 17">
            <a:extLst>
              <a:ext uri="{FF2B5EF4-FFF2-40B4-BE49-F238E27FC236}">
                <a16:creationId xmlns:a16="http://schemas.microsoft.com/office/drawing/2014/main" id="{1CBA15CC-7574-4845-B332-B3D64008B407}"/>
              </a:ext>
            </a:extLst>
          </p:cNvPr>
          <p:cNvPicPr>
            <a:picLocks noChangeAspect="1"/>
          </p:cNvPicPr>
          <p:nvPr>
            <p:custDataLst>
              <p:tags r:id="rId8"/>
            </p:custDataLst>
          </p:nvPr>
        </p:nvPicPr>
        <p:blipFill>
          <a:blip r:embed="rId24" cstate="print">
            <a:extLst>
              <a:ext uri="{28A0092B-C50C-407E-A947-70E740481C1C}">
                <a14:useLocalDpi xmlns:a14="http://schemas.microsoft.com/office/drawing/2010/main" val="0"/>
              </a:ext>
            </a:extLst>
          </a:blip>
          <a:stretch>
            <a:fillRect/>
          </a:stretch>
        </p:blipFill>
        <p:spPr>
          <a:xfrm>
            <a:off x="369452" y="6132883"/>
            <a:ext cx="1237333" cy="495238"/>
          </a:xfrm>
          <a:prstGeom prst="rect">
            <a:avLst/>
          </a:prstGeom>
        </p:spPr>
      </p:pic>
      <p:pic>
        <p:nvPicPr>
          <p:cNvPr id="20" name="Picture 19">
            <a:extLst>
              <a:ext uri="{FF2B5EF4-FFF2-40B4-BE49-F238E27FC236}">
                <a16:creationId xmlns:a16="http://schemas.microsoft.com/office/drawing/2014/main" id="{09D88383-AC37-48DD-A4CE-B57139E07AFE}"/>
              </a:ext>
            </a:extLst>
          </p:cNvPr>
          <p:cNvPicPr>
            <a:picLocks noChangeAspect="1"/>
          </p:cNvPicPr>
          <p:nvPr>
            <p:custDataLst>
              <p:tags r:id="rId9"/>
            </p:custDataLst>
          </p:nvPr>
        </p:nvPicPr>
        <p:blipFill>
          <a:blip r:embed="rId25" cstate="print">
            <a:extLst>
              <a:ext uri="{28A0092B-C50C-407E-A947-70E740481C1C}">
                <a14:useLocalDpi xmlns:a14="http://schemas.microsoft.com/office/drawing/2010/main" val="0"/>
              </a:ext>
            </a:extLst>
          </a:blip>
          <a:stretch>
            <a:fillRect/>
          </a:stretch>
        </p:blipFill>
        <p:spPr>
          <a:xfrm>
            <a:off x="2841527" y="5955294"/>
            <a:ext cx="2501952" cy="751818"/>
          </a:xfrm>
          <a:prstGeom prst="rect">
            <a:avLst/>
          </a:prstGeom>
        </p:spPr>
      </p:pic>
      <p:pic>
        <p:nvPicPr>
          <p:cNvPr id="24" name="Picture 23">
            <a:extLst>
              <a:ext uri="{FF2B5EF4-FFF2-40B4-BE49-F238E27FC236}">
                <a16:creationId xmlns:a16="http://schemas.microsoft.com/office/drawing/2014/main" id="{C99BB0DA-C7BA-4FAE-BFE1-42335B5D5C41}"/>
              </a:ext>
            </a:extLst>
          </p:cNvPr>
          <p:cNvPicPr>
            <a:picLocks noChangeAspect="1"/>
          </p:cNvPicPr>
          <p:nvPr>
            <p:custDataLst>
              <p:tags r:id="rId10"/>
            </p:custDataLst>
          </p:nvPr>
        </p:nvPicPr>
        <p:blipFill>
          <a:blip r:embed="rId26" cstate="print">
            <a:extLst>
              <a:ext uri="{28A0092B-C50C-407E-A947-70E740481C1C}">
                <a14:useLocalDpi xmlns:a14="http://schemas.microsoft.com/office/drawing/2010/main" val="0"/>
              </a:ext>
            </a:extLst>
          </a:blip>
          <a:stretch>
            <a:fillRect/>
          </a:stretch>
        </p:blipFill>
        <p:spPr>
          <a:xfrm>
            <a:off x="6223584" y="5874742"/>
            <a:ext cx="2573536" cy="773328"/>
          </a:xfrm>
          <a:prstGeom prst="rect">
            <a:avLst/>
          </a:prstGeom>
        </p:spPr>
      </p:pic>
      <p:pic>
        <p:nvPicPr>
          <p:cNvPr id="50" name="Picture 49">
            <a:extLst>
              <a:ext uri="{FF2B5EF4-FFF2-40B4-BE49-F238E27FC236}">
                <a16:creationId xmlns:a16="http://schemas.microsoft.com/office/drawing/2014/main" id="{901BB889-B477-44DE-9AF3-0E4204952197}"/>
              </a:ext>
            </a:extLst>
          </p:cNvPr>
          <p:cNvPicPr>
            <a:picLocks noChangeAspect="1"/>
          </p:cNvPicPr>
          <p:nvPr>
            <p:custDataLst>
              <p:tags r:id="rId11"/>
            </p:custDataLst>
          </p:nvPr>
        </p:nvPicPr>
        <p:blipFill>
          <a:blip r:embed="rId27" cstate="print">
            <a:extLst>
              <a:ext uri="{28A0092B-C50C-407E-A947-70E740481C1C}">
                <a14:useLocalDpi xmlns:a14="http://schemas.microsoft.com/office/drawing/2010/main" val="0"/>
              </a:ext>
            </a:extLst>
          </a:blip>
          <a:stretch>
            <a:fillRect/>
          </a:stretch>
        </p:blipFill>
        <p:spPr>
          <a:xfrm>
            <a:off x="2340827" y="1046715"/>
            <a:ext cx="1112394" cy="301235"/>
          </a:xfrm>
          <a:prstGeom prst="rect">
            <a:avLst/>
          </a:prstGeom>
        </p:spPr>
      </p:pic>
      <p:pic>
        <p:nvPicPr>
          <p:cNvPr id="52" name="Picture 51">
            <a:extLst>
              <a:ext uri="{FF2B5EF4-FFF2-40B4-BE49-F238E27FC236}">
                <a16:creationId xmlns:a16="http://schemas.microsoft.com/office/drawing/2014/main" id="{32F9B1CE-4F88-4620-AD17-7404716C7510}"/>
              </a:ext>
            </a:extLst>
          </p:cNvPr>
          <p:cNvPicPr>
            <a:picLocks noChangeAspect="1"/>
          </p:cNvPicPr>
          <p:nvPr>
            <p:custDataLst>
              <p:tags r:id="rId12"/>
            </p:custDataLst>
          </p:nvPr>
        </p:nvPicPr>
        <p:blipFill>
          <a:blip r:embed="rId28" cstate="print">
            <a:extLst>
              <a:ext uri="{28A0092B-C50C-407E-A947-70E740481C1C}">
                <a14:useLocalDpi xmlns:a14="http://schemas.microsoft.com/office/drawing/2010/main" val="0"/>
              </a:ext>
            </a:extLst>
          </a:blip>
          <a:stretch>
            <a:fillRect/>
          </a:stretch>
        </p:blipFill>
        <p:spPr>
          <a:xfrm>
            <a:off x="6844876" y="1046923"/>
            <a:ext cx="1223418" cy="347435"/>
          </a:xfrm>
          <a:prstGeom prst="rect">
            <a:avLst/>
          </a:prstGeom>
        </p:spPr>
      </p:pic>
    </p:spTree>
    <p:extLst>
      <p:ext uri="{BB962C8B-B14F-4D97-AF65-F5344CB8AC3E}">
        <p14:creationId xmlns:p14="http://schemas.microsoft.com/office/powerpoint/2010/main" val="18611562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ipe(left)">
                                      <p:cBhvr>
                                        <p:cTn id="7" dur="500"/>
                                        <p:tgtEl>
                                          <p:spTgt spid="3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Line 19"/>
          <p:cNvSpPr>
            <a:spLocks noChangeShapeType="1"/>
          </p:cNvSpPr>
          <p:nvPr/>
        </p:nvSpPr>
        <p:spPr bwMode="auto">
          <a:xfrm>
            <a:off x="5424568" y="1153888"/>
            <a:ext cx="0" cy="5715000"/>
          </a:xfrm>
          <a:prstGeom prst="line">
            <a:avLst/>
          </a:prstGeom>
          <a:noFill/>
          <a:ln w="38100">
            <a:solidFill>
              <a:schemeClr val="tx1"/>
            </a:solidFill>
            <a:round/>
            <a:headEnd type="none" w="lg" len="med"/>
            <a:tailEnd type="none" w="lg" len="med"/>
          </a:ln>
        </p:spPr>
        <p:txBody>
          <a:bodyPr wrap="none" anchor="ctr">
            <a:spAutoFit/>
          </a:bodyPr>
          <a:lstStyle/>
          <a:p>
            <a:endParaRPr lang="en-US"/>
          </a:p>
        </p:txBody>
      </p:sp>
      <p:sp>
        <p:nvSpPr>
          <p:cNvPr id="2" name="Title 1"/>
          <p:cNvSpPr>
            <a:spLocks noGrp="1"/>
          </p:cNvSpPr>
          <p:nvPr>
            <p:ph type="title"/>
          </p:nvPr>
        </p:nvSpPr>
        <p:spPr>
          <a:xfrm>
            <a:off x="457199" y="228600"/>
            <a:ext cx="8524959" cy="1143000"/>
          </a:xfrm>
        </p:spPr>
        <p:txBody>
          <a:bodyPr anchor="t"/>
          <a:lstStyle/>
          <a:p>
            <a:r>
              <a:rPr lang="en-US" dirty="0"/>
              <a:t>Collision Rate and Particle Removal</a:t>
            </a:r>
          </a:p>
        </p:txBody>
      </p:sp>
      <p:graphicFrame>
        <p:nvGraphicFramePr>
          <p:cNvPr id="13" name="Object 12">
            <a:hlinkClick r:id="" action="ppaction://ole?verb=0"/>
          </p:cNvPr>
          <p:cNvGraphicFramePr>
            <a:graphicFrameLocks/>
          </p:cNvGraphicFramePr>
          <p:nvPr>
            <p:extLst/>
          </p:nvPr>
        </p:nvGraphicFramePr>
        <p:xfrm>
          <a:off x="630238" y="2143125"/>
          <a:ext cx="762000" cy="666750"/>
        </p:xfrm>
        <a:graphic>
          <a:graphicData uri="http://schemas.openxmlformats.org/presentationml/2006/ole">
            <mc:AlternateContent xmlns:mc="http://schemas.openxmlformats.org/markup-compatibility/2006">
              <mc:Choice xmlns:v="urn:schemas-microsoft-com:vml" Requires="v">
                <p:oleObj spid="_x0000_s2291297" name="Equation" r:id="rId16" imgW="1015920" imgH="888840" progId="Equation.DSMT4">
                  <p:embed/>
                </p:oleObj>
              </mc:Choice>
              <mc:Fallback>
                <p:oleObj name="Equation" r:id="rId16" imgW="1015920" imgH="888840" progId="Equation.DSMT4">
                  <p:embed/>
                  <p:pic>
                    <p:nvPicPr>
                      <p:cNvPr id="13" name="Object 12">
                        <a:hlinkClick r:id="" action="ppaction://ole?verb=0"/>
                      </p:cNvPr>
                      <p:cNvPicPr>
                        <a:picLocks noChangeArrowheads="1"/>
                      </p:cNvPicPr>
                      <p:nvPr/>
                    </p:nvPicPr>
                    <p:blipFill>
                      <a:blip r:embed="rId17"/>
                      <a:srcRect/>
                      <a:stretch>
                        <a:fillRect/>
                      </a:stretch>
                    </p:blipFill>
                    <p:spPr bwMode="auto">
                      <a:xfrm>
                        <a:off x="630238" y="2143125"/>
                        <a:ext cx="762000" cy="66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8" name="TextBox 17"/>
          <p:cNvSpPr txBox="1"/>
          <p:nvPr/>
        </p:nvSpPr>
        <p:spPr>
          <a:xfrm>
            <a:off x="129473" y="3780555"/>
            <a:ext cx="8852686" cy="830997"/>
          </a:xfrm>
          <a:prstGeom prst="rect">
            <a:avLst/>
          </a:prstGeom>
          <a:solidFill>
            <a:schemeClr val="bg1"/>
          </a:solidFill>
        </p:spPr>
        <p:txBody>
          <a:bodyPr wrap="square" rtlCol="0">
            <a:spAutoFit/>
          </a:bodyPr>
          <a:lstStyle/>
          <a:p>
            <a:r>
              <a:rPr lang="en-US" sz="2400" dirty="0"/>
              <a:t>First order conversion of small particles to flocs with respect to the number of collisions </a:t>
            </a:r>
          </a:p>
        </p:txBody>
      </p:sp>
      <p:sp>
        <p:nvSpPr>
          <p:cNvPr id="19" name="TextBox 18"/>
          <p:cNvSpPr txBox="1"/>
          <p:nvPr/>
        </p:nvSpPr>
        <p:spPr>
          <a:xfrm>
            <a:off x="129473" y="2896052"/>
            <a:ext cx="8852686" cy="830997"/>
          </a:xfrm>
          <a:prstGeom prst="rect">
            <a:avLst/>
          </a:prstGeom>
          <a:solidFill>
            <a:schemeClr val="bg1"/>
          </a:solidFill>
        </p:spPr>
        <p:txBody>
          <a:bodyPr wrap="square" rtlCol="0">
            <a:spAutoFit/>
          </a:bodyPr>
          <a:lstStyle/>
          <a:p>
            <a:r>
              <a:rPr lang="en-US" sz="2400" dirty="0"/>
              <a:t>Track small particles as flocculation progresses with small particle </a:t>
            </a:r>
            <a:r>
              <a:rPr lang="en-US" sz="2400" b="1" dirty="0"/>
              <a:t>number</a:t>
            </a:r>
            <a:r>
              <a:rPr lang="en-US" sz="2400" dirty="0"/>
              <a:t> concentration, </a:t>
            </a:r>
            <a:r>
              <a:rPr lang="en-US" sz="2400" i="1" dirty="0" err="1"/>
              <a:t>n</a:t>
            </a:r>
            <a:r>
              <a:rPr lang="en-US" sz="2400" i="1" baseline="-25000" dirty="0" err="1"/>
              <a:t>p</a:t>
            </a:r>
            <a:r>
              <a:rPr lang="en-US" sz="2400" dirty="0"/>
              <a:t>, as our master variable (track settled NTU)</a:t>
            </a:r>
          </a:p>
        </p:txBody>
      </p:sp>
      <p:sp>
        <p:nvSpPr>
          <p:cNvPr id="24" name="Rectangle 23"/>
          <p:cNvSpPr/>
          <p:nvPr/>
        </p:nvSpPr>
        <p:spPr>
          <a:xfrm>
            <a:off x="288738" y="1522229"/>
            <a:ext cx="1414170" cy="461665"/>
          </a:xfrm>
          <a:prstGeom prst="rect">
            <a:avLst/>
          </a:prstGeom>
        </p:spPr>
        <p:txBody>
          <a:bodyPr wrap="none">
            <a:spAutoFit/>
          </a:bodyPr>
          <a:lstStyle/>
          <a:p>
            <a:r>
              <a:rPr lang="en-US" sz="2400" dirty="0">
                <a:solidFill>
                  <a:srgbClr val="000000"/>
                </a:solidFill>
              </a:rPr>
              <a:t>Geometry</a:t>
            </a:r>
            <a:endParaRPr lang="en-US" dirty="0"/>
          </a:p>
        </p:txBody>
      </p:sp>
      <p:sp>
        <p:nvSpPr>
          <p:cNvPr id="25" name="TextBox 24"/>
          <p:cNvSpPr txBox="1"/>
          <p:nvPr/>
        </p:nvSpPr>
        <p:spPr>
          <a:xfrm>
            <a:off x="3355636" y="6345668"/>
            <a:ext cx="4137864" cy="523220"/>
          </a:xfrm>
          <a:prstGeom prst="rect">
            <a:avLst/>
          </a:prstGeom>
          <a:solidFill>
            <a:schemeClr val="bg1"/>
          </a:solidFill>
        </p:spPr>
        <p:txBody>
          <a:bodyPr wrap="none" rtlCol="0">
            <a:spAutoFit/>
          </a:bodyPr>
          <a:lstStyle/>
          <a:p>
            <a:r>
              <a:rPr lang="en-US" dirty="0"/>
              <a:t>Tracking residual turbidity!</a:t>
            </a:r>
          </a:p>
        </p:txBody>
      </p:sp>
      <p:sp>
        <p:nvSpPr>
          <p:cNvPr id="3" name="TextBox 2"/>
          <p:cNvSpPr txBox="1"/>
          <p:nvPr/>
        </p:nvSpPr>
        <p:spPr>
          <a:xfrm>
            <a:off x="187173" y="4705121"/>
            <a:ext cx="8794985" cy="830997"/>
          </a:xfrm>
          <a:prstGeom prst="rect">
            <a:avLst/>
          </a:prstGeom>
          <a:solidFill>
            <a:schemeClr val="bg1"/>
          </a:solidFill>
        </p:spPr>
        <p:txBody>
          <a:bodyPr wrap="square" rtlCol="0">
            <a:spAutoFit/>
          </a:bodyPr>
          <a:lstStyle/>
          <a:p>
            <a:r>
              <a:rPr lang="en-US" sz="2400" dirty="0"/>
              <a:t>Small particles are converted into large flocs by collisions with small particles</a:t>
            </a:r>
          </a:p>
        </p:txBody>
      </p:sp>
      <p:sp>
        <p:nvSpPr>
          <p:cNvPr id="4" name="TextBox 3"/>
          <p:cNvSpPr txBox="1"/>
          <p:nvPr/>
        </p:nvSpPr>
        <p:spPr>
          <a:xfrm>
            <a:off x="9385540" y="630668"/>
            <a:ext cx="5400135" cy="954107"/>
          </a:xfrm>
          <a:prstGeom prst="rect">
            <a:avLst/>
          </a:prstGeom>
          <a:noFill/>
        </p:spPr>
        <p:txBody>
          <a:bodyPr wrap="square" rtlCol="0">
            <a:spAutoFit/>
          </a:bodyPr>
          <a:lstStyle/>
          <a:p>
            <a:r>
              <a:rPr lang="en-US" dirty="0"/>
              <a:t>Track fraction of small particles if all particles are active</a:t>
            </a:r>
          </a:p>
        </p:txBody>
      </p:sp>
      <p:sp>
        <p:nvSpPr>
          <p:cNvPr id="5" name="TextBox 4"/>
          <p:cNvSpPr txBox="1"/>
          <p:nvPr/>
        </p:nvSpPr>
        <p:spPr>
          <a:xfrm>
            <a:off x="9385540" y="3372928"/>
            <a:ext cx="9169433" cy="523220"/>
          </a:xfrm>
          <a:prstGeom prst="rect">
            <a:avLst/>
          </a:prstGeom>
          <a:noFill/>
        </p:spPr>
        <p:txBody>
          <a:bodyPr wrap="none" rtlCol="0">
            <a:spAutoFit/>
          </a:bodyPr>
          <a:lstStyle/>
          <a:p>
            <a:r>
              <a:rPr lang="en-US" dirty="0" err="1"/>
              <a:t>d.T</a:t>
            </a:r>
            <a:r>
              <a:rPr lang="en-US" dirty="0"/>
              <a:t>  is the characteristic diameter of the actively growing flocs</a:t>
            </a:r>
          </a:p>
        </p:txBody>
      </p:sp>
      <p:pic>
        <p:nvPicPr>
          <p:cNvPr id="29" name="Picture 28">
            <a:extLst>
              <a:ext uri="{FF2B5EF4-FFF2-40B4-BE49-F238E27FC236}">
                <a16:creationId xmlns:a16="http://schemas.microsoft.com/office/drawing/2014/main" id="{9553135D-2629-416D-ACEE-CA0F3381B00B}"/>
              </a:ext>
            </a:extLst>
          </p:cNvPr>
          <p:cNvPicPr>
            <a:picLocks noChangeAspect="1"/>
          </p:cNvPicPr>
          <p:nvPr>
            <p:custDataLst>
              <p:tags r:id="rId2"/>
            </p:custDataLst>
          </p:nvPr>
        </p:nvPicPr>
        <p:blipFill>
          <a:blip r:embed="rId18" cstate="print">
            <a:extLst>
              <a:ext uri="{28A0092B-C50C-407E-A947-70E740481C1C}">
                <a14:useLocalDpi xmlns:a14="http://schemas.microsoft.com/office/drawing/2010/main" val="0"/>
              </a:ext>
            </a:extLst>
          </a:blip>
          <a:stretch>
            <a:fillRect/>
          </a:stretch>
        </p:blipFill>
        <p:spPr>
          <a:xfrm>
            <a:off x="2851151" y="1577337"/>
            <a:ext cx="1906044" cy="572752"/>
          </a:xfrm>
          <a:prstGeom prst="rect">
            <a:avLst/>
          </a:prstGeom>
        </p:spPr>
      </p:pic>
      <p:pic>
        <p:nvPicPr>
          <p:cNvPr id="17" name="Picture 16">
            <a:extLst>
              <a:ext uri="{FF2B5EF4-FFF2-40B4-BE49-F238E27FC236}">
                <a16:creationId xmlns:a16="http://schemas.microsoft.com/office/drawing/2014/main" id="{6D650AD3-B649-4389-A985-432E9F92735D}"/>
              </a:ext>
            </a:extLst>
          </p:cNvPr>
          <p:cNvPicPr>
            <a:picLocks noChangeAspect="1"/>
          </p:cNvPicPr>
          <p:nvPr>
            <p:custDataLst>
              <p:tags r:id="rId3"/>
            </p:custDataLst>
          </p:nvPr>
        </p:nvPicPr>
        <p:blipFill>
          <a:blip r:embed="rId19" cstate="print">
            <a:extLst>
              <a:ext uri="{28A0092B-C50C-407E-A947-70E740481C1C}">
                <a14:useLocalDpi xmlns:a14="http://schemas.microsoft.com/office/drawing/2010/main" val="0"/>
              </a:ext>
            </a:extLst>
          </a:blip>
          <a:stretch>
            <a:fillRect/>
          </a:stretch>
        </p:blipFill>
        <p:spPr>
          <a:xfrm>
            <a:off x="2851150" y="2312872"/>
            <a:ext cx="2116571" cy="374857"/>
          </a:xfrm>
          <a:prstGeom prst="rect">
            <a:avLst/>
          </a:prstGeom>
        </p:spPr>
      </p:pic>
      <p:pic>
        <p:nvPicPr>
          <p:cNvPr id="33" name="Picture 32">
            <a:extLst>
              <a:ext uri="{FF2B5EF4-FFF2-40B4-BE49-F238E27FC236}">
                <a16:creationId xmlns:a16="http://schemas.microsoft.com/office/drawing/2014/main" id="{AA91C03D-2DEE-40D6-AAC5-2B67BB96832C}"/>
              </a:ext>
            </a:extLst>
          </p:cNvPr>
          <p:cNvPicPr>
            <a:picLocks noChangeAspect="1"/>
          </p:cNvPicPr>
          <p:nvPr>
            <p:custDataLst>
              <p:tags r:id="rId4"/>
            </p:custDataLst>
          </p:nvPr>
        </p:nvPicPr>
        <p:blipFill>
          <a:blip r:embed="rId20" cstate="print">
            <a:extLst>
              <a:ext uri="{28A0092B-C50C-407E-A947-70E740481C1C}">
                <a14:useLocalDpi xmlns:a14="http://schemas.microsoft.com/office/drawing/2010/main" val="0"/>
              </a:ext>
            </a:extLst>
          </a:blip>
          <a:stretch>
            <a:fillRect/>
          </a:stretch>
        </p:blipFill>
        <p:spPr>
          <a:xfrm>
            <a:off x="6365217" y="1609801"/>
            <a:ext cx="1771650" cy="532368"/>
          </a:xfrm>
          <a:prstGeom prst="rect">
            <a:avLst/>
          </a:prstGeom>
        </p:spPr>
      </p:pic>
      <p:pic>
        <p:nvPicPr>
          <p:cNvPr id="34" name="Picture 33">
            <a:extLst>
              <a:ext uri="{FF2B5EF4-FFF2-40B4-BE49-F238E27FC236}">
                <a16:creationId xmlns:a16="http://schemas.microsoft.com/office/drawing/2014/main" id="{9A61B304-58B9-4E26-A461-96CDCC0A7F84}"/>
              </a:ext>
            </a:extLst>
          </p:cNvPr>
          <p:cNvPicPr>
            <a:picLocks noChangeAspect="1"/>
          </p:cNvPicPr>
          <p:nvPr>
            <p:custDataLst>
              <p:tags r:id="rId5"/>
            </p:custDataLst>
          </p:nvPr>
        </p:nvPicPr>
        <p:blipFill>
          <a:blip r:embed="rId21" cstate="print">
            <a:extLst>
              <a:ext uri="{28A0092B-C50C-407E-A947-70E740481C1C}">
                <a14:useLocalDpi xmlns:a14="http://schemas.microsoft.com/office/drawing/2010/main" val="0"/>
              </a:ext>
            </a:extLst>
          </a:blip>
          <a:stretch>
            <a:fillRect/>
          </a:stretch>
        </p:blipFill>
        <p:spPr>
          <a:xfrm>
            <a:off x="6342063" y="2348039"/>
            <a:ext cx="2116571" cy="286476"/>
          </a:xfrm>
          <a:prstGeom prst="rect">
            <a:avLst/>
          </a:prstGeom>
        </p:spPr>
      </p:pic>
      <p:pic>
        <p:nvPicPr>
          <p:cNvPr id="36" name="Picture 35">
            <a:extLst>
              <a:ext uri="{FF2B5EF4-FFF2-40B4-BE49-F238E27FC236}">
                <a16:creationId xmlns:a16="http://schemas.microsoft.com/office/drawing/2014/main" id="{618701C9-F7F1-4989-8276-B1CDA7FFA800}"/>
              </a:ext>
            </a:extLst>
          </p:cNvPr>
          <p:cNvPicPr>
            <a:picLocks noChangeAspect="1"/>
          </p:cNvPicPr>
          <p:nvPr>
            <p:custDataLst>
              <p:tags r:id="rId6"/>
            </p:custDataLst>
          </p:nvPr>
        </p:nvPicPr>
        <p:blipFill>
          <a:blip r:embed="rId22" cstate="print">
            <a:extLst>
              <a:ext uri="{28A0092B-C50C-407E-A947-70E740481C1C}">
                <a14:useLocalDpi xmlns:a14="http://schemas.microsoft.com/office/drawing/2010/main" val="0"/>
              </a:ext>
            </a:extLst>
          </a:blip>
          <a:stretch>
            <a:fillRect/>
          </a:stretch>
        </p:blipFill>
        <p:spPr>
          <a:xfrm>
            <a:off x="9482302" y="2343059"/>
            <a:ext cx="2095238" cy="374857"/>
          </a:xfrm>
          <a:prstGeom prst="rect">
            <a:avLst/>
          </a:prstGeom>
        </p:spPr>
      </p:pic>
      <p:pic>
        <p:nvPicPr>
          <p:cNvPr id="38" name="Picture 37">
            <a:extLst>
              <a:ext uri="{FF2B5EF4-FFF2-40B4-BE49-F238E27FC236}">
                <a16:creationId xmlns:a16="http://schemas.microsoft.com/office/drawing/2014/main" id="{54B27760-A7B7-4047-B1A0-EE795A59B661}"/>
              </a:ext>
            </a:extLst>
          </p:cNvPr>
          <p:cNvPicPr>
            <a:picLocks noChangeAspect="1"/>
          </p:cNvPicPr>
          <p:nvPr>
            <p:custDataLst>
              <p:tags r:id="rId7"/>
            </p:custDataLst>
          </p:nvPr>
        </p:nvPicPr>
        <p:blipFill>
          <a:blip r:embed="rId23" cstate="print">
            <a:extLst>
              <a:ext uri="{28A0092B-C50C-407E-A947-70E740481C1C}">
                <a14:useLocalDpi xmlns:a14="http://schemas.microsoft.com/office/drawing/2010/main" val="0"/>
              </a:ext>
            </a:extLst>
          </a:blip>
          <a:stretch>
            <a:fillRect/>
          </a:stretch>
        </p:blipFill>
        <p:spPr>
          <a:xfrm>
            <a:off x="411646" y="5695512"/>
            <a:ext cx="1456762" cy="559238"/>
          </a:xfrm>
          <a:prstGeom prst="rect">
            <a:avLst/>
          </a:prstGeom>
        </p:spPr>
      </p:pic>
      <p:pic>
        <p:nvPicPr>
          <p:cNvPr id="40" name="Picture 39">
            <a:extLst>
              <a:ext uri="{FF2B5EF4-FFF2-40B4-BE49-F238E27FC236}">
                <a16:creationId xmlns:a16="http://schemas.microsoft.com/office/drawing/2014/main" id="{4FF6F79E-8836-4961-9F69-8C8DDA033F8B}"/>
              </a:ext>
            </a:extLst>
          </p:cNvPr>
          <p:cNvPicPr>
            <a:picLocks noChangeAspect="1"/>
          </p:cNvPicPr>
          <p:nvPr>
            <p:custDataLst>
              <p:tags r:id="rId8"/>
            </p:custDataLst>
          </p:nvPr>
        </p:nvPicPr>
        <p:blipFill>
          <a:blip r:embed="rId24" cstate="print">
            <a:extLst>
              <a:ext uri="{28A0092B-C50C-407E-A947-70E740481C1C}">
                <a14:useLocalDpi xmlns:a14="http://schemas.microsoft.com/office/drawing/2010/main" val="0"/>
              </a:ext>
            </a:extLst>
          </a:blip>
          <a:stretch>
            <a:fillRect/>
          </a:stretch>
        </p:blipFill>
        <p:spPr>
          <a:xfrm>
            <a:off x="2563343" y="5627036"/>
            <a:ext cx="2571101" cy="603994"/>
          </a:xfrm>
          <a:prstGeom prst="rect">
            <a:avLst/>
          </a:prstGeom>
        </p:spPr>
      </p:pic>
      <p:pic>
        <p:nvPicPr>
          <p:cNvPr id="42" name="Picture 41">
            <a:extLst>
              <a:ext uri="{FF2B5EF4-FFF2-40B4-BE49-F238E27FC236}">
                <a16:creationId xmlns:a16="http://schemas.microsoft.com/office/drawing/2014/main" id="{26695710-9FFC-47B2-AE72-330F540128F1}"/>
              </a:ext>
            </a:extLst>
          </p:cNvPr>
          <p:cNvPicPr>
            <a:picLocks noChangeAspect="1"/>
          </p:cNvPicPr>
          <p:nvPr>
            <p:custDataLst>
              <p:tags r:id="rId9"/>
            </p:custDataLst>
          </p:nvPr>
        </p:nvPicPr>
        <p:blipFill>
          <a:blip r:embed="rId25" cstate="print">
            <a:extLst>
              <a:ext uri="{28A0092B-C50C-407E-A947-70E740481C1C}">
                <a14:useLocalDpi xmlns:a14="http://schemas.microsoft.com/office/drawing/2010/main" val="0"/>
              </a:ext>
            </a:extLst>
          </a:blip>
          <a:stretch>
            <a:fillRect/>
          </a:stretch>
        </p:blipFill>
        <p:spPr>
          <a:xfrm>
            <a:off x="6185620" y="5499420"/>
            <a:ext cx="2374095" cy="557714"/>
          </a:xfrm>
          <a:prstGeom prst="rect">
            <a:avLst/>
          </a:prstGeom>
        </p:spPr>
      </p:pic>
      <p:pic>
        <p:nvPicPr>
          <p:cNvPr id="44" name="Picture 43">
            <a:extLst>
              <a:ext uri="{FF2B5EF4-FFF2-40B4-BE49-F238E27FC236}">
                <a16:creationId xmlns:a16="http://schemas.microsoft.com/office/drawing/2014/main" id="{C2D61E2B-FC9D-4C92-B46D-03E7AACA4C40}"/>
              </a:ext>
            </a:extLst>
          </p:cNvPr>
          <p:cNvPicPr>
            <a:picLocks noChangeAspect="1"/>
          </p:cNvPicPr>
          <p:nvPr>
            <p:custDataLst>
              <p:tags r:id="rId10"/>
            </p:custDataLst>
          </p:nvPr>
        </p:nvPicPr>
        <p:blipFill>
          <a:blip r:embed="rId26" cstate="print">
            <a:extLst>
              <a:ext uri="{28A0092B-C50C-407E-A947-70E740481C1C}">
                <a14:useLocalDpi xmlns:a14="http://schemas.microsoft.com/office/drawing/2010/main" val="0"/>
              </a:ext>
            </a:extLst>
          </a:blip>
          <a:stretch>
            <a:fillRect/>
          </a:stretch>
        </p:blipFill>
        <p:spPr>
          <a:xfrm>
            <a:off x="9384860" y="5166664"/>
            <a:ext cx="1433905" cy="559238"/>
          </a:xfrm>
          <a:prstGeom prst="rect">
            <a:avLst/>
          </a:prstGeom>
        </p:spPr>
      </p:pic>
      <p:pic>
        <p:nvPicPr>
          <p:cNvPr id="46" name="Picture 45">
            <a:extLst>
              <a:ext uri="{FF2B5EF4-FFF2-40B4-BE49-F238E27FC236}">
                <a16:creationId xmlns:a16="http://schemas.microsoft.com/office/drawing/2014/main" id="{AA716968-E864-47CB-814E-3CF469293672}"/>
              </a:ext>
            </a:extLst>
          </p:cNvPr>
          <p:cNvPicPr>
            <a:picLocks noChangeAspect="1"/>
          </p:cNvPicPr>
          <p:nvPr>
            <p:custDataLst>
              <p:tags r:id="rId11"/>
            </p:custDataLst>
          </p:nvPr>
        </p:nvPicPr>
        <p:blipFill>
          <a:blip r:embed="rId27" cstate="print">
            <a:extLst>
              <a:ext uri="{28A0092B-C50C-407E-A947-70E740481C1C}">
                <a14:useLocalDpi xmlns:a14="http://schemas.microsoft.com/office/drawing/2010/main" val="0"/>
              </a:ext>
            </a:extLst>
          </a:blip>
          <a:stretch>
            <a:fillRect/>
          </a:stretch>
        </p:blipFill>
        <p:spPr>
          <a:xfrm>
            <a:off x="9352045" y="6112376"/>
            <a:ext cx="2735238" cy="374857"/>
          </a:xfrm>
          <a:prstGeom prst="rect">
            <a:avLst/>
          </a:prstGeom>
        </p:spPr>
      </p:pic>
      <p:pic>
        <p:nvPicPr>
          <p:cNvPr id="47" name="Picture 46">
            <a:extLst>
              <a:ext uri="{FF2B5EF4-FFF2-40B4-BE49-F238E27FC236}">
                <a16:creationId xmlns:a16="http://schemas.microsoft.com/office/drawing/2014/main" id="{3D5F806E-2680-4342-B35E-65CFC24852AA}"/>
              </a:ext>
            </a:extLst>
          </p:cNvPr>
          <p:cNvPicPr>
            <a:picLocks noChangeAspect="1"/>
          </p:cNvPicPr>
          <p:nvPr>
            <p:custDataLst>
              <p:tags r:id="rId12"/>
            </p:custDataLst>
          </p:nvPr>
        </p:nvPicPr>
        <p:blipFill>
          <a:blip r:embed="rId28" cstate="print">
            <a:extLst>
              <a:ext uri="{28A0092B-C50C-407E-A947-70E740481C1C}">
                <a14:useLocalDpi xmlns:a14="http://schemas.microsoft.com/office/drawing/2010/main" val="0"/>
              </a:ext>
            </a:extLst>
          </a:blip>
          <a:stretch>
            <a:fillRect/>
          </a:stretch>
        </p:blipFill>
        <p:spPr>
          <a:xfrm>
            <a:off x="1866689" y="1046715"/>
            <a:ext cx="1112394" cy="301235"/>
          </a:xfrm>
          <a:prstGeom prst="rect">
            <a:avLst/>
          </a:prstGeom>
        </p:spPr>
      </p:pic>
      <p:pic>
        <p:nvPicPr>
          <p:cNvPr id="48" name="Picture 47">
            <a:extLst>
              <a:ext uri="{FF2B5EF4-FFF2-40B4-BE49-F238E27FC236}">
                <a16:creationId xmlns:a16="http://schemas.microsoft.com/office/drawing/2014/main" id="{C2BDEC43-3D6C-4B4C-BB5D-8790C730CF38}"/>
              </a:ext>
            </a:extLst>
          </p:cNvPr>
          <p:cNvPicPr>
            <a:picLocks noChangeAspect="1"/>
          </p:cNvPicPr>
          <p:nvPr>
            <p:custDataLst>
              <p:tags r:id="rId13"/>
            </p:custDataLst>
          </p:nvPr>
        </p:nvPicPr>
        <p:blipFill>
          <a:blip r:embed="rId29" cstate="print">
            <a:extLst>
              <a:ext uri="{28A0092B-C50C-407E-A947-70E740481C1C}">
                <a14:useLocalDpi xmlns:a14="http://schemas.microsoft.com/office/drawing/2010/main" val="0"/>
              </a:ext>
            </a:extLst>
          </a:blip>
          <a:stretch>
            <a:fillRect/>
          </a:stretch>
        </p:blipFill>
        <p:spPr>
          <a:xfrm>
            <a:off x="6370738" y="1046923"/>
            <a:ext cx="1223418" cy="347435"/>
          </a:xfrm>
          <a:prstGeom prst="rect">
            <a:avLst/>
          </a:prstGeom>
        </p:spPr>
      </p:pic>
    </p:spTree>
    <p:extLst>
      <p:ext uri="{BB962C8B-B14F-4D97-AF65-F5344CB8AC3E}">
        <p14:creationId xmlns:p14="http://schemas.microsoft.com/office/powerpoint/2010/main" val="4233192748"/>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3718005" cy="914400"/>
          </a:xfrm>
        </p:spPr>
        <p:txBody>
          <a:bodyPr/>
          <a:lstStyle/>
          <a:p>
            <a:r>
              <a:rPr lang="en-US" dirty="0"/>
              <a:t>Integrate</a:t>
            </a:r>
          </a:p>
        </p:txBody>
      </p:sp>
      <p:sp>
        <p:nvSpPr>
          <p:cNvPr id="3" name="Line 19"/>
          <p:cNvSpPr>
            <a:spLocks noChangeShapeType="1"/>
          </p:cNvSpPr>
          <p:nvPr/>
        </p:nvSpPr>
        <p:spPr bwMode="auto">
          <a:xfrm>
            <a:off x="4674910" y="1143000"/>
            <a:ext cx="0" cy="5715000"/>
          </a:xfrm>
          <a:prstGeom prst="line">
            <a:avLst/>
          </a:prstGeom>
          <a:noFill/>
          <a:ln w="38100">
            <a:solidFill>
              <a:schemeClr val="tx1"/>
            </a:solidFill>
            <a:round/>
            <a:headEnd type="none" w="lg" len="med"/>
            <a:tailEnd type="none" w="lg" len="med"/>
          </a:ln>
        </p:spPr>
        <p:txBody>
          <a:bodyPr wrap="none" anchor="ctr">
            <a:spAutoFit/>
          </a:bodyPr>
          <a:lstStyle/>
          <a:p>
            <a:endParaRPr lang="en-US"/>
          </a:p>
        </p:txBody>
      </p:sp>
      <p:sp>
        <p:nvSpPr>
          <p:cNvPr id="18" name="TextBox 17"/>
          <p:cNvSpPr txBox="1"/>
          <p:nvPr/>
        </p:nvSpPr>
        <p:spPr>
          <a:xfrm>
            <a:off x="710233" y="6424821"/>
            <a:ext cx="2573140" cy="400110"/>
          </a:xfrm>
          <a:prstGeom prst="rect">
            <a:avLst/>
          </a:prstGeom>
          <a:noFill/>
        </p:spPr>
        <p:txBody>
          <a:bodyPr wrap="none" rtlCol="0">
            <a:spAutoFit/>
          </a:bodyPr>
          <a:lstStyle/>
          <a:p>
            <a:r>
              <a:rPr lang="en-US" sz="2000" dirty="0"/>
              <a:t>What is the p function?</a:t>
            </a:r>
          </a:p>
        </p:txBody>
      </p:sp>
      <p:sp>
        <p:nvSpPr>
          <p:cNvPr id="22" name="TextBox 21"/>
          <p:cNvSpPr txBox="1"/>
          <p:nvPr/>
        </p:nvSpPr>
        <p:spPr>
          <a:xfrm>
            <a:off x="612609" y="3477280"/>
            <a:ext cx="8455977" cy="646331"/>
          </a:xfrm>
          <a:prstGeom prst="rect">
            <a:avLst/>
          </a:prstGeom>
          <a:solidFill>
            <a:schemeClr val="bg1"/>
          </a:solidFill>
        </p:spPr>
        <p:txBody>
          <a:bodyPr wrap="square" rtlCol="0">
            <a:spAutoFit/>
          </a:bodyPr>
          <a:lstStyle/>
          <a:p>
            <a:r>
              <a:rPr lang="en-US" sz="1800" dirty="0"/>
              <a:t>Particle size and density is assumed constant because the model is tracking the small particle population that won’t be removed during sedimentation.</a:t>
            </a:r>
          </a:p>
        </p:txBody>
      </p:sp>
      <p:pic>
        <p:nvPicPr>
          <p:cNvPr id="38" name="Picture 37">
            <a:extLst>
              <a:ext uri="{FF2B5EF4-FFF2-40B4-BE49-F238E27FC236}">
                <a16:creationId xmlns:a16="http://schemas.microsoft.com/office/drawing/2014/main" id="{B7239821-3726-4E19-9AFF-0EE123FB28DD}"/>
              </a:ext>
            </a:extLst>
          </p:cNvPr>
          <p:cNvPicPr>
            <a:picLocks noChangeAspect="1"/>
          </p:cNvPicPr>
          <p:nvPr>
            <p:custDataLst>
              <p:tags r:id="rId1"/>
            </p:custDataLst>
          </p:nvPr>
        </p:nvPicPr>
        <p:blipFill>
          <a:blip r:embed="rId26" cstate="print">
            <a:extLst>
              <a:ext uri="{28A0092B-C50C-407E-A947-70E740481C1C}">
                <a14:useLocalDpi xmlns:a14="http://schemas.microsoft.com/office/drawing/2010/main" val="0"/>
              </a:ext>
            </a:extLst>
          </a:blip>
          <a:stretch>
            <a:fillRect/>
          </a:stretch>
        </p:blipFill>
        <p:spPr>
          <a:xfrm>
            <a:off x="750888" y="1689100"/>
            <a:ext cx="2571101" cy="603994"/>
          </a:xfrm>
          <a:prstGeom prst="rect">
            <a:avLst/>
          </a:prstGeom>
        </p:spPr>
      </p:pic>
      <p:pic>
        <p:nvPicPr>
          <p:cNvPr id="39" name="Picture 38">
            <a:extLst>
              <a:ext uri="{FF2B5EF4-FFF2-40B4-BE49-F238E27FC236}">
                <a16:creationId xmlns:a16="http://schemas.microsoft.com/office/drawing/2014/main" id="{A58A8868-7FC2-4D27-8A81-8A0CA8A60209}"/>
              </a:ext>
            </a:extLst>
          </p:cNvPr>
          <p:cNvPicPr>
            <a:picLocks noChangeAspect="1"/>
          </p:cNvPicPr>
          <p:nvPr>
            <p:custDataLst>
              <p:tags r:id="rId2"/>
            </p:custDataLst>
          </p:nvPr>
        </p:nvPicPr>
        <p:blipFill>
          <a:blip r:embed="rId27" cstate="print">
            <a:extLst>
              <a:ext uri="{28A0092B-C50C-407E-A947-70E740481C1C}">
                <a14:useLocalDpi xmlns:a14="http://schemas.microsoft.com/office/drawing/2010/main" val="0"/>
              </a:ext>
            </a:extLst>
          </a:blip>
          <a:stretch>
            <a:fillRect/>
          </a:stretch>
        </p:blipFill>
        <p:spPr>
          <a:xfrm>
            <a:off x="5492598" y="1712240"/>
            <a:ext cx="2374095" cy="557714"/>
          </a:xfrm>
          <a:prstGeom prst="rect">
            <a:avLst/>
          </a:prstGeom>
        </p:spPr>
      </p:pic>
      <p:pic>
        <p:nvPicPr>
          <p:cNvPr id="40" name="Picture 39">
            <a:extLst>
              <a:ext uri="{FF2B5EF4-FFF2-40B4-BE49-F238E27FC236}">
                <a16:creationId xmlns:a16="http://schemas.microsoft.com/office/drawing/2014/main" id="{AE5756BA-6F3F-4369-A94C-BAF468C346F0}"/>
              </a:ext>
            </a:extLst>
          </p:cNvPr>
          <p:cNvPicPr>
            <a:picLocks noChangeAspect="1"/>
          </p:cNvPicPr>
          <p:nvPr>
            <p:custDataLst>
              <p:tags r:id="rId3"/>
            </p:custDataLst>
          </p:nvPr>
        </p:nvPicPr>
        <p:blipFill>
          <a:blip r:embed="rId28" cstate="print">
            <a:extLst>
              <a:ext uri="{28A0092B-C50C-407E-A947-70E740481C1C}">
                <a14:useLocalDpi xmlns:a14="http://schemas.microsoft.com/office/drawing/2010/main" val="0"/>
              </a:ext>
            </a:extLst>
          </a:blip>
          <a:stretch>
            <a:fillRect/>
          </a:stretch>
        </p:blipFill>
        <p:spPr>
          <a:xfrm>
            <a:off x="1866689" y="1046715"/>
            <a:ext cx="1112394" cy="301235"/>
          </a:xfrm>
          <a:prstGeom prst="rect">
            <a:avLst/>
          </a:prstGeom>
        </p:spPr>
      </p:pic>
      <p:pic>
        <p:nvPicPr>
          <p:cNvPr id="41" name="Picture 40">
            <a:extLst>
              <a:ext uri="{FF2B5EF4-FFF2-40B4-BE49-F238E27FC236}">
                <a16:creationId xmlns:a16="http://schemas.microsoft.com/office/drawing/2014/main" id="{97255539-3341-4CC4-B707-F37643706F92}"/>
              </a:ext>
            </a:extLst>
          </p:cNvPr>
          <p:cNvPicPr>
            <a:picLocks noChangeAspect="1"/>
          </p:cNvPicPr>
          <p:nvPr>
            <p:custDataLst>
              <p:tags r:id="rId4"/>
            </p:custDataLst>
          </p:nvPr>
        </p:nvPicPr>
        <p:blipFill>
          <a:blip r:embed="rId29" cstate="print">
            <a:extLst>
              <a:ext uri="{28A0092B-C50C-407E-A947-70E740481C1C}">
                <a14:useLocalDpi xmlns:a14="http://schemas.microsoft.com/office/drawing/2010/main" val="0"/>
              </a:ext>
            </a:extLst>
          </a:blip>
          <a:stretch>
            <a:fillRect/>
          </a:stretch>
        </p:blipFill>
        <p:spPr>
          <a:xfrm>
            <a:off x="6370738" y="1046923"/>
            <a:ext cx="1223418" cy="347435"/>
          </a:xfrm>
          <a:prstGeom prst="rect">
            <a:avLst/>
          </a:prstGeom>
        </p:spPr>
      </p:pic>
      <p:pic>
        <p:nvPicPr>
          <p:cNvPr id="12" name="Picture 11">
            <a:extLst>
              <a:ext uri="{FF2B5EF4-FFF2-40B4-BE49-F238E27FC236}">
                <a16:creationId xmlns:a16="http://schemas.microsoft.com/office/drawing/2014/main" id="{91F56D4E-8AEA-4C5F-BF35-44874968EC0E}"/>
              </a:ext>
            </a:extLst>
          </p:cNvPr>
          <p:cNvPicPr>
            <a:picLocks noChangeAspect="1"/>
          </p:cNvPicPr>
          <p:nvPr>
            <p:custDataLst>
              <p:tags r:id="rId5"/>
            </p:custDataLst>
          </p:nvPr>
        </p:nvPicPr>
        <p:blipFill>
          <a:blip r:embed="rId30" cstate="print">
            <a:extLst>
              <a:ext uri="{28A0092B-C50C-407E-A947-70E740481C1C}">
                <a14:useLocalDpi xmlns:a14="http://schemas.microsoft.com/office/drawing/2010/main" val="0"/>
              </a:ext>
            </a:extLst>
          </a:blip>
          <a:stretch>
            <a:fillRect/>
          </a:stretch>
        </p:blipFill>
        <p:spPr>
          <a:xfrm>
            <a:off x="7401269" y="228600"/>
            <a:ext cx="1548190" cy="597333"/>
          </a:xfrm>
          <a:prstGeom prst="rect">
            <a:avLst/>
          </a:prstGeom>
        </p:spPr>
      </p:pic>
      <p:pic>
        <p:nvPicPr>
          <p:cNvPr id="16" name="Picture 15">
            <a:extLst>
              <a:ext uri="{FF2B5EF4-FFF2-40B4-BE49-F238E27FC236}">
                <a16:creationId xmlns:a16="http://schemas.microsoft.com/office/drawing/2014/main" id="{3DFD6255-9919-4559-AA02-B350666D818E}"/>
              </a:ext>
            </a:extLst>
          </p:cNvPr>
          <p:cNvPicPr>
            <a:picLocks noChangeAspect="1"/>
          </p:cNvPicPr>
          <p:nvPr>
            <p:custDataLst>
              <p:tags r:id="rId6"/>
            </p:custDataLst>
          </p:nvPr>
        </p:nvPicPr>
        <p:blipFill>
          <a:blip r:embed="rId31" cstate="print">
            <a:extLst>
              <a:ext uri="{28A0092B-C50C-407E-A947-70E740481C1C}">
                <a14:useLocalDpi xmlns:a14="http://schemas.microsoft.com/office/drawing/2010/main" val="0"/>
              </a:ext>
            </a:extLst>
          </a:blip>
          <a:stretch>
            <a:fillRect/>
          </a:stretch>
        </p:blipFill>
        <p:spPr>
          <a:xfrm>
            <a:off x="673914" y="2478398"/>
            <a:ext cx="3197444" cy="886746"/>
          </a:xfrm>
          <a:prstGeom prst="rect">
            <a:avLst/>
          </a:prstGeom>
        </p:spPr>
      </p:pic>
      <p:pic>
        <p:nvPicPr>
          <p:cNvPr id="21" name="Picture 20">
            <a:extLst>
              <a:ext uri="{FF2B5EF4-FFF2-40B4-BE49-F238E27FC236}">
                <a16:creationId xmlns:a16="http://schemas.microsoft.com/office/drawing/2014/main" id="{156BE9DF-2DE9-4471-BD5D-6E591BB76E3E}"/>
              </a:ext>
            </a:extLst>
          </p:cNvPr>
          <p:cNvPicPr>
            <a:picLocks noChangeAspect="1"/>
          </p:cNvPicPr>
          <p:nvPr>
            <p:custDataLst>
              <p:tags r:id="rId7"/>
            </p:custDataLst>
          </p:nvPr>
        </p:nvPicPr>
        <p:blipFill>
          <a:blip r:embed="rId32" cstate="print">
            <a:extLst>
              <a:ext uri="{28A0092B-C50C-407E-A947-70E740481C1C}">
                <a14:useLocalDpi xmlns:a14="http://schemas.microsoft.com/office/drawing/2010/main" val="0"/>
              </a:ext>
            </a:extLst>
          </a:blip>
          <a:stretch>
            <a:fillRect/>
          </a:stretch>
        </p:blipFill>
        <p:spPr>
          <a:xfrm>
            <a:off x="5224279" y="2378618"/>
            <a:ext cx="3355428" cy="943238"/>
          </a:xfrm>
          <a:prstGeom prst="rect">
            <a:avLst/>
          </a:prstGeom>
        </p:spPr>
      </p:pic>
      <p:pic>
        <p:nvPicPr>
          <p:cNvPr id="43" name="Picture 42">
            <a:extLst>
              <a:ext uri="{FF2B5EF4-FFF2-40B4-BE49-F238E27FC236}">
                <a16:creationId xmlns:a16="http://schemas.microsoft.com/office/drawing/2014/main" id="{05C83D10-1E5D-4BBD-819E-A1B005670EB0}"/>
              </a:ext>
            </a:extLst>
          </p:cNvPr>
          <p:cNvPicPr>
            <a:picLocks noChangeAspect="1"/>
          </p:cNvPicPr>
          <p:nvPr>
            <p:custDataLst>
              <p:tags r:id="rId8"/>
            </p:custDataLst>
          </p:nvPr>
        </p:nvPicPr>
        <p:blipFill>
          <a:blip r:embed="rId33" cstate="print">
            <a:extLst>
              <a:ext uri="{28A0092B-C50C-407E-A947-70E740481C1C}">
                <a14:useLocalDpi xmlns:a14="http://schemas.microsoft.com/office/drawing/2010/main" val="0"/>
              </a:ext>
            </a:extLst>
          </a:blip>
          <a:stretch>
            <a:fillRect/>
          </a:stretch>
        </p:blipFill>
        <p:spPr>
          <a:xfrm>
            <a:off x="479703" y="4413034"/>
            <a:ext cx="3793432" cy="552458"/>
          </a:xfrm>
          <a:prstGeom prst="rect">
            <a:avLst/>
          </a:prstGeom>
        </p:spPr>
      </p:pic>
      <p:pic>
        <p:nvPicPr>
          <p:cNvPr id="45" name="Picture 44">
            <a:extLst>
              <a:ext uri="{FF2B5EF4-FFF2-40B4-BE49-F238E27FC236}">
                <a16:creationId xmlns:a16="http://schemas.microsoft.com/office/drawing/2014/main" id="{69E5F0A8-9BA4-4148-9081-F04B3158F07E}"/>
              </a:ext>
            </a:extLst>
          </p:cNvPr>
          <p:cNvPicPr>
            <a:picLocks noChangeAspect="1"/>
          </p:cNvPicPr>
          <p:nvPr>
            <p:custDataLst>
              <p:tags r:id="rId9"/>
            </p:custDataLst>
          </p:nvPr>
        </p:nvPicPr>
        <p:blipFill>
          <a:blip r:embed="rId34" cstate="print">
            <a:extLst>
              <a:ext uri="{28A0092B-C50C-407E-A947-70E740481C1C}">
                <a14:useLocalDpi xmlns:a14="http://schemas.microsoft.com/office/drawing/2010/main" val="0"/>
              </a:ext>
            </a:extLst>
          </a:blip>
          <a:stretch>
            <a:fillRect/>
          </a:stretch>
        </p:blipFill>
        <p:spPr>
          <a:xfrm>
            <a:off x="5249103" y="4330039"/>
            <a:ext cx="3084500" cy="720536"/>
          </a:xfrm>
          <a:prstGeom prst="rect">
            <a:avLst/>
          </a:prstGeom>
        </p:spPr>
      </p:pic>
      <p:pic>
        <p:nvPicPr>
          <p:cNvPr id="79" name="Picture 78">
            <a:extLst>
              <a:ext uri="{FF2B5EF4-FFF2-40B4-BE49-F238E27FC236}">
                <a16:creationId xmlns:a16="http://schemas.microsoft.com/office/drawing/2014/main" id="{1E2318B5-1031-4406-BBA2-7C14B0B90E06}"/>
              </a:ext>
            </a:extLst>
          </p:cNvPr>
          <p:cNvPicPr>
            <a:picLocks noChangeAspect="1"/>
          </p:cNvPicPr>
          <p:nvPr>
            <p:custDataLst>
              <p:tags r:id="rId10"/>
            </p:custDataLst>
          </p:nvPr>
        </p:nvPicPr>
        <p:blipFill>
          <a:blip r:embed="rId35" cstate="print">
            <a:extLst>
              <a:ext uri="{28A0092B-C50C-407E-A947-70E740481C1C}">
                <a14:useLocalDpi xmlns:a14="http://schemas.microsoft.com/office/drawing/2010/main" val="0"/>
              </a:ext>
            </a:extLst>
          </a:blip>
          <a:stretch>
            <a:fillRect/>
          </a:stretch>
        </p:blipFill>
        <p:spPr>
          <a:xfrm>
            <a:off x="171727" y="5558471"/>
            <a:ext cx="4289459" cy="511352"/>
          </a:xfrm>
          <a:prstGeom prst="rect">
            <a:avLst/>
          </a:prstGeom>
        </p:spPr>
      </p:pic>
      <p:pic>
        <p:nvPicPr>
          <p:cNvPr id="81" name="Picture 80">
            <a:extLst>
              <a:ext uri="{FF2B5EF4-FFF2-40B4-BE49-F238E27FC236}">
                <a16:creationId xmlns:a16="http://schemas.microsoft.com/office/drawing/2014/main" id="{96C9C479-A1E9-4ED4-9B51-72350874865E}"/>
              </a:ext>
            </a:extLst>
          </p:cNvPr>
          <p:cNvPicPr>
            <a:picLocks noChangeAspect="1"/>
          </p:cNvPicPr>
          <p:nvPr>
            <p:custDataLst>
              <p:tags r:id="rId11"/>
            </p:custDataLst>
          </p:nvPr>
        </p:nvPicPr>
        <p:blipFill>
          <a:blip r:embed="rId36" cstate="print">
            <a:extLst>
              <a:ext uri="{28A0092B-C50C-407E-A947-70E740481C1C}">
                <a14:useLocalDpi xmlns:a14="http://schemas.microsoft.com/office/drawing/2010/main" val="0"/>
              </a:ext>
            </a:extLst>
          </a:blip>
          <a:stretch>
            <a:fillRect/>
          </a:stretch>
        </p:blipFill>
        <p:spPr>
          <a:xfrm>
            <a:off x="5076686" y="5555749"/>
            <a:ext cx="3941880" cy="526024"/>
          </a:xfrm>
          <a:prstGeom prst="rect">
            <a:avLst/>
          </a:prstGeom>
        </p:spPr>
      </p:pic>
      <p:pic>
        <p:nvPicPr>
          <p:cNvPr id="51" name="Picture 50">
            <a:extLst>
              <a:ext uri="{FF2B5EF4-FFF2-40B4-BE49-F238E27FC236}">
                <a16:creationId xmlns:a16="http://schemas.microsoft.com/office/drawing/2014/main" id="{E31157B3-3F6C-48C7-94B9-D68250C52D2E}"/>
              </a:ext>
            </a:extLst>
          </p:cNvPr>
          <p:cNvPicPr>
            <a:picLocks noChangeAspect="1"/>
          </p:cNvPicPr>
          <p:nvPr>
            <p:custDataLst>
              <p:tags r:id="rId12"/>
            </p:custDataLst>
          </p:nvPr>
        </p:nvPicPr>
        <p:blipFill>
          <a:blip r:embed="rId37" cstate="print">
            <a:extLst>
              <a:ext uri="{28A0092B-C50C-407E-A947-70E740481C1C}">
                <a14:useLocalDpi xmlns:a14="http://schemas.microsoft.com/office/drawing/2010/main" val="0"/>
              </a:ext>
            </a:extLst>
          </a:blip>
          <a:stretch>
            <a:fillRect/>
          </a:stretch>
        </p:blipFill>
        <p:spPr>
          <a:xfrm>
            <a:off x="-3091730" y="1923918"/>
            <a:ext cx="2686476" cy="513524"/>
          </a:xfrm>
          <a:prstGeom prst="rect">
            <a:avLst/>
          </a:prstGeom>
        </p:spPr>
      </p:pic>
      <p:pic>
        <p:nvPicPr>
          <p:cNvPr id="53" name="Picture 52">
            <a:extLst>
              <a:ext uri="{FF2B5EF4-FFF2-40B4-BE49-F238E27FC236}">
                <a16:creationId xmlns:a16="http://schemas.microsoft.com/office/drawing/2014/main" id="{BDFB531E-EEDA-4F37-A664-C097B178D37F}"/>
              </a:ext>
            </a:extLst>
          </p:cNvPr>
          <p:cNvPicPr>
            <a:picLocks noChangeAspect="1"/>
          </p:cNvPicPr>
          <p:nvPr>
            <p:custDataLst>
              <p:tags r:id="rId13"/>
            </p:custDataLst>
          </p:nvPr>
        </p:nvPicPr>
        <p:blipFill>
          <a:blip r:embed="rId38" cstate="print">
            <a:extLst>
              <a:ext uri="{28A0092B-C50C-407E-A947-70E740481C1C}">
                <a14:useLocalDpi xmlns:a14="http://schemas.microsoft.com/office/drawing/2010/main" val="0"/>
              </a:ext>
            </a:extLst>
          </a:blip>
          <a:stretch>
            <a:fillRect/>
          </a:stretch>
        </p:blipFill>
        <p:spPr>
          <a:xfrm>
            <a:off x="-3498850" y="3326740"/>
            <a:ext cx="3142095" cy="696381"/>
          </a:xfrm>
          <a:prstGeom prst="rect">
            <a:avLst/>
          </a:prstGeom>
        </p:spPr>
      </p:pic>
      <p:pic>
        <p:nvPicPr>
          <p:cNvPr id="83" name="Picture 82">
            <a:extLst>
              <a:ext uri="{FF2B5EF4-FFF2-40B4-BE49-F238E27FC236}">
                <a16:creationId xmlns:a16="http://schemas.microsoft.com/office/drawing/2014/main" id="{B216E0C5-534D-4C39-89C4-5E5B8AABE581}"/>
              </a:ext>
            </a:extLst>
          </p:cNvPr>
          <p:cNvPicPr>
            <a:picLocks noChangeAspect="1"/>
          </p:cNvPicPr>
          <p:nvPr>
            <p:custDataLst>
              <p:tags r:id="rId14"/>
            </p:custDataLst>
          </p:nvPr>
        </p:nvPicPr>
        <p:blipFill>
          <a:blip r:embed="rId39" cstate="print">
            <a:extLst>
              <a:ext uri="{28A0092B-C50C-407E-A947-70E740481C1C}">
                <a14:useLocalDpi xmlns:a14="http://schemas.microsoft.com/office/drawing/2010/main" val="0"/>
              </a:ext>
            </a:extLst>
          </a:blip>
          <a:stretch>
            <a:fillRect/>
          </a:stretch>
        </p:blipFill>
        <p:spPr>
          <a:xfrm>
            <a:off x="-4242206" y="4729962"/>
            <a:ext cx="3826285" cy="608000"/>
          </a:xfrm>
          <a:prstGeom prst="rect">
            <a:avLst/>
          </a:prstGeom>
        </p:spPr>
      </p:pic>
      <p:pic>
        <p:nvPicPr>
          <p:cNvPr id="57" name="Picture 56">
            <a:extLst>
              <a:ext uri="{FF2B5EF4-FFF2-40B4-BE49-F238E27FC236}">
                <a16:creationId xmlns:a16="http://schemas.microsoft.com/office/drawing/2014/main" id="{66819E28-F4E3-4F8B-9DA1-23823F2A6379}"/>
              </a:ext>
            </a:extLst>
          </p:cNvPr>
          <p:cNvPicPr>
            <a:picLocks noChangeAspect="1"/>
          </p:cNvPicPr>
          <p:nvPr>
            <p:custDataLst>
              <p:tags r:id="rId15"/>
            </p:custDataLst>
          </p:nvPr>
        </p:nvPicPr>
        <p:blipFill>
          <a:blip r:embed="rId40" cstate="print">
            <a:extLst>
              <a:ext uri="{28A0092B-C50C-407E-A947-70E740481C1C}">
                <a14:useLocalDpi xmlns:a14="http://schemas.microsoft.com/office/drawing/2010/main" val="0"/>
              </a:ext>
            </a:extLst>
          </a:blip>
          <a:stretch>
            <a:fillRect/>
          </a:stretch>
        </p:blipFill>
        <p:spPr>
          <a:xfrm>
            <a:off x="9504639" y="1046715"/>
            <a:ext cx="2735238" cy="374857"/>
          </a:xfrm>
          <a:prstGeom prst="rect">
            <a:avLst/>
          </a:prstGeom>
        </p:spPr>
      </p:pic>
      <p:pic>
        <p:nvPicPr>
          <p:cNvPr id="59" name="Picture 58">
            <a:extLst>
              <a:ext uri="{FF2B5EF4-FFF2-40B4-BE49-F238E27FC236}">
                <a16:creationId xmlns:a16="http://schemas.microsoft.com/office/drawing/2014/main" id="{774788B0-9DCE-4AFC-B368-09ED0F28D89E}"/>
              </a:ext>
            </a:extLst>
          </p:cNvPr>
          <p:cNvPicPr>
            <a:picLocks noChangeAspect="1"/>
          </p:cNvPicPr>
          <p:nvPr>
            <p:custDataLst>
              <p:tags r:id="rId16"/>
            </p:custDataLst>
          </p:nvPr>
        </p:nvPicPr>
        <p:blipFill>
          <a:blip r:embed="rId41" cstate="print">
            <a:extLst>
              <a:ext uri="{28A0092B-C50C-407E-A947-70E740481C1C}">
                <a14:useLocalDpi xmlns:a14="http://schemas.microsoft.com/office/drawing/2010/main" val="0"/>
              </a:ext>
            </a:extLst>
          </a:blip>
          <a:stretch>
            <a:fillRect/>
          </a:stretch>
        </p:blipFill>
        <p:spPr>
          <a:xfrm>
            <a:off x="9504639" y="2012739"/>
            <a:ext cx="3341714" cy="947809"/>
          </a:xfrm>
          <a:prstGeom prst="rect">
            <a:avLst/>
          </a:prstGeom>
        </p:spPr>
      </p:pic>
      <p:pic>
        <p:nvPicPr>
          <p:cNvPr id="61" name="Picture 60">
            <a:extLst>
              <a:ext uri="{FF2B5EF4-FFF2-40B4-BE49-F238E27FC236}">
                <a16:creationId xmlns:a16="http://schemas.microsoft.com/office/drawing/2014/main" id="{4D8CC37C-2CAA-4FCA-8990-1048BC9287A8}"/>
              </a:ext>
            </a:extLst>
          </p:cNvPr>
          <p:cNvPicPr>
            <a:picLocks noChangeAspect="1"/>
          </p:cNvPicPr>
          <p:nvPr>
            <p:custDataLst>
              <p:tags r:id="rId17"/>
            </p:custDataLst>
          </p:nvPr>
        </p:nvPicPr>
        <p:blipFill>
          <a:blip r:embed="rId42" cstate="print">
            <a:extLst>
              <a:ext uri="{28A0092B-C50C-407E-A947-70E740481C1C}">
                <a14:useLocalDpi xmlns:a14="http://schemas.microsoft.com/office/drawing/2010/main" val="0"/>
              </a:ext>
            </a:extLst>
          </a:blip>
          <a:stretch>
            <a:fillRect/>
          </a:stretch>
        </p:blipFill>
        <p:spPr>
          <a:xfrm>
            <a:off x="9504639" y="3313001"/>
            <a:ext cx="3021714" cy="374857"/>
          </a:xfrm>
          <a:prstGeom prst="rect">
            <a:avLst/>
          </a:prstGeom>
        </p:spPr>
      </p:pic>
      <p:pic>
        <p:nvPicPr>
          <p:cNvPr id="63" name="Picture 62">
            <a:extLst>
              <a:ext uri="{FF2B5EF4-FFF2-40B4-BE49-F238E27FC236}">
                <a16:creationId xmlns:a16="http://schemas.microsoft.com/office/drawing/2014/main" id="{B490910F-28AC-4F2D-9AAD-F91BC7667D04}"/>
              </a:ext>
            </a:extLst>
          </p:cNvPr>
          <p:cNvPicPr>
            <a:picLocks noChangeAspect="1"/>
          </p:cNvPicPr>
          <p:nvPr>
            <p:custDataLst>
              <p:tags r:id="rId18"/>
            </p:custDataLst>
          </p:nvPr>
        </p:nvPicPr>
        <p:blipFill>
          <a:blip r:embed="rId43" cstate="print">
            <a:extLst>
              <a:ext uri="{28A0092B-C50C-407E-A947-70E740481C1C}">
                <a14:useLocalDpi xmlns:a14="http://schemas.microsoft.com/office/drawing/2010/main" val="0"/>
              </a:ext>
            </a:extLst>
          </a:blip>
          <a:stretch>
            <a:fillRect/>
          </a:stretch>
        </p:blipFill>
        <p:spPr>
          <a:xfrm>
            <a:off x="9504639" y="4376435"/>
            <a:ext cx="3247238" cy="537905"/>
          </a:xfrm>
          <a:prstGeom prst="rect">
            <a:avLst/>
          </a:prstGeom>
        </p:spPr>
      </p:pic>
      <p:pic>
        <p:nvPicPr>
          <p:cNvPr id="65" name="Picture 64">
            <a:extLst>
              <a:ext uri="{FF2B5EF4-FFF2-40B4-BE49-F238E27FC236}">
                <a16:creationId xmlns:a16="http://schemas.microsoft.com/office/drawing/2014/main" id="{7ECB121D-AA9D-4543-BFD5-078C3C20FA53}"/>
              </a:ext>
            </a:extLst>
          </p:cNvPr>
          <p:cNvPicPr>
            <a:picLocks noChangeAspect="1"/>
          </p:cNvPicPr>
          <p:nvPr>
            <p:custDataLst>
              <p:tags r:id="rId19"/>
            </p:custDataLst>
          </p:nvPr>
        </p:nvPicPr>
        <p:blipFill>
          <a:blip r:embed="rId44" cstate="print">
            <a:extLst>
              <a:ext uri="{28A0092B-C50C-407E-A947-70E740481C1C}">
                <a14:useLocalDpi xmlns:a14="http://schemas.microsoft.com/office/drawing/2010/main" val="0"/>
              </a:ext>
            </a:extLst>
          </a:blip>
          <a:stretch>
            <a:fillRect/>
          </a:stretch>
        </p:blipFill>
        <p:spPr>
          <a:xfrm>
            <a:off x="13509263" y="4138385"/>
            <a:ext cx="1519238" cy="597333"/>
          </a:xfrm>
          <a:prstGeom prst="rect">
            <a:avLst/>
          </a:prstGeom>
        </p:spPr>
      </p:pic>
      <p:pic>
        <p:nvPicPr>
          <p:cNvPr id="67" name="Picture 66">
            <a:extLst>
              <a:ext uri="{FF2B5EF4-FFF2-40B4-BE49-F238E27FC236}">
                <a16:creationId xmlns:a16="http://schemas.microsoft.com/office/drawing/2014/main" id="{54B8027A-4DF3-4F6E-A635-6625D8E65A17}"/>
              </a:ext>
            </a:extLst>
          </p:cNvPr>
          <p:cNvPicPr>
            <a:picLocks noChangeAspect="1"/>
          </p:cNvPicPr>
          <p:nvPr>
            <p:custDataLst>
              <p:tags r:id="rId20"/>
            </p:custDataLst>
          </p:nvPr>
        </p:nvPicPr>
        <p:blipFill>
          <a:blip r:embed="rId45" cstate="print">
            <a:extLst>
              <a:ext uri="{28A0092B-C50C-407E-A947-70E740481C1C}">
                <a14:useLocalDpi xmlns:a14="http://schemas.microsoft.com/office/drawing/2010/main" val="0"/>
              </a:ext>
            </a:extLst>
          </a:blip>
          <a:stretch>
            <a:fillRect/>
          </a:stretch>
        </p:blipFill>
        <p:spPr>
          <a:xfrm>
            <a:off x="9500540" y="5470571"/>
            <a:ext cx="4448000" cy="696381"/>
          </a:xfrm>
          <a:prstGeom prst="rect">
            <a:avLst/>
          </a:prstGeom>
        </p:spPr>
      </p:pic>
      <p:pic>
        <p:nvPicPr>
          <p:cNvPr id="69" name="Picture 68">
            <a:extLst>
              <a:ext uri="{FF2B5EF4-FFF2-40B4-BE49-F238E27FC236}">
                <a16:creationId xmlns:a16="http://schemas.microsoft.com/office/drawing/2014/main" id="{635C17A5-68BB-4D51-BAEF-A7876296E9FA}"/>
              </a:ext>
            </a:extLst>
          </p:cNvPr>
          <p:cNvPicPr>
            <a:picLocks noChangeAspect="1"/>
          </p:cNvPicPr>
          <p:nvPr>
            <p:custDataLst>
              <p:tags r:id="rId21"/>
            </p:custDataLst>
          </p:nvPr>
        </p:nvPicPr>
        <p:blipFill>
          <a:blip r:embed="rId46" cstate="print">
            <a:extLst>
              <a:ext uri="{28A0092B-C50C-407E-A947-70E740481C1C}">
                <a14:useLocalDpi xmlns:a14="http://schemas.microsoft.com/office/drawing/2010/main" val="0"/>
              </a:ext>
            </a:extLst>
          </a:blip>
          <a:stretch>
            <a:fillRect/>
          </a:stretch>
        </p:blipFill>
        <p:spPr>
          <a:xfrm>
            <a:off x="4977741" y="7267056"/>
            <a:ext cx="2608762" cy="493714"/>
          </a:xfrm>
          <a:prstGeom prst="rect">
            <a:avLst/>
          </a:prstGeom>
        </p:spPr>
      </p:pic>
      <p:pic>
        <p:nvPicPr>
          <p:cNvPr id="71" name="Picture 70">
            <a:extLst>
              <a:ext uri="{FF2B5EF4-FFF2-40B4-BE49-F238E27FC236}">
                <a16:creationId xmlns:a16="http://schemas.microsoft.com/office/drawing/2014/main" id="{6BDB8244-E67C-4FB8-B0CE-B93A2E06135B}"/>
              </a:ext>
            </a:extLst>
          </p:cNvPr>
          <p:cNvPicPr>
            <a:picLocks noChangeAspect="1"/>
          </p:cNvPicPr>
          <p:nvPr>
            <p:custDataLst>
              <p:tags r:id="rId22"/>
            </p:custDataLst>
          </p:nvPr>
        </p:nvPicPr>
        <p:blipFill>
          <a:blip r:embed="rId47" cstate="print">
            <a:extLst>
              <a:ext uri="{28A0092B-C50C-407E-A947-70E740481C1C}">
                <a14:useLocalDpi xmlns:a14="http://schemas.microsoft.com/office/drawing/2010/main" val="0"/>
              </a:ext>
            </a:extLst>
          </a:blip>
          <a:stretch>
            <a:fillRect/>
          </a:stretch>
        </p:blipFill>
        <p:spPr>
          <a:xfrm>
            <a:off x="5105775" y="-806980"/>
            <a:ext cx="1479619" cy="586667"/>
          </a:xfrm>
          <a:prstGeom prst="rect">
            <a:avLst/>
          </a:prstGeom>
        </p:spPr>
      </p:pic>
      <p:pic>
        <p:nvPicPr>
          <p:cNvPr id="75" name="Picture 74">
            <a:extLst>
              <a:ext uri="{FF2B5EF4-FFF2-40B4-BE49-F238E27FC236}">
                <a16:creationId xmlns:a16="http://schemas.microsoft.com/office/drawing/2014/main" id="{838A7B23-31E5-4B6F-AE00-5A5D569A14EC}"/>
              </a:ext>
            </a:extLst>
          </p:cNvPr>
          <p:cNvPicPr>
            <a:picLocks noChangeAspect="1"/>
          </p:cNvPicPr>
          <p:nvPr>
            <p:custDataLst>
              <p:tags r:id="rId23"/>
            </p:custDataLst>
          </p:nvPr>
        </p:nvPicPr>
        <p:blipFill>
          <a:blip r:embed="rId48" cstate="print">
            <a:extLst>
              <a:ext uri="{28A0092B-C50C-407E-A947-70E740481C1C}">
                <a14:useLocalDpi xmlns:a14="http://schemas.microsoft.com/office/drawing/2010/main" val="0"/>
              </a:ext>
            </a:extLst>
          </a:blip>
          <a:stretch>
            <a:fillRect/>
          </a:stretch>
        </p:blipFill>
        <p:spPr>
          <a:xfrm>
            <a:off x="9607356" y="7094103"/>
            <a:ext cx="4793841" cy="2302853"/>
          </a:xfrm>
          <a:prstGeom prst="rect">
            <a:avLst/>
          </a:prstGeom>
        </p:spPr>
      </p:pic>
      <p:pic>
        <p:nvPicPr>
          <p:cNvPr id="77" name="Picture 76">
            <a:extLst>
              <a:ext uri="{FF2B5EF4-FFF2-40B4-BE49-F238E27FC236}">
                <a16:creationId xmlns:a16="http://schemas.microsoft.com/office/drawing/2014/main" id="{396BBCDF-8E7E-4122-A904-7B44FE534DD8}"/>
              </a:ext>
            </a:extLst>
          </p:cNvPr>
          <p:cNvPicPr>
            <a:picLocks noChangeAspect="1"/>
          </p:cNvPicPr>
          <p:nvPr>
            <p:custDataLst>
              <p:tags r:id="rId24"/>
            </p:custDataLst>
          </p:nvPr>
        </p:nvPicPr>
        <p:blipFill>
          <a:blip r:embed="rId49" cstate="print">
            <a:extLst>
              <a:ext uri="{28A0092B-C50C-407E-A947-70E740481C1C}">
                <a14:useLocalDpi xmlns:a14="http://schemas.microsoft.com/office/drawing/2010/main" val="0"/>
              </a:ext>
            </a:extLst>
          </a:blip>
          <a:stretch>
            <a:fillRect/>
          </a:stretch>
        </p:blipFill>
        <p:spPr>
          <a:xfrm>
            <a:off x="7850792" y="8396790"/>
            <a:ext cx="649143" cy="534857"/>
          </a:xfrm>
          <a:prstGeom prst="rect">
            <a:avLst/>
          </a:prstGeom>
        </p:spPr>
      </p:pic>
    </p:spTree>
    <p:extLst>
      <p:ext uri="{BB962C8B-B14F-4D97-AF65-F5344CB8AC3E}">
        <p14:creationId xmlns:p14="http://schemas.microsoft.com/office/powerpoint/2010/main" val="476666038"/>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pC</a:t>
            </a:r>
            <a:r>
              <a:rPr lang="en-US" dirty="0"/>
              <a:t>*: A dimensionless measure of removal efficiency</a:t>
            </a:r>
          </a:p>
        </p:txBody>
      </p:sp>
      <p:sp>
        <p:nvSpPr>
          <p:cNvPr id="3" name="Content Placeholder 2"/>
          <p:cNvSpPr>
            <a:spLocks noGrp="1"/>
          </p:cNvSpPr>
          <p:nvPr>
            <p:ph idx="1"/>
          </p:nvPr>
        </p:nvSpPr>
        <p:spPr/>
        <p:txBody>
          <a:bodyPr/>
          <a:lstStyle/>
          <a:p>
            <a:r>
              <a:rPr lang="en-US" dirty="0"/>
              <a:t>Sloppy parlance… log removal</a:t>
            </a:r>
          </a:p>
          <a:p>
            <a:r>
              <a:rPr lang="en-US" dirty="0"/>
              <a:t>What is the target effluent turbidity for a water treatment plant?</a:t>
            </a:r>
          </a:p>
          <a:p>
            <a:r>
              <a:rPr lang="en-US" dirty="0"/>
              <a:t>What is </a:t>
            </a:r>
            <a:r>
              <a:rPr lang="en-US" dirty="0" err="1"/>
              <a:t>pC</a:t>
            </a:r>
            <a:r>
              <a:rPr lang="en-US" dirty="0"/>
              <a:t>* for a water treatment plant treating 300 NTU water?</a:t>
            </a:r>
          </a:p>
          <a:p>
            <a:pPr lvl="1"/>
            <a:r>
              <a:rPr lang="en-US" dirty="0"/>
              <a:t>What is required effluent turbidity?</a:t>
            </a:r>
          </a:p>
          <a:p>
            <a:pPr lvl="1"/>
            <a:r>
              <a:rPr lang="en-US" dirty="0"/>
              <a:t>How many orders of magnitude reduction?</a:t>
            </a:r>
          </a:p>
          <a:p>
            <a:endParaRPr lang="en-US" dirty="0"/>
          </a:p>
        </p:txBody>
      </p:sp>
      <p:sp>
        <p:nvSpPr>
          <p:cNvPr id="5" name="&quot;No&quot; Symbol 4"/>
          <p:cNvSpPr/>
          <p:nvPr/>
        </p:nvSpPr>
        <p:spPr bwMode="auto">
          <a:xfrm>
            <a:off x="4228123" y="1629333"/>
            <a:ext cx="2008554" cy="535559"/>
          </a:xfrm>
          <a:prstGeom prst="noSmoking">
            <a:avLst/>
          </a:prstGeom>
          <a:noFill/>
          <a:ln w="28575"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Tree>
    <p:extLst>
      <p:ext uri="{BB962C8B-B14F-4D97-AF65-F5344CB8AC3E}">
        <p14:creationId xmlns:p14="http://schemas.microsoft.com/office/powerpoint/2010/main" val="270925305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 can test the collision models with laboratory data</a:t>
            </a:r>
          </a:p>
        </p:txBody>
      </p:sp>
      <p:sp>
        <p:nvSpPr>
          <p:cNvPr id="3" name="Content Placeholder 2"/>
          <p:cNvSpPr>
            <a:spLocks noGrp="1"/>
          </p:cNvSpPr>
          <p:nvPr>
            <p:ph idx="1"/>
          </p:nvPr>
        </p:nvSpPr>
        <p:spPr>
          <a:xfrm>
            <a:off x="457200" y="3864634"/>
            <a:ext cx="8229600" cy="2261529"/>
          </a:xfrm>
        </p:spPr>
        <p:txBody>
          <a:bodyPr/>
          <a:lstStyle/>
          <a:p>
            <a:r>
              <a:rPr lang="en-US" dirty="0"/>
              <a:t>Data will converge if we choose the right dimensionless grouping</a:t>
            </a:r>
          </a:p>
        </p:txBody>
      </p:sp>
      <p:sp>
        <p:nvSpPr>
          <p:cNvPr id="8" name="TextBox 7"/>
          <p:cNvSpPr txBox="1"/>
          <p:nvPr/>
        </p:nvSpPr>
        <p:spPr>
          <a:xfrm>
            <a:off x="241540" y="6262777"/>
            <a:ext cx="8634095" cy="523220"/>
          </a:xfrm>
          <a:prstGeom prst="rect">
            <a:avLst/>
          </a:prstGeom>
          <a:noFill/>
        </p:spPr>
        <p:txBody>
          <a:bodyPr wrap="none" rtlCol="0">
            <a:spAutoFit/>
          </a:bodyPr>
          <a:lstStyle/>
          <a:p>
            <a:r>
              <a:rPr lang="en-US" dirty="0"/>
              <a:t>Plot performance as a function of this dimensionless group</a:t>
            </a:r>
          </a:p>
        </p:txBody>
      </p:sp>
      <p:pic>
        <p:nvPicPr>
          <p:cNvPr id="10" name="Picture 9">
            <a:extLst>
              <a:ext uri="{FF2B5EF4-FFF2-40B4-BE49-F238E27FC236}">
                <a16:creationId xmlns:a16="http://schemas.microsoft.com/office/drawing/2014/main" id="{67655126-5997-4FD5-A624-B62436C03F68}"/>
              </a:ext>
            </a:extLst>
          </p:cNvPr>
          <p:cNvPicPr>
            <a:picLocks noChangeAspect="1"/>
          </p:cNvPicPr>
          <p:nvPr>
            <p:custDataLst>
              <p:tags r:id="rId1"/>
            </p:custDataLst>
          </p:nvPr>
        </p:nvPicPr>
        <p:blipFill>
          <a:blip r:embed="rId13" cstate="print">
            <a:extLst>
              <a:ext uri="{28A0092B-C50C-407E-A947-70E740481C1C}">
                <a14:useLocalDpi xmlns:a14="http://schemas.microsoft.com/office/drawing/2010/main" val="0"/>
              </a:ext>
            </a:extLst>
          </a:blip>
          <a:stretch>
            <a:fillRect/>
          </a:stretch>
        </p:blipFill>
        <p:spPr>
          <a:xfrm>
            <a:off x="1674776" y="1701478"/>
            <a:ext cx="1203128" cy="301235"/>
          </a:xfrm>
          <a:prstGeom prst="rect">
            <a:avLst/>
          </a:prstGeom>
        </p:spPr>
      </p:pic>
      <p:pic>
        <p:nvPicPr>
          <p:cNvPr id="21" name="Picture 20">
            <a:extLst>
              <a:ext uri="{FF2B5EF4-FFF2-40B4-BE49-F238E27FC236}">
                <a16:creationId xmlns:a16="http://schemas.microsoft.com/office/drawing/2014/main" id="{E2012486-5C61-4858-BBA4-EFA539CAC5E4}"/>
              </a:ext>
            </a:extLst>
          </p:cNvPr>
          <p:cNvPicPr>
            <a:picLocks noChangeAspect="1"/>
          </p:cNvPicPr>
          <p:nvPr>
            <p:custDataLst>
              <p:tags r:id="rId2"/>
            </p:custDataLst>
          </p:nvPr>
        </p:nvPicPr>
        <p:blipFill>
          <a:blip r:embed="rId14" cstate="print">
            <a:extLst>
              <a:ext uri="{28A0092B-C50C-407E-A947-70E740481C1C}">
                <a14:useLocalDpi xmlns:a14="http://schemas.microsoft.com/office/drawing/2010/main" val="0"/>
              </a:ext>
            </a:extLst>
          </a:blip>
          <a:stretch>
            <a:fillRect/>
          </a:stretch>
        </p:blipFill>
        <p:spPr>
          <a:xfrm>
            <a:off x="5806288" y="1701686"/>
            <a:ext cx="1345390" cy="349283"/>
          </a:xfrm>
          <a:prstGeom prst="rect">
            <a:avLst/>
          </a:prstGeom>
        </p:spPr>
      </p:pic>
      <p:pic>
        <p:nvPicPr>
          <p:cNvPr id="27" name="Picture 26">
            <a:extLst>
              <a:ext uri="{FF2B5EF4-FFF2-40B4-BE49-F238E27FC236}">
                <a16:creationId xmlns:a16="http://schemas.microsoft.com/office/drawing/2014/main" id="{19A33112-1702-420E-867D-6482A857B2A4}"/>
              </a:ext>
            </a:extLst>
          </p:cNvPr>
          <p:cNvPicPr>
            <a:picLocks noChangeAspect="1"/>
          </p:cNvPicPr>
          <p:nvPr>
            <p:custDataLst>
              <p:tags r:id="rId3"/>
            </p:custDataLst>
          </p:nvPr>
        </p:nvPicPr>
        <p:blipFill>
          <a:blip r:embed="rId15" cstate="print">
            <a:extLst>
              <a:ext uri="{28A0092B-C50C-407E-A947-70E740481C1C}">
                <a14:useLocalDpi xmlns:a14="http://schemas.microsoft.com/office/drawing/2010/main" val="0"/>
              </a:ext>
            </a:extLst>
          </a:blip>
          <a:stretch>
            <a:fillRect/>
          </a:stretch>
        </p:blipFill>
        <p:spPr>
          <a:xfrm>
            <a:off x="520526" y="2225289"/>
            <a:ext cx="3740611" cy="603520"/>
          </a:xfrm>
          <a:prstGeom prst="rect">
            <a:avLst/>
          </a:prstGeom>
        </p:spPr>
      </p:pic>
      <p:pic>
        <p:nvPicPr>
          <p:cNvPr id="31" name="Picture 30">
            <a:extLst>
              <a:ext uri="{FF2B5EF4-FFF2-40B4-BE49-F238E27FC236}">
                <a16:creationId xmlns:a16="http://schemas.microsoft.com/office/drawing/2014/main" id="{06AA013F-F411-4C5F-A7D5-C144C73C454F}"/>
              </a:ext>
            </a:extLst>
          </p:cNvPr>
          <p:cNvPicPr>
            <a:picLocks noChangeAspect="1"/>
          </p:cNvPicPr>
          <p:nvPr>
            <p:custDataLst>
              <p:tags r:id="rId4"/>
            </p:custDataLst>
          </p:nvPr>
        </p:nvPicPr>
        <p:blipFill>
          <a:blip r:embed="rId16" cstate="print">
            <a:extLst>
              <a:ext uri="{28A0092B-C50C-407E-A947-70E740481C1C}">
                <a14:useLocalDpi xmlns:a14="http://schemas.microsoft.com/office/drawing/2010/main" val="0"/>
              </a:ext>
            </a:extLst>
          </a:blip>
          <a:stretch>
            <a:fillRect/>
          </a:stretch>
        </p:blipFill>
        <p:spPr>
          <a:xfrm>
            <a:off x="5033264" y="2338179"/>
            <a:ext cx="3292455" cy="320532"/>
          </a:xfrm>
          <a:prstGeom prst="rect">
            <a:avLst/>
          </a:prstGeom>
        </p:spPr>
      </p:pic>
      <p:pic>
        <p:nvPicPr>
          <p:cNvPr id="19" name="Picture 18">
            <a:extLst>
              <a:ext uri="{FF2B5EF4-FFF2-40B4-BE49-F238E27FC236}">
                <a16:creationId xmlns:a16="http://schemas.microsoft.com/office/drawing/2014/main" id="{8E8250FC-45C8-42F6-B57C-9CEB406CCBC0}"/>
              </a:ext>
            </a:extLst>
          </p:cNvPr>
          <p:cNvPicPr>
            <a:picLocks noChangeAspect="1"/>
          </p:cNvPicPr>
          <p:nvPr>
            <p:custDataLst>
              <p:tags r:id="rId5"/>
            </p:custDataLst>
          </p:nvPr>
        </p:nvPicPr>
        <p:blipFill>
          <a:blip r:embed="rId17" cstate="print">
            <a:extLst>
              <a:ext uri="{28A0092B-C50C-407E-A947-70E740481C1C}">
                <a14:useLocalDpi xmlns:a14="http://schemas.microsoft.com/office/drawing/2010/main" val="0"/>
              </a:ext>
            </a:extLst>
          </a:blip>
          <a:stretch>
            <a:fillRect/>
          </a:stretch>
        </p:blipFill>
        <p:spPr>
          <a:xfrm>
            <a:off x="5033265" y="3005263"/>
            <a:ext cx="3436188" cy="626286"/>
          </a:xfrm>
          <a:prstGeom prst="rect">
            <a:avLst/>
          </a:prstGeom>
        </p:spPr>
      </p:pic>
      <p:pic>
        <p:nvPicPr>
          <p:cNvPr id="38" name="Picture 37">
            <a:extLst>
              <a:ext uri="{FF2B5EF4-FFF2-40B4-BE49-F238E27FC236}">
                <a16:creationId xmlns:a16="http://schemas.microsoft.com/office/drawing/2014/main" id="{8E52DB20-8CE9-43B6-B41B-38044AC6C24D}"/>
              </a:ext>
            </a:extLst>
          </p:cNvPr>
          <p:cNvPicPr>
            <a:picLocks noChangeAspect="1"/>
          </p:cNvPicPr>
          <p:nvPr>
            <p:custDataLst>
              <p:tags r:id="rId6"/>
            </p:custDataLst>
          </p:nvPr>
        </p:nvPicPr>
        <p:blipFill>
          <a:blip r:embed="rId18" cstate="print">
            <a:extLst>
              <a:ext uri="{28A0092B-C50C-407E-A947-70E740481C1C}">
                <a14:useLocalDpi xmlns:a14="http://schemas.microsoft.com/office/drawing/2010/main" val="0"/>
              </a:ext>
            </a:extLst>
          </a:blip>
          <a:stretch>
            <a:fillRect/>
          </a:stretch>
        </p:blipFill>
        <p:spPr>
          <a:xfrm>
            <a:off x="8057495" y="3728020"/>
            <a:ext cx="857905" cy="684190"/>
          </a:xfrm>
          <a:prstGeom prst="rect">
            <a:avLst/>
          </a:prstGeom>
        </p:spPr>
      </p:pic>
      <p:pic>
        <p:nvPicPr>
          <p:cNvPr id="14" name="Picture 13">
            <a:extLst>
              <a:ext uri="{FF2B5EF4-FFF2-40B4-BE49-F238E27FC236}">
                <a16:creationId xmlns:a16="http://schemas.microsoft.com/office/drawing/2014/main" id="{8E538A28-ED7A-47B9-A7C9-012C0019270E}"/>
              </a:ext>
            </a:extLst>
          </p:cNvPr>
          <p:cNvPicPr>
            <a:picLocks noChangeAspect="1"/>
          </p:cNvPicPr>
          <p:nvPr>
            <p:custDataLst>
              <p:tags r:id="rId7"/>
            </p:custDataLst>
          </p:nvPr>
        </p:nvPicPr>
        <p:blipFill>
          <a:blip r:embed="rId19" cstate="print">
            <a:extLst>
              <a:ext uri="{28A0092B-C50C-407E-A947-70E740481C1C}">
                <a14:useLocalDpi xmlns:a14="http://schemas.microsoft.com/office/drawing/2010/main" val="0"/>
              </a:ext>
            </a:extLst>
          </a:blip>
          <a:stretch>
            <a:fillRect/>
          </a:stretch>
        </p:blipFill>
        <p:spPr>
          <a:xfrm>
            <a:off x="1124879" y="4938953"/>
            <a:ext cx="2116571" cy="626286"/>
          </a:xfrm>
          <a:prstGeom prst="rect">
            <a:avLst/>
          </a:prstGeom>
        </p:spPr>
      </p:pic>
      <p:pic>
        <p:nvPicPr>
          <p:cNvPr id="22" name="Picture 21">
            <a:extLst>
              <a:ext uri="{FF2B5EF4-FFF2-40B4-BE49-F238E27FC236}">
                <a16:creationId xmlns:a16="http://schemas.microsoft.com/office/drawing/2014/main" id="{D808A0DE-3D12-46B7-ACC0-5D75B97D61F6}"/>
              </a:ext>
            </a:extLst>
          </p:cNvPr>
          <p:cNvPicPr>
            <a:picLocks noChangeAspect="1"/>
          </p:cNvPicPr>
          <p:nvPr>
            <p:custDataLst>
              <p:tags r:id="rId8"/>
            </p:custDataLst>
          </p:nvPr>
        </p:nvPicPr>
        <p:blipFill>
          <a:blip r:embed="rId20" cstate="print">
            <a:extLst>
              <a:ext uri="{28A0092B-C50C-407E-A947-70E740481C1C}">
                <a14:useLocalDpi xmlns:a14="http://schemas.microsoft.com/office/drawing/2010/main" val="0"/>
              </a:ext>
            </a:extLst>
          </a:blip>
          <a:stretch>
            <a:fillRect/>
          </a:stretch>
        </p:blipFill>
        <p:spPr>
          <a:xfrm>
            <a:off x="5806288" y="4950242"/>
            <a:ext cx="2116571" cy="626286"/>
          </a:xfrm>
          <a:prstGeom prst="rect">
            <a:avLst/>
          </a:prstGeom>
        </p:spPr>
      </p:pic>
      <p:pic>
        <p:nvPicPr>
          <p:cNvPr id="24" name="Picture 23">
            <a:extLst>
              <a:ext uri="{FF2B5EF4-FFF2-40B4-BE49-F238E27FC236}">
                <a16:creationId xmlns:a16="http://schemas.microsoft.com/office/drawing/2014/main" id="{73356E6D-1C44-44AF-9E10-4B4E98384BBC}"/>
              </a:ext>
            </a:extLst>
          </p:cNvPr>
          <p:cNvPicPr>
            <a:picLocks noChangeAspect="1"/>
          </p:cNvPicPr>
          <p:nvPr>
            <p:custDataLst>
              <p:tags r:id="rId9"/>
            </p:custDataLst>
          </p:nvPr>
        </p:nvPicPr>
        <p:blipFill>
          <a:blip r:embed="rId21" cstate="print">
            <a:extLst>
              <a:ext uri="{28A0092B-C50C-407E-A947-70E740481C1C}">
                <a14:useLocalDpi xmlns:a14="http://schemas.microsoft.com/office/drawing/2010/main" val="0"/>
              </a:ext>
            </a:extLst>
          </a:blip>
          <a:stretch>
            <a:fillRect/>
          </a:stretch>
        </p:blipFill>
        <p:spPr>
          <a:xfrm>
            <a:off x="6292443" y="5710598"/>
            <a:ext cx="774095" cy="626286"/>
          </a:xfrm>
          <a:prstGeom prst="rect">
            <a:avLst/>
          </a:prstGeom>
        </p:spPr>
      </p:pic>
      <p:pic>
        <p:nvPicPr>
          <p:cNvPr id="16" name="Picture 15">
            <a:extLst>
              <a:ext uri="{FF2B5EF4-FFF2-40B4-BE49-F238E27FC236}">
                <a16:creationId xmlns:a16="http://schemas.microsoft.com/office/drawing/2014/main" id="{CCE103B2-1374-4E14-9756-00B34D77BCB3}"/>
              </a:ext>
            </a:extLst>
          </p:cNvPr>
          <p:cNvPicPr>
            <a:picLocks noChangeAspect="1"/>
          </p:cNvPicPr>
          <p:nvPr>
            <p:custDataLst>
              <p:tags r:id="rId10"/>
            </p:custDataLst>
          </p:nvPr>
        </p:nvPicPr>
        <p:blipFill>
          <a:blip r:embed="rId22" cstate="print">
            <a:extLst>
              <a:ext uri="{28A0092B-C50C-407E-A947-70E740481C1C}">
                <a14:useLocalDpi xmlns:a14="http://schemas.microsoft.com/office/drawing/2010/main" val="0"/>
              </a:ext>
            </a:extLst>
          </a:blip>
          <a:stretch>
            <a:fillRect/>
          </a:stretch>
        </p:blipFill>
        <p:spPr>
          <a:xfrm>
            <a:off x="1543657" y="5701853"/>
            <a:ext cx="774095" cy="626286"/>
          </a:xfrm>
          <a:prstGeom prst="rect">
            <a:avLst/>
          </a:prstGeom>
        </p:spPr>
      </p:pic>
      <p:pic>
        <p:nvPicPr>
          <p:cNvPr id="12" name="Picture 11">
            <a:extLst>
              <a:ext uri="{FF2B5EF4-FFF2-40B4-BE49-F238E27FC236}">
                <a16:creationId xmlns:a16="http://schemas.microsoft.com/office/drawing/2014/main" id="{6E26A0F4-2B75-4BAE-9127-61C861C8A1B2}"/>
              </a:ext>
            </a:extLst>
          </p:cNvPr>
          <p:cNvPicPr>
            <a:picLocks noChangeAspect="1"/>
          </p:cNvPicPr>
          <p:nvPr>
            <p:custDataLst>
              <p:tags r:id="rId11"/>
            </p:custDataLst>
          </p:nvPr>
        </p:nvPicPr>
        <p:blipFill>
          <a:blip r:embed="rId23" cstate="print">
            <a:extLst>
              <a:ext uri="{28A0092B-C50C-407E-A947-70E740481C1C}">
                <a14:useLocalDpi xmlns:a14="http://schemas.microsoft.com/office/drawing/2010/main" val="0"/>
              </a:ext>
            </a:extLst>
          </a:blip>
          <a:stretch>
            <a:fillRect/>
          </a:stretch>
        </p:blipFill>
        <p:spPr>
          <a:xfrm>
            <a:off x="725704" y="3093717"/>
            <a:ext cx="3480169" cy="634302"/>
          </a:xfrm>
          <a:prstGeom prst="rect">
            <a:avLst/>
          </a:prstGeom>
        </p:spPr>
      </p:pic>
    </p:spTree>
    <p:extLst>
      <p:ext uri="{BB962C8B-B14F-4D97-AF65-F5344CB8AC3E}">
        <p14:creationId xmlns:p14="http://schemas.microsoft.com/office/powerpoint/2010/main" val="3862261891"/>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effectLst/>
        </p:spPr>
        <p:txBody>
          <a:bodyPr/>
          <a:lstStyle/>
          <a:p>
            <a:r>
              <a:rPr lang="en-US" dirty="0"/>
              <a:t>The Challenge of Flocculation</a:t>
            </a:r>
          </a:p>
        </p:txBody>
      </p:sp>
      <p:sp>
        <p:nvSpPr>
          <p:cNvPr id="46083" name="Rectangle 3"/>
          <p:cNvSpPr>
            <a:spLocks noGrp="1" noChangeArrowheads="1"/>
          </p:cNvSpPr>
          <p:nvPr>
            <p:ph idx="1"/>
          </p:nvPr>
        </p:nvSpPr>
        <p:spPr/>
        <p:txBody>
          <a:bodyPr/>
          <a:lstStyle/>
          <a:p>
            <a:pPr>
              <a:lnSpc>
                <a:spcPct val="80000"/>
              </a:lnSpc>
            </a:pPr>
            <a:r>
              <a:rPr lang="en-US" dirty="0"/>
              <a:t>We would like to know</a:t>
            </a:r>
          </a:p>
          <a:p>
            <a:pPr lvl="1">
              <a:lnSpc>
                <a:spcPct val="80000"/>
              </a:lnSpc>
            </a:pPr>
            <a:r>
              <a:rPr lang="en-US" dirty="0"/>
              <a:t>How do particles make contact to aggregate?</a:t>
            </a:r>
          </a:p>
          <a:p>
            <a:pPr lvl="1">
              <a:lnSpc>
                <a:spcPct val="80000"/>
              </a:lnSpc>
            </a:pPr>
            <a:r>
              <a:rPr lang="en-US" dirty="0"/>
              <a:t>What determines the time required for two flocs to collide? (flocculation rate)</a:t>
            </a:r>
          </a:p>
          <a:p>
            <a:pPr lvl="1">
              <a:lnSpc>
                <a:spcPct val="80000"/>
              </a:lnSpc>
            </a:pPr>
            <a:r>
              <a:rPr lang="en-US" dirty="0"/>
              <a:t>How would you design a flocculator for a target settled water turbidity?</a:t>
            </a:r>
          </a:p>
          <a:p>
            <a:pPr lvl="1">
              <a:lnSpc>
                <a:spcPct val="80000"/>
              </a:lnSpc>
            </a:pPr>
            <a:r>
              <a:rPr lang="en-US" dirty="0"/>
              <a:t>How strong are flocs?</a:t>
            </a:r>
          </a:p>
          <a:p>
            <a:pPr>
              <a:lnSpc>
                <a:spcPct val="80000"/>
              </a:lnSpc>
            </a:pPr>
            <a:r>
              <a:rPr lang="en-US" dirty="0"/>
              <a:t>The challenge of the large changes in scale</a:t>
            </a:r>
          </a:p>
          <a:p>
            <a:pPr lvl="1">
              <a:lnSpc>
                <a:spcPct val="80000"/>
              </a:lnSpc>
            </a:pPr>
            <a:r>
              <a:rPr lang="en-US" dirty="0"/>
              <a:t>The Al(OH)</a:t>
            </a:r>
            <a:r>
              <a:rPr lang="en-US" baseline="-25000" dirty="0"/>
              <a:t>3</a:t>
            </a:r>
            <a:r>
              <a:rPr lang="en-US" dirty="0"/>
              <a:t> nanoparticles begin at a scale of 10 to 100 nanometers</a:t>
            </a:r>
          </a:p>
          <a:p>
            <a:pPr lvl="1">
              <a:lnSpc>
                <a:spcPct val="80000"/>
              </a:lnSpc>
            </a:pPr>
            <a:r>
              <a:rPr lang="en-US" dirty="0"/>
              <a:t>Flocs end at a scale of 100 micrometers</a:t>
            </a:r>
          </a:p>
          <a:p>
            <a:pPr lvl="1">
              <a:lnSpc>
                <a:spcPct val="80000"/>
              </a:lnSpc>
            </a:pPr>
            <a:r>
              <a:rPr lang="en-US" dirty="0"/>
              <a:t>Flocculators are meters long</a:t>
            </a:r>
          </a:p>
          <a:p>
            <a:pPr lvl="1">
              <a:lnSpc>
                <a:spcPct val="80000"/>
              </a:lnSpc>
            </a:pPr>
            <a:endParaRPr lang="en-US" dirty="0"/>
          </a:p>
        </p:txBody>
      </p:sp>
    </p:spTree>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6577" y="304800"/>
            <a:ext cx="6522181" cy="1143000"/>
          </a:xfrm>
        </p:spPr>
        <p:txBody>
          <a:bodyPr/>
          <a:lstStyle/>
          <a:p>
            <a:r>
              <a:rPr lang="en-US" sz="3200" dirty="0"/>
              <a:t>Coiled Tube </a:t>
            </a:r>
            <a:r>
              <a:rPr lang="en-US" sz="3200" b="1" u="sng" dirty="0"/>
              <a:t>F</a:t>
            </a:r>
            <a:r>
              <a:rPr lang="en-US" sz="3200" dirty="0"/>
              <a:t>locculation </a:t>
            </a:r>
            <a:r>
              <a:rPr lang="en-US" sz="3200" b="1" u="sng" dirty="0"/>
              <a:t>Re</a:t>
            </a:r>
            <a:r>
              <a:rPr lang="en-US" sz="3200" dirty="0"/>
              <a:t>sidual </a:t>
            </a:r>
            <a:r>
              <a:rPr lang="en-US" sz="3200" b="1" u="sng" dirty="0"/>
              <a:t>T</a:t>
            </a:r>
            <a:r>
              <a:rPr lang="en-US" sz="3200" dirty="0"/>
              <a:t>urbidity </a:t>
            </a:r>
            <a:r>
              <a:rPr lang="en-US" sz="3200" b="1" u="sng" dirty="0"/>
              <a:t>A</a:t>
            </a:r>
            <a:r>
              <a:rPr lang="en-US" sz="3200" dirty="0"/>
              <a:t>nalyzer</a:t>
            </a:r>
          </a:p>
        </p:txBody>
      </p:sp>
      <p:pic>
        <p:nvPicPr>
          <p:cNvPr id="112641" name="Picture 1" descr="C:\Users\kas444\Dropbox\Dissertation\Figures\RTvsDoseBoth.tif"/>
          <p:cNvPicPr>
            <a:picLocks noChangeAspect="1" noChangeArrowheads="1"/>
          </p:cNvPicPr>
          <p:nvPr/>
        </p:nvPicPr>
        <p:blipFill>
          <a:blip r:embed="rId3" cstate="print"/>
          <a:srcRect/>
          <a:stretch>
            <a:fillRect/>
          </a:stretch>
        </p:blipFill>
        <p:spPr bwMode="auto">
          <a:xfrm>
            <a:off x="685800" y="1493332"/>
            <a:ext cx="7924800" cy="5364668"/>
          </a:xfrm>
          <a:prstGeom prst="rect">
            <a:avLst/>
          </a:prstGeom>
          <a:noFill/>
        </p:spPr>
      </p:pic>
      <p:sp>
        <p:nvSpPr>
          <p:cNvPr id="4" name="TextBox 3"/>
          <p:cNvSpPr txBox="1"/>
          <p:nvPr/>
        </p:nvSpPr>
        <p:spPr>
          <a:xfrm>
            <a:off x="7010400" y="6096000"/>
            <a:ext cx="1981200" cy="584775"/>
          </a:xfrm>
          <a:prstGeom prst="rect">
            <a:avLst/>
          </a:prstGeom>
          <a:noFill/>
        </p:spPr>
        <p:txBody>
          <a:bodyPr wrap="square" rtlCol="0">
            <a:spAutoFit/>
          </a:bodyPr>
          <a:lstStyle/>
          <a:p>
            <a:r>
              <a:rPr lang="en-US" sz="1600" dirty="0">
                <a:latin typeface="+mn-lt"/>
              </a:rPr>
              <a:t>Dr. Karen </a:t>
            </a:r>
            <a:r>
              <a:rPr lang="en-US" sz="1600" dirty="0" err="1">
                <a:latin typeface="+mn-lt"/>
              </a:rPr>
              <a:t>Swetland</a:t>
            </a:r>
            <a:r>
              <a:rPr lang="en-US" sz="1600" dirty="0">
                <a:latin typeface="+mn-lt"/>
              </a:rPr>
              <a:t>  Dissertation research</a:t>
            </a:r>
          </a:p>
        </p:txBody>
      </p:sp>
      <p:pic>
        <p:nvPicPr>
          <p:cNvPr id="5" name="Picture 2" descr="M:\AguaClara Team Folders\Research and Development\LabFlocTeam\Spring 2010\Wiki\pictures apparatus\whole_setup.jpg"/>
          <p:cNvPicPr>
            <a:picLocks noChangeAspect="1" noChangeArrowheads="1"/>
          </p:cNvPicPr>
          <p:nvPr/>
        </p:nvPicPr>
        <p:blipFill>
          <a:blip r:embed="rId4" cstate="print"/>
          <a:srcRect/>
          <a:stretch>
            <a:fillRect/>
          </a:stretch>
        </p:blipFill>
        <p:spPr bwMode="auto">
          <a:xfrm>
            <a:off x="7350640" y="1"/>
            <a:ext cx="1793360" cy="1345720"/>
          </a:xfrm>
          <a:prstGeom prst="rect">
            <a:avLst/>
          </a:prstGeom>
          <a:noFill/>
        </p:spPr>
      </p:pic>
    </p:spTree>
    <p:extLst>
      <p:ext uri="{BB962C8B-B14F-4D97-AF65-F5344CB8AC3E}">
        <p14:creationId xmlns:p14="http://schemas.microsoft.com/office/powerpoint/2010/main" val="2566057309"/>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p>
            <a:r>
              <a:rPr lang="en-US" dirty="0"/>
              <a:t>Diameter Scaling</a:t>
            </a:r>
          </a:p>
        </p:txBody>
      </p:sp>
      <p:pic>
        <p:nvPicPr>
          <p:cNvPr id="205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6790" y="1741099"/>
            <a:ext cx="6162675" cy="4819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a14="http://schemas.microsoft.com/office/drawing/2010/main">
        <mc:Choice Requires="a14">
          <p:sp>
            <p:nvSpPr>
              <p:cNvPr id="4" name="TextBox 3"/>
              <p:cNvSpPr txBox="1"/>
              <p:nvPr/>
            </p:nvSpPr>
            <p:spPr>
              <a:xfrm>
                <a:off x="6909760" y="1920817"/>
                <a:ext cx="1844615" cy="107285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a:rPr>
                        <m:t>𝑘</m:t>
                      </m:r>
                      <m:r>
                        <a:rPr lang="en-US" sz="2000" b="0" i="1" smtClean="0">
                          <a:latin typeface="Cambria Math"/>
                        </a:rPr>
                        <m:t>=1</m:t>
                      </m:r>
                    </m:oMath>
                  </m:oMathPara>
                </a14:m>
                <a:endParaRPr lang="en-US" sz="2000" b="0" i="1" dirty="0">
                  <a:latin typeface="Cambria Math"/>
                </a:endParaRPr>
              </a:p>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a:rPr>
                            <m:t>𝐷</m:t>
                          </m:r>
                        </m:e>
                        <m:sub>
                          <m:r>
                            <m:rPr>
                              <m:sty m:val="p"/>
                            </m:rPr>
                            <a:rPr lang="en-US" sz="2000" b="0" i="0" smtClean="0">
                              <a:latin typeface="Cambria Math"/>
                            </a:rPr>
                            <m:t>Clay</m:t>
                          </m:r>
                        </m:sub>
                      </m:sSub>
                      <m:r>
                        <a:rPr lang="en-US" sz="2000" b="0" i="0" smtClean="0">
                          <a:latin typeface="Cambria Math"/>
                        </a:rPr>
                        <m:t>=7 </m:t>
                      </m:r>
                      <m:r>
                        <m:rPr>
                          <m:sty m:val="p"/>
                        </m:rPr>
                        <a:rPr lang="en-US" sz="2000" b="0" i="0" smtClean="0">
                          <a:latin typeface="Cambria Math"/>
                        </a:rPr>
                        <m:t>μm</m:t>
                      </m:r>
                    </m:oMath>
                  </m:oMathPara>
                </a14:m>
                <a:endParaRPr lang="en-US" sz="2000" b="0" dirty="0"/>
              </a:p>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a:rPr>
                            <m:t>𝐷</m:t>
                          </m:r>
                        </m:e>
                        <m:sub>
                          <m:r>
                            <m:rPr>
                              <m:sty m:val="p"/>
                            </m:rPr>
                            <a:rPr lang="en-US" sz="2000" b="0" i="0" smtClean="0">
                              <a:latin typeface="Cambria Math"/>
                            </a:rPr>
                            <m:t>Coag</m:t>
                          </m:r>
                        </m:sub>
                      </m:sSub>
                      <m:r>
                        <a:rPr lang="en-US" sz="2000" b="0" i="0" smtClean="0">
                          <a:latin typeface="Cambria Math"/>
                        </a:rPr>
                        <m:t>=20 </m:t>
                      </m:r>
                      <m:r>
                        <m:rPr>
                          <m:sty m:val="p"/>
                        </m:rPr>
                        <a:rPr lang="en-US" sz="2000" b="0" i="0" smtClean="0">
                          <a:latin typeface="Cambria Math"/>
                        </a:rPr>
                        <m:t>nm</m:t>
                      </m:r>
                    </m:oMath>
                  </m:oMathPara>
                </a14:m>
                <a:endParaRPr lang="en-US" sz="2000" dirty="0"/>
              </a:p>
            </p:txBody>
          </p:sp>
        </mc:Choice>
        <mc:Fallback xmlns="">
          <p:sp>
            <p:nvSpPr>
              <p:cNvPr id="4" name="TextBox 3"/>
              <p:cNvSpPr txBox="1">
                <a:spLocks noRot="1" noChangeAspect="1" noMove="1" noResize="1" noEditPoints="1" noAdjustHandles="1" noChangeArrowheads="1" noChangeShapeType="1" noTextEdit="1"/>
              </p:cNvSpPr>
              <p:nvPr/>
            </p:nvSpPr>
            <p:spPr>
              <a:xfrm>
                <a:off x="6909760" y="1920817"/>
                <a:ext cx="1844615" cy="1072858"/>
              </a:xfrm>
              <a:prstGeom prst="rect">
                <a:avLst/>
              </a:prstGeom>
              <a:blipFill rotWithShape="1">
                <a:blip r:embed="rId6"/>
                <a:stretch>
                  <a:fillRect b="-3409"/>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6D550E55-2DB9-424B-A319-742B558C78C5}"/>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3960291" y="963355"/>
            <a:ext cx="1223418" cy="347435"/>
          </a:xfrm>
          <a:prstGeom prst="rect">
            <a:avLst/>
          </a:prstGeom>
        </p:spPr>
      </p:pic>
      <p:pic>
        <p:nvPicPr>
          <p:cNvPr id="8" name="Picture 7">
            <a:extLst>
              <a:ext uri="{FF2B5EF4-FFF2-40B4-BE49-F238E27FC236}">
                <a16:creationId xmlns:a16="http://schemas.microsoft.com/office/drawing/2014/main" id="{3EE607C7-D80E-4706-8F43-1321EE7C8759}"/>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3323465" y="6003114"/>
            <a:ext cx="774095" cy="626286"/>
          </a:xfrm>
          <a:prstGeom prst="rect">
            <a:avLst/>
          </a:prstGeom>
          <a:solidFill>
            <a:schemeClr val="bg1"/>
          </a:solidFill>
        </p:spPr>
      </p:pic>
    </p:spTree>
    <p:extLst>
      <p:ext uri="{BB962C8B-B14F-4D97-AF65-F5344CB8AC3E}">
        <p14:creationId xmlns:p14="http://schemas.microsoft.com/office/powerpoint/2010/main" val="1930034370"/>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39889"/>
            <a:ext cx="8458200" cy="1143000"/>
          </a:xfrm>
        </p:spPr>
        <p:txBody>
          <a:bodyPr anchor="t"/>
          <a:lstStyle/>
          <a:p>
            <a:r>
              <a:rPr lang="en-US" dirty="0"/>
              <a:t>Separation Distance Scaling</a:t>
            </a:r>
          </a:p>
        </p:txBody>
      </p:sp>
      <p:pic>
        <p:nvPicPr>
          <p:cNvPr id="102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5172" y="1524000"/>
            <a:ext cx="6124575" cy="4819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a14="http://schemas.microsoft.com/office/drawing/2010/main">
        <mc:Choice Requires="a14">
          <p:sp>
            <p:nvSpPr>
              <p:cNvPr id="4" name="TextBox 3"/>
              <p:cNvSpPr txBox="1"/>
              <p:nvPr/>
            </p:nvSpPr>
            <p:spPr>
              <a:xfrm>
                <a:off x="6974457" y="1782792"/>
                <a:ext cx="1676400" cy="97501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a:rPr>
                        <m:t>𝑘</m:t>
                      </m:r>
                      <m:r>
                        <a:rPr lang="en-US" sz="1800" b="0" i="1" smtClean="0">
                          <a:latin typeface="Cambria Math"/>
                        </a:rPr>
                        <m:t>=0.05</m:t>
                      </m:r>
                    </m:oMath>
                  </m:oMathPara>
                </a14:m>
                <a:endParaRPr lang="en-US" sz="1800" b="0" dirty="0"/>
              </a:p>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a:rPr>
                            <m:t>𝐷</m:t>
                          </m:r>
                        </m:e>
                        <m:sub>
                          <m:r>
                            <m:rPr>
                              <m:sty m:val="p"/>
                            </m:rPr>
                            <a:rPr lang="en-US" sz="1800" b="0" i="0" smtClean="0">
                              <a:latin typeface="Cambria Math"/>
                            </a:rPr>
                            <m:t>Clay</m:t>
                          </m:r>
                        </m:sub>
                      </m:sSub>
                      <m:r>
                        <a:rPr lang="en-US" sz="1800" b="0" i="0" smtClean="0">
                          <a:latin typeface="Cambria Math"/>
                        </a:rPr>
                        <m:t>=7 </m:t>
                      </m:r>
                      <m:r>
                        <m:rPr>
                          <m:sty m:val="p"/>
                        </m:rPr>
                        <a:rPr lang="en-US" sz="1800" b="0" i="0" smtClean="0">
                          <a:latin typeface="Cambria Math"/>
                        </a:rPr>
                        <m:t>μm</m:t>
                      </m:r>
                    </m:oMath>
                  </m:oMathPara>
                </a14:m>
                <a:endParaRPr lang="en-US" sz="1800" b="0" dirty="0"/>
              </a:p>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a:rPr>
                            <m:t>𝐷</m:t>
                          </m:r>
                        </m:e>
                        <m:sub>
                          <m:r>
                            <m:rPr>
                              <m:sty m:val="p"/>
                            </m:rPr>
                            <a:rPr lang="en-US" sz="1800" b="0" i="0" smtClean="0">
                              <a:latin typeface="Cambria Math"/>
                            </a:rPr>
                            <m:t>Coag</m:t>
                          </m:r>
                        </m:sub>
                      </m:sSub>
                      <m:r>
                        <a:rPr lang="en-US" sz="1800" b="0" i="0" smtClean="0">
                          <a:latin typeface="Cambria Math"/>
                        </a:rPr>
                        <m:t>=20 </m:t>
                      </m:r>
                      <m:r>
                        <m:rPr>
                          <m:sty m:val="p"/>
                        </m:rPr>
                        <a:rPr lang="en-US" sz="1800" b="0" i="0" smtClean="0">
                          <a:latin typeface="Cambria Math"/>
                        </a:rPr>
                        <m:t>nm</m:t>
                      </m:r>
                    </m:oMath>
                  </m:oMathPara>
                </a14:m>
                <a:endParaRPr lang="en-US" sz="1800" dirty="0"/>
              </a:p>
            </p:txBody>
          </p:sp>
        </mc:Choice>
        <mc:Fallback xmlns="">
          <p:sp>
            <p:nvSpPr>
              <p:cNvPr id="4" name="TextBox 3"/>
              <p:cNvSpPr txBox="1">
                <a:spLocks noRot="1" noChangeAspect="1" noMove="1" noResize="1" noEditPoints="1" noAdjustHandles="1" noChangeArrowheads="1" noChangeShapeType="1" noTextEdit="1"/>
              </p:cNvSpPr>
              <p:nvPr/>
            </p:nvSpPr>
            <p:spPr>
              <a:xfrm>
                <a:off x="6974457" y="1782792"/>
                <a:ext cx="1676400" cy="975011"/>
              </a:xfrm>
              <a:prstGeom prst="rect">
                <a:avLst/>
              </a:prstGeom>
              <a:blipFill rotWithShape="1">
                <a:blip r:embed="rId6"/>
                <a:stretch>
                  <a:fillRect b="-2500"/>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8280A4AB-7750-48C2-B93E-65CB19573260}"/>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4015803" y="1013920"/>
            <a:ext cx="1112394" cy="301235"/>
          </a:xfrm>
          <a:prstGeom prst="rect">
            <a:avLst/>
          </a:prstGeom>
        </p:spPr>
      </p:pic>
      <p:pic>
        <p:nvPicPr>
          <p:cNvPr id="9" name="Picture 8">
            <a:extLst>
              <a:ext uri="{FF2B5EF4-FFF2-40B4-BE49-F238E27FC236}">
                <a16:creationId xmlns:a16="http://schemas.microsoft.com/office/drawing/2014/main" id="{65DCCBD9-CA3E-4F0C-9CF9-022EB88962A8}"/>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3140108" y="5784392"/>
            <a:ext cx="875695" cy="708486"/>
          </a:xfrm>
          <a:prstGeom prst="rect">
            <a:avLst/>
          </a:prstGeom>
          <a:solidFill>
            <a:schemeClr val="bg1"/>
          </a:solidFill>
        </p:spPr>
      </p:pic>
    </p:spTree>
    <p:extLst>
      <p:ext uri="{BB962C8B-B14F-4D97-AF65-F5344CB8AC3E}">
        <p14:creationId xmlns:p14="http://schemas.microsoft.com/office/powerpoint/2010/main" val="581022529"/>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Relative velocities appear to scale with average separation distance</a:t>
            </a:r>
          </a:p>
        </p:txBody>
      </p:sp>
      <p:sp>
        <p:nvSpPr>
          <p:cNvPr id="3" name="Content Placeholder 2"/>
          <p:cNvSpPr>
            <a:spLocks noGrp="1"/>
          </p:cNvSpPr>
          <p:nvPr>
            <p:ph idx="1"/>
          </p:nvPr>
        </p:nvSpPr>
        <p:spPr/>
        <p:txBody>
          <a:bodyPr/>
          <a:lstStyle/>
          <a:p>
            <a:r>
              <a:rPr lang="en-US" dirty="0"/>
              <a:t>These results appear to be different than classic particle collision models</a:t>
            </a:r>
          </a:p>
          <a:p>
            <a:r>
              <a:rPr lang="en-US" dirty="0"/>
              <a:t>There might be a confounding assumption that leads to these surprising results</a:t>
            </a:r>
          </a:p>
          <a:p>
            <a:pPr lvl="1"/>
            <a:r>
              <a:rPr lang="en-US" dirty="0"/>
              <a:t>Big flocs are useless</a:t>
            </a:r>
          </a:p>
          <a:p>
            <a:pPr lvl="1"/>
            <a:r>
              <a:rPr lang="en-US" dirty="0"/>
              <a:t>Small flocs disappear at a rate proportional to the number of their collisions</a:t>
            </a:r>
          </a:p>
          <a:p>
            <a:pPr lvl="1"/>
            <a:r>
              <a:rPr lang="en-US" dirty="0"/>
              <a:t>?</a:t>
            </a:r>
          </a:p>
        </p:txBody>
      </p:sp>
    </p:spTree>
    <p:extLst>
      <p:ext uri="{BB962C8B-B14F-4D97-AF65-F5344CB8AC3E}">
        <p14:creationId xmlns:p14="http://schemas.microsoft.com/office/powerpoint/2010/main" val="1509522340"/>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Floc model for viscous dominated collisions</a:t>
            </a:r>
          </a:p>
        </p:txBody>
      </p:sp>
      <p:sp>
        <p:nvSpPr>
          <p:cNvPr id="3" name="TextBox 2"/>
          <p:cNvSpPr txBox="1"/>
          <p:nvPr/>
        </p:nvSpPr>
        <p:spPr>
          <a:xfrm>
            <a:off x="5420034" y="4536058"/>
            <a:ext cx="2057400" cy="400110"/>
          </a:xfrm>
          <a:prstGeom prst="rect">
            <a:avLst/>
          </a:prstGeom>
          <a:noFill/>
        </p:spPr>
        <p:txBody>
          <a:bodyPr wrap="square" rtlCol="0">
            <a:spAutoFit/>
          </a:bodyPr>
          <a:lstStyle/>
          <a:p>
            <a:r>
              <a:rPr lang="en-US" sz="2000" dirty="0">
                <a:latin typeface="+mn-lt"/>
              </a:rPr>
              <a:t>Velocity gradient</a:t>
            </a:r>
          </a:p>
        </p:txBody>
      </p:sp>
      <p:sp>
        <p:nvSpPr>
          <p:cNvPr id="4" name="TextBox 3"/>
          <p:cNvSpPr txBox="1"/>
          <p:nvPr/>
        </p:nvSpPr>
        <p:spPr>
          <a:xfrm>
            <a:off x="5590246" y="5508679"/>
            <a:ext cx="2057400" cy="707886"/>
          </a:xfrm>
          <a:prstGeom prst="rect">
            <a:avLst/>
          </a:prstGeom>
          <a:noFill/>
        </p:spPr>
        <p:txBody>
          <a:bodyPr wrap="square" rtlCol="0">
            <a:spAutoFit/>
          </a:bodyPr>
          <a:lstStyle/>
          <a:p>
            <a:r>
              <a:rPr lang="en-US" sz="2000" dirty="0"/>
              <a:t>Initial particle spacing</a:t>
            </a:r>
          </a:p>
        </p:txBody>
      </p:sp>
      <p:sp>
        <p:nvSpPr>
          <p:cNvPr id="6" name="TextBox 5"/>
          <p:cNvSpPr txBox="1"/>
          <p:nvPr/>
        </p:nvSpPr>
        <p:spPr>
          <a:xfrm>
            <a:off x="5654918" y="3955287"/>
            <a:ext cx="2137360" cy="400110"/>
          </a:xfrm>
          <a:prstGeom prst="rect">
            <a:avLst/>
          </a:prstGeom>
          <a:noFill/>
        </p:spPr>
        <p:txBody>
          <a:bodyPr wrap="square" rtlCol="0">
            <a:spAutoFit/>
          </a:bodyPr>
          <a:lstStyle/>
          <a:p>
            <a:r>
              <a:rPr lang="en-US" sz="2000" dirty="0"/>
              <a:t>Flocculation time</a:t>
            </a:r>
          </a:p>
        </p:txBody>
      </p:sp>
      <p:cxnSp>
        <p:nvCxnSpPr>
          <p:cNvPr id="458" name="Elbow Connector 457"/>
          <p:cNvCxnSpPr>
            <a:cxnSpLocks/>
            <a:stCxn id="4" idx="1"/>
          </p:cNvCxnSpPr>
          <p:nvPr/>
        </p:nvCxnSpPr>
        <p:spPr>
          <a:xfrm rot="10800000">
            <a:off x="4523996" y="2883868"/>
            <a:ext cx="1066250" cy="2978754"/>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59" name="Elbow Connector 478"/>
          <p:cNvCxnSpPr>
            <a:cxnSpLocks/>
            <a:stCxn id="15" idx="1"/>
          </p:cNvCxnSpPr>
          <p:nvPr/>
        </p:nvCxnSpPr>
        <p:spPr>
          <a:xfrm rot="10800000" flipV="1">
            <a:off x="4722472" y="1784910"/>
            <a:ext cx="1306801" cy="413310"/>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60" name="Elbow Connector 480 1"/>
          <p:cNvCxnSpPr>
            <a:cxnSpLocks/>
            <a:stCxn id="6" idx="1"/>
          </p:cNvCxnSpPr>
          <p:nvPr/>
        </p:nvCxnSpPr>
        <p:spPr>
          <a:xfrm rot="10800000">
            <a:off x="5348350" y="2702946"/>
            <a:ext cx="306568" cy="1452396"/>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87" name="Elbow Connector 486"/>
          <p:cNvCxnSpPr>
            <a:cxnSpLocks/>
            <a:stCxn id="3" idx="1"/>
          </p:cNvCxnSpPr>
          <p:nvPr/>
        </p:nvCxnSpPr>
        <p:spPr>
          <a:xfrm rot="10800000">
            <a:off x="5158560" y="2702947"/>
            <a:ext cx="261474" cy="2033167"/>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sp>
        <p:nvSpPr>
          <p:cNvPr id="482" name="TextBox 481"/>
          <p:cNvSpPr txBox="1"/>
          <p:nvPr/>
        </p:nvSpPr>
        <p:spPr>
          <a:xfrm>
            <a:off x="250853" y="3923310"/>
            <a:ext cx="3212538" cy="707886"/>
          </a:xfrm>
          <a:prstGeom prst="rect">
            <a:avLst/>
          </a:prstGeom>
          <a:noFill/>
        </p:spPr>
        <p:txBody>
          <a:bodyPr wrap="square" rtlCol="0">
            <a:spAutoFit/>
          </a:bodyPr>
          <a:lstStyle/>
          <a:p>
            <a:pPr algn="ctr"/>
            <a:r>
              <a:rPr lang="en-US" sz="2000" dirty="0">
                <a:latin typeface="+mn-lt"/>
              </a:rPr>
              <a:t>Rate constant (model fitting parameter)</a:t>
            </a:r>
          </a:p>
        </p:txBody>
      </p:sp>
      <p:cxnSp>
        <p:nvCxnSpPr>
          <p:cNvPr id="484" name="Elbow Connector 483"/>
          <p:cNvCxnSpPr>
            <a:cxnSpLocks/>
            <a:stCxn id="482" idx="3"/>
          </p:cNvCxnSpPr>
          <p:nvPr/>
        </p:nvCxnSpPr>
        <p:spPr>
          <a:xfrm flipV="1">
            <a:off x="3463391" y="2619639"/>
            <a:ext cx="710878" cy="1657614"/>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71" name="Elbow Connector 480 2"/>
          <p:cNvCxnSpPr>
            <a:cxnSpLocks/>
          </p:cNvCxnSpPr>
          <p:nvPr/>
        </p:nvCxnSpPr>
        <p:spPr>
          <a:xfrm rot="16200000" flipV="1">
            <a:off x="5267580" y="2894852"/>
            <a:ext cx="755129" cy="371319"/>
          </a:xfrm>
          <a:prstGeom prst="bentConnector3">
            <a:avLst>
              <a:gd name="adj1" fmla="val 143"/>
            </a:avLst>
          </a:prstGeom>
          <a:ln>
            <a:tailEnd type="arrow"/>
          </a:ln>
        </p:spPr>
        <p:style>
          <a:lnRef idx="1">
            <a:schemeClr val="accent1"/>
          </a:lnRef>
          <a:fillRef idx="0">
            <a:schemeClr val="accent1"/>
          </a:fillRef>
          <a:effectRef idx="0">
            <a:schemeClr val="accent1"/>
          </a:effectRef>
          <a:fontRef idx="minor">
            <a:schemeClr val="tx1"/>
          </a:fontRef>
        </p:style>
      </p:cxnSp>
      <p:sp>
        <p:nvSpPr>
          <p:cNvPr id="473" name="TextBox 472"/>
          <p:cNvSpPr txBox="1"/>
          <p:nvPr/>
        </p:nvSpPr>
        <p:spPr>
          <a:xfrm>
            <a:off x="5717913" y="2938955"/>
            <a:ext cx="3231157" cy="1015663"/>
          </a:xfrm>
          <a:prstGeom prst="rect">
            <a:avLst/>
          </a:prstGeom>
          <a:noFill/>
        </p:spPr>
        <p:txBody>
          <a:bodyPr wrap="square" rtlCol="0">
            <a:spAutoFit/>
          </a:bodyPr>
          <a:lstStyle/>
          <a:p>
            <a:pPr algn="ctr"/>
            <a:r>
              <a:rPr lang="en-US" sz="2000" dirty="0"/>
              <a:t>A function of fractional surface coverage of particle by coagulant</a:t>
            </a:r>
          </a:p>
        </p:txBody>
      </p:sp>
      <p:sp>
        <p:nvSpPr>
          <p:cNvPr id="15" name="Rectangle 14"/>
          <p:cNvSpPr/>
          <p:nvPr/>
        </p:nvSpPr>
        <p:spPr>
          <a:xfrm>
            <a:off x="6029272" y="1584855"/>
            <a:ext cx="2588013" cy="400110"/>
          </a:xfrm>
          <a:prstGeom prst="rect">
            <a:avLst/>
          </a:prstGeom>
        </p:spPr>
        <p:txBody>
          <a:bodyPr wrap="square">
            <a:spAutoFit/>
          </a:bodyPr>
          <a:lstStyle/>
          <a:p>
            <a:pPr lvl="0" algn="ctr"/>
            <a:r>
              <a:rPr lang="en-US" sz="2000" dirty="0">
                <a:solidFill>
                  <a:srgbClr val="000000"/>
                </a:solidFill>
                <a:latin typeface="Candara"/>
              </a:rPr>
              <a:t>Particle diameter</a:t>
            </a:r>
          </a:p>
        </p:txBody>
      </p:sp>
      <p:pic>
        <p:nvPicPr>
          <p:cNvPr id="80" name="Picture 12">
            <a:hlinkClick r:id="rId6" action="ppaction://hlinksldjump"/>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367176" y="2346554"/>
            <a:ext cx="712787" cy="712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10">
            <a:extLst>
              <a:ext uri="{FF2B5EF4-FFF2-40B4-BE49-F238E27FC236}">
                <a16:creationId xmlns:a16="http://schemas.microsoft.com/office/drawing/2014/main" id="{6A50FEBD-20D4-4358-B062-7AE4B4EE8F21}"/>
              </a:ext>
            </a:extLst>
          </p:cNvPr>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880360" y="5160865"/>
            <a:ext cx="2337402" cy="824107"/>
          </a:xfrm>
          <a:prstGeom prst="rect">
            <a:avLst/>
          </a:prstGeom>
        </p:spPr>
      </p:pic>
      <p:pic>
        <p:nvPicPr>
          <p:cNvPr id="13" name="Picture 12">
            <a:extLst>
              <a:ext uri="{FF2B5EF4-FFF2-40B4-BE49-F238E27FC236}">
                <a16:creationId xmlns:a16="http://schemas.microsoft.com/office/drawing/2014/main" id="{E0E78B00-A243-4327-8232-866139D46C6E}"/>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7738908" y="4547019"/>
            <a:ext cx="733760" cy="702783"/>
          </a:xfrm>
          <a:prstGeom prst="rect">
            <a:avLst/>
          </a:prstGeom>
        </p:spPr>
      </p:pic>
      <p:pic>
        <p:nvPicPr>
          <p:cNvPr id="21" name="Picture 20">
            <a:extLst>
              <a:ext uri="{FF2B5EF4-FFF2-40B4-BE49-F238E27FC236}">
                <a16:creationId xmlns:a16="http://schemas.microsoft.com/office/drawing/2014/main" id="{88236C38-CE17-4101-9AF9-88DB0586754C}"/>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6921237" y="1020731"/>
            <a:ext cx="1112394" cy="301235"/>
          </a:xfrm>
          <a:prstGeom prst="rect">
            <a:avLst/>
          </a:prstGeom>
        </p:spPr>
      </p:pic>
      <p:pic>
        <p:nvPicPr>
          <p:cNvPr id="22" name="Picture 21">
            <a:extLst>
              <a:ext uri="{FF2B5EF4-FFF2-40B4-BE49-F238E27FC236}">
                <a16:creationId xmlns:a16="http://schemas.microsoft.com/office/drawing/2014/main" id="{344A1C53-BE93-46C3-8DB0-C98A4C51139D}"/>
              </a:ext>
            </a:extLst>
          </p:cNvPr>
          <p:cNvPicPr>
            <a:picLocks noChangeAspect="1"/>
          </p:cNvPicPr>
          <p:nvPr>
            <p:custDataLst>
              <p:tags r:id="rId4"/>
            </p:custDataLst>
          </p:nvPr>
        </p:nvPicPr>
        <p:blipFill>
          <a:blip r:embed="rId11"/>
          <a:stretch>
            <a:fillRect/>
          </a:stretch>
        </p:blipFill>
        <p:spPr>
          <a:xfrm>
            <a:off x="1703927" y="2011100"/>
            <a:ext cx="4582631" cy="928837"/>
          </a:xfrm>
          <a:prstGeom prst="rect">
            <a:avLst/>
          </a:prstGeom>
        </p:spPr>
      </p:pic>
    </p:spTree>
    <p:extLst>
      <p:ext uri="{BB962C8B-B14F-4D97-AF65-F5344CB8AC3E}">
        <p14:creationId xmlns:p14="http://schemas.microsoft.com/office/powerpoint/2010/main" val="3644169939"/>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 predictions?</a:t>
            </a:r>
          </a:p>
        </p:txBody>
      </p:sp>
      <p:graphicFrame>
        <p:nvGraphicFramePr>
          <p:cNvPr id="11" name="Object 10"/>
          <p:cNvGraphicFramePr>
            <a:graphicFrameLocks noChangeAspect="1"/>
          </p:cNvGraphicFramePr>
          <p:nvPr>
            <p:extLst>
              <p:ext uri="{D42A27DB-BD31-4B8C-83A1-F6EECF244321}">
                <p14:modId xmlns:p14="http://schemas.microsoft.com/office/powerpoint/2010/main" val="2975295901"/>
              </p:ext>
            </p:extLst>
          </p:nvPr>
        </p:nvGraphicFramePr>
        <p:xfrm>
          <a:off x="879475" y="4337050"/>
          <a:ext cx="2133600" cy="927100"/>
        </p:xfrm>
        <a:graphic>
          <a:graphicData uri="http://schemas.openxmlformats.org/presentationml/2006/ole">
            <mc:AlternateContent xmlns:mc="http://schemas.openxmlformats.org/markup-compatibility/2006">
              <mc:Choice xmlns:v="urn:schemas-microsoft-com:vml" Requires="v">
                <p:oleObj spid="_x0000_s2287412" name="Equation" r:id="rId15" imgW="2133360" imgH="927000" progId="Equation.DSMT4">
                  <p:embed/>
                </p:oleObj>
              </mc:Choice>
              <mc:Fallback>
                <p:oleObj name="Equation" r:id="rId15" imgW="2133360" imgH="927000" progId="Equation.DSMT4">
                  <p:embed/>
                  <p:pic>
                    <p:nvPicPr>
                      <p:cNvPr id="0" name=""/>
                      <p:cNvPicPr>
                        <a:picLocks noChangeAspect="1" noChangeArrowheads="1"/>
                      </p:cNvPicPr>
                      <p:nvPr/>
                    </p:nvPicPr>
                    <p:blipFill>
                      <a:blip r:embed="rId16"/>
                      <a:srcRect/>
                      <a:stretch>
                        <a:fillRect/>
                      </a:stretch>
                    </p:blipFill>
                    <p:spPr bwMode="auto">
                      <a:xfrm>
                        <a:off x="879475" y="4337050"/>
                        <a:ext cx="2133600" cy="927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8" name="Line 19"/>
          <p:cNvSpPr>
            <a:spLocks noChangeShapeType="1"/>
          </p:cNvSpPr>
          <p:nvPr/>
        </p:nvSpPr>
        <p:spPr bwMode="auto">
          <a:xfrm>
            <a:off x="4674910" y="1143000"/>
            <a:ext cx="0" cy="5715000"/>
          </a:xfrm>
          <a:prstGeom prst="line">
            <a:avLst/>
          </a:prstGeom>
          <a:noFill/>
          <a:ln w="38100">
            <a:solidFill>
              <a:schemeClr val="tx1"/>
            </a:solidFill>
            <a:round/>
            <a:headEnd type="none" w="lg" len="med"/>
            <a:tailEnd type="none" w="lg" len="med"/>
          </a:ln>
        </p:spPr>
        <p:txBody>
          <a:bodyPr wrap="none" anchor="ctr">
            <a:spAutoFit/>
          </a:bodyPr>
          <a:lstStyle/>
          <a:p>
            <a:endParaRPr lang="en-US"/>
          </a:p>
        </p:txBody>
      </p:sp>
      <p:sp>
        <p:nvSpPr>
          <p:cNvPr id="5" name="TextBox 4"/>
          <p:cNvSpPr txBox="1"/>
          <p:nvPr/>
        </p:nvSpPr>
        <p:spPr>
          <a:xfrm>
            <a:off x="715993" y="5279366"/>
            <a:ext cx="7775718" cy="461665"/>
          </a:xfrm>
          <a:prstGeom prst="rect">
            <a:avLst/>
          </a:prstGeom>
          <a:solidFill>
            <a:schemeClr val="bg1"/>
          </a:solidFill>
        </p:spPr>
        <p:txBody>
          <a:bodyPr wrap="none" rtlCol="0">
            <a:spAutoFit/>
          </a:bodyPr>
          <a:lstStyle/>
          <a:p>
            <a:r>
              <a:rPr lang="en-US" sz="2400" dirty="0"/>
              <a:t>Flocculator must be designed for target settled water turbidity</a:t>
            </a:r>
          </a:p>
        </p:txBody>
      </p:sp>
      <p:pic>
        <p:nvPicPr>
          <p:cNvPr id="24" name="Picture 23">
            <a:extLst>
              <a:ext uri="{FF2B5EF4-FFF2-40B4-BE49-F238E27FC236}">
                <a16:creationId xmlns:a16="http://schemas.microsoft.com/office/drawing/2014/main" id="{84CCEC30-7540-436E-8790-C6CE3610CD2B}"/>
              </a:ext>
            </a:extLst>
          </p:cNvPr>
          <p:cNvPicPr>
            <a:picLocks noChangeAspect="1"/>
          </p:cNvPicPr>
          <p:nvPr>
            <p:custDataLst>
              <p:tags r:id="rId2"/>
            </p:custDataLst>
          </p:nvPr>
        </p:nvPicPr>
        <p:blipFill>
          <a:blip r:embed="rId17" cstate="print">
            <a:extLst>
              <a:ext uri="{28A0092B-C50C-407E-A947-70E740481C1C}">
                <a14:useLocalDpi xmlns:a14="http://schemas.microsoft.com/office/drawing/2010/main" val="0"/>
              </a:ext>
            </a:extLst>
          </a:blip>
          <a:stretch>
            <a:fillRect/>
          </a:stretch>
        </p:blipFill>
        <p:spPr>
          <a:xfrm>
            <a:off x="1810244" y="1633743"/>
            <a:ext cx="1112394" cy="301235"/>
          </a:xfrm>
          <a:prstGeom prst="rect">
            <a:avLst/>
          </a:prstGeom>
        </p:spPr>
      </p:pic>
      <p:pic>
        <p:nvPicPr>
          <p:cNvPr id="25" name="Picture 24">
            <a:extLst>
              <a:ext uri="{FF2B5EF4-FFF2-40B4-BE49-F238E27FC236}">
                <a16:creationId xmlns:a16="http://schemas.microsoft.com/office/drawing/2014/main" id="{9045EBCA-A166-435A-B694-D5EC4141504D}"/>
              </a:ext>
            </a:extLst>
          </p:cNvPr>
          <p:cNvPicPr>
            <a:picLocks noChangeAspect="1"/>
          </p:cNvPicPr>
          <p:nvPr>
            <p:custDataLst>
              <p:tags r:id="rId3"/>
            </p:custDataLst>
          </p:nvPr>
        </p:nvPicPr>
        <p:blipFill>
          <a:blip r:embed="rId18" cstate="print">
            <a:extLst>
              <a:ext uri="{28A0092B-C50C-407E-A947-70E740481C1C}">
                <a14:useLocalDpi xmlns:a14="http://schemas.microsoft.com/office/drawing/2010/main" val="0"/>
              </a:ext>
            </a:extLst>
          </a:blip>
          <a:stretch>
            <a:fillRect/>
          </a:stretch>
        </p:blipFill>
        <p:spPr>
          <a:xfrm>
            <a:off x="6314293" y="1633951"/>
            <a:ext cx="1223418" cy="347435"/>
          </a:xfrm>
          <a:prstGeom prst="rect">
            <a:avLst/>
          </a:prstGeom>
        </p:spPr>
      </p:pic>
      <p:pic>
        <p:nvPicPr>
          <p:cNvPr id="26" name="Picture 25">
            <a:extLst>
              <a:ext uri="{FF2B5EF4-FFF2-40B4-BE49-F238E27FC236}">
                <a16:creationId xmlns:a16="http://schemas.microsoft.com/office/drawing/2014/main" id="{42DC85AF-7A34-4800-ACED-CB7C5F2ED859}"/>
              </a:ext>
            </a:extLst>
          </p:cNvPr>
          <p:cNvPicPr>
            <a:picLocks noChangeAspect="1"/>
          </p:cNvPicPr>
          <p:nvPr>
            <p:custDataLst>
              <p:tags r:id="rId4"/>
            </p:custDataLst>
          </p:nvPr>
        </p:nvPicPr>
        <p:blipFill>
          <a:blip r:embed="rId19" cstate="print">
            <a:extLst>
              <a:ext uri="{28A0092B-C50C-407E-A947-70E740481C1C}">
                <a14:useLocalDpi xmlns:a14="http://schemas.microsoft.com/office/drawing/2010/main" val="0"/>
              </a:ext>
            </a:extLst>
          </a:blip>
          <a:stretch>
            <a:fillRect/>
          </a:stretch>
        </p:blipFill>
        <p:spPr>
          <a:xfrm>
            <a:off x="7756402" y="494859"/>
            <a:ext cx="857905" cy="684190"/>
          </a:xfrm>
          <a:prstGeom prst="rect">
            <a:avLst/>
          </a:prstGeom>
        </p:spPr>
      </p:pic>
      <p:pic>
        <p:nvPicPr>
          <p:cNvPr id="27" name="Picture 26">
            <a:extLst>
              <a:ext uri="{FF2B5EF4-FFF2-40B4-BE49-F238E27FC236}">
                <a16:creationId xmlns:a16="http://schemas.microsoft.com/office/drawing/2014/main" id="{86C7783E-63D5-474F-A554-6D290901F0FF}"/>
              </a:ext>
            </a:extLst>
          </p:cNvPr>
          <p:cNvPicPr>
            <a:picLocks noChangeAspect="1"/>
          </p:cNvPicPr>
          <p:nvPr>
            <p:custDataLst>
              <p:tags r:id="rId5"/>
            </p:custDataLst>
          </p:nvPr>
        </p:nvPicPr>
        <p:blipFill>
          <a:blip r:embed="rId20" cstate="print">
            <a:extLst>
              <a:ext uri="{28A0092B-C50C-407E-A947-70E740481C1C}">
                <a14:useLocalDpi xmlns:a14="http://schemas.microsoft.com/office/drawing/2010/main" val="0"/>
              </a:ext>
            </a:extLst>
          </a:blip>
          <a:stretch>
            <a:fillRect/>
          </a:stretch>
        </p:blipFill>
        <p:spPr>
          <a:xfrm>
            <a:off x="421734" y="2382042"/>
            <a:ext cx="3793432" cy="552458"/>
          </a:xfrm>
          <a:prstGeom prst="rect">
            <a:avLst/>
          </a:prstGeom>
        </p:spPr>
      </p:pic>
      <p:pic>
        <p:nvPicPr>
          <p:cNvPr id="28" name="Picture 27">
            <a:extLst>
              <a:ext uri="{FF2B5EF4-FFF2-40B4-BE49-F238E27FC236}">
                <a16:creationId xmlns:a16="http://schemas.microsoft.com/office/drawing/2014/main" id="{C8468582-C27B-44AC-A5A0-203C868F1FC5}"/>
              </a:ext>
            </a:extLst>
          </p:cNvPr>
          <p:cNvPicPr>
            <a:picLocks noChangeAspect="1"/>
          </p:cNvPicPr>
          <p:nvPr>
            <p:custDataLst>
              <p:tags r:id="rId6"/>
            </p:custDataLst>
          </p:nvPr>
        </p:nvPicPr>
        <p:blipFill>
          <a:blip r:embed="rId21" cstate="print">
            <a:extLst>
              <a:ext uri="{28A0092B-C50C-407E-A947-70E740481C1C}">
                <a14:useLocalDpi xmlns:a14="http://schemas.microsoft.com/office/drawing/2010/main" val="0"/>
              </a:ext>
            </a:extLst>
          </a:blip>
          <a:stretch>
            <a:fillRect/>
          </a:stretch>
        </p:blipFill>
        <p:spPr>
          <a:xfrm>
            <a:off x="5326602" y="2299047"/>
            <a:ext cx="3084500" cy="720536"/>
          </a:xfrm>
          <a:prstGeom prst="rect">
            <a:avLst/>
          </a:prstGeom>
        </p:spPr>
      </p:pic>
      <p:pic>
        <p:nvPicPr>
          <p:cNvPr id="4" name="Picture 3">
            <a:extLst>
              <a:ext uri="{FF2B5EF4-FFF2-40B4-BE49-F238E27FC236}">
                <a16:creationId xmlns:a16="http://schemas.microsoft.com/office/drawing/2014/main" id="{BF398A6A-E0F6-4B6F-9822-500B2D346B09}"/>
              </a:ext>
            </a:extLst>
          </p:cNvPr>
          <p:cNvPicPr>
            <a:picLocks noChangeAspect="1"/>
          </p:cNvPicPr>
          <p:nvPr>
            <p:custDataLst>
              <p:tags r:id="rId7"/>
            </p:custDataLst>
          </p:nvPr>
        </p:nvPicPr>
        <p:blipFill>
          <a:blip r:embed="rId22" cstate="print">
            <a:extLst>
              <a:ext uri="{28A0092B-C50C-407E-A947-70E740481C1C}">
                <a14:useLocalDpi xmlns:a14="http://schemas.microsoft.com/office/drawing/2010/main" val="0"/>
              </a:ext>
            </a:extLst>
          </a:blip>
          <a:stretch>
            <a:fillRect/>
          </a:stretch>
        </p:blipFill>
        <p:spPr>
          <a:xfrm>
            <a:off x="635022" y="3358389"/>
            <a:ext cx="3474132" cy="576456"/>
          </a:xfrm>
          <a:prstGeom prst="rect">
            <a:avLst/>
          </a:prstGeom>
        </p:spPr>
      </p:pic>
      <p:pic>
        <p:nvPicPr>
          <p:cNvPr id="7" name="Picture 6">
            <a:extLst>
              <a:ext uri="{FF2B5EF4-FFF2-40B4-BE49-F238E27FC236}">
                <a16:creationId xmlns:a16="http://schemas.microsoft.com/office/drawing/2014/main" id="{3CB11BE9-8347-4042-937E-57635D6F9D7B}"/>
              </a:ext>
            </a:extLst>
          </p:cNvPr>
          <p:cNvPicPr>
            <a:picLocks noChangeAspect="1"/>
          </p:cNvPicPr>
          <p:nvPr>
            <p:custDataLst>
              <p:tags r:id="rId8"/>
            </p:custDataLst>
          </p:nvPr>
        </p:nvPicPr>
        <p:blipFill>
          <a:blip r:embed="rId23" cstate="print">
            <a:extLst>
              <a:ext uri="{28A0092B-C50C-407E-A947-70E740481C1C}">
                <a14:useLocalDpi xmlns:a14="http://schemas.microsoft.com/office/drawing/2010/main" val="0"/>
              </a:ext>
            </a:extLst>
          </a:blip>
          <a:stretch>
            <a:fillRect/>
          </a:stretch>
        </p:blipFill>
        <p:spPr>
          <a:xfrm>
            <a:off x="5491991" y="3449343"/>
            <a:ext cx="2700248" cy="347123"/>
          </a:xfrm>
          <a:prstGeom prst="rect">
            <a:avLst/>
          </a:prstGeom>
        </p:spPr>
      </p:pic>
      <p:pic>
        <p:nvPicPr>
          <p:cNvPr id="9" name="Picture 8">
            <a:extLst>
              <a:ext uri="{FF2B5EF4-FFF2-40B4-BE49-F238E27FC236}">
                <a16:creationId xmlns:a16="http://schemas.microsoft.com/office/drawing/2014/main" id="{70C3EECA-6D4B-4BD8-815B-F1B60C24F911}"/>
              </a:ext>
            </a:extLst>
          </p:cNvPr>
          <p:cNvPicPr>
            <a:picLocks noChangeAspect="1"/>
          </p:cNvPicPr>
          <p:nvPr>
            <p:custDataLst>
              <p:tags r:id="rId9"/>
            </p:custDataLst>
          </p:nvPr>
        </p:nvPicPr>
        <p:blipFill>
          <a:blip r:embed="rId24" cstate="print">
            <a:extLst>
              <a:ext uri="{28A0092B-C50C-407E-A947-70E740481C1C}">
                <a14:useLocalDpi xmlns:a14="http://schemas.microsoft.com/office/drawing/2010/main" val="0"/>
              </a:ext>
            </a:extLst>
          </a:blip>
          <a:stretch>
            <a:fillRect/>
          </a:stretch>
        </p:blipFill>
        <p:spPr>
          <a:xfrm>
            <a:off x="5905952" y="4417464"/>
            <a:ext cx="2163293" cy="720536"/>
          </a:xfrm>
          <a:prstGeom prst="rect">
            <a:avLst/>
          </a:prstGeom>
        </p:spPr>
      </p:pic>
      <p:sp>
        <p:nvSpPr>
          <p:cNvPr id="14" name="Rectangle 13">
            <a:extLst>
              <a:ext uri="{FF2B5EF4-FFF2-40B4-BE49-F238E27FC236}">
                <a16:creationId xmlns:a16="http://schemas.microsoft.com/office/drawing/2014/main" id="{51B6A593-F8DA-49B2-A666-C1A29D2044E5}"/>
              </a:ext>
            </a:extLst>
          </p:cNvPr>
          <p:cNvSpPr/>
          <p:nvPr/>
        </p:nvSpPr>
        <p:spPr>
          <a:xfrm>
            <a:off x="4587142" y="4320333"/>
            <a:ext cx="183176" cy="46166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20252FF9-8B81-4E63-BA5B-C301A971530C}"/>
              </a:ext>
            </a:extLst>
          </p:cNvPr>
          <p:cNvPicPr>
            <a:picLocks noChangeAspect="1"/>
          </p:cNvPicPr>
          <p:nvPr>
            <p:custDataLst>
              <p:tags r:id="rId10"/>
            </p:custDataLst>
          </p:nvPr>
        </p:nvPicPr>
        <p:blipFill>
          <a:blip r:embed="rId25" cstate="print">
            <a:extLst>
              <a:ext uri="{28A0092B-C50C-407E-A947-70E740481C1C}">
                <a14:useLocalDpi xmlns:a14="http://schemas.microsoft.com/office/drawing/2010/main" val="0"/>
              </a:ext>
            </a:extLst>
          </a:blip>
          <a:stretch>
            <a:fillRect/>
          </a:stretch>
        </p:blipFill>
        <p:spPr>
          <a:xfrm>
            <a:off x="4309541" y="4446768"/>
            <a:ext cx="828952" cy="222476"/>
          </a:xfrm>
          <a:prstGeom prst="rect">
            <a:avLst/>
          </a:prstGeom>
        </p:spPr>
      </p:pic>
      <p:pic>
        <p:nvPicPr>
          <p:cNvPr id="23" name="Picture 22">
            <a:extLst>
              <a:ext uri="{FF2B5EF4-FFF2-40B4-BE49-F238E27FC236}">
                <a16:creationId xmlns:a16="http://schemas.microsoft.com/office/drawing/2014/main" id="{C04485D1-4433-4487-9221-BB383DF41146}"/>
              </a:ext>
            </a:extLst>
          </p:cNvPr>
          <p:cNvPicPr>
            <a:picLocks noChangeAspect="1"/>
          </p:cNvPicPr>
          <p:nvPr>
            <p:custDataLst>
              <p:tags r:id="rId11"/>
            </p:custDataLst>
          </p:nvPr>
        </p:nvPicPr>
        <p:blipFill>
          <a:blip r:embed="rId26" cstate="print">
            <a:extLst>
              <a:ext uri="{28A0092B-C50C-407E-A947-70E740481C1C}">
                <a14:useLocalDpi xmlns:a14="http://schemas.microsoft.com/office/drawing/2010/main" val="0"/>
              </a:ext>
            </a:extLst>
          </a:blip>
          <a:stretch>
            <a:fillRect/>
          </a:stretch>
        </p:blipFill>
        <p:spPr>
          <a:xfrm>
            <a:off x="1104594" y="5882398"/>
            <a:ext cx="1835909" cy="726274"/>
          </a:xfrm>
          <a:prstGeom prst="rect">
            <a:avLst/>
          </a:prstGeom>
        </p:spPr>
      </p:pic>
      <p:pic>
        <p:nvPicPr>
          <p:cNvPr id="30" name="Picture 29">
            <a:extLst>
              <a:ext uri="{FF2B5EF4-FFF2-40B4-BE49-F238E27FC236}">
                <a16:creationId xmlns:a16="http://schemas.microsoft.com/office/drawing/2014/main" id="{575743CD-82F4-4C61-860F-9ADB5D05B354}"/>
              </a:ext>
            </a:extLst>
          </p:cNvPr>
          <p:cNvPicPr>
            <a:picLocks noChangeAspect="1"/>
          </p:cNvPicPr>
          <p:nvPr>
            <p:custDataLst>
              <p:tags r:id="rId12"/>
            </p:custDataLst>
          </p:nvPr>
        </p:nvPicPr>
        <p:blipFill>
          <a:blip r:embed="rId27" cstate="print">
            <a:extLst>
              <a:ext uri="{28A0092B-C50C-407E-A947-70E740481C1C}">
                <a14:useLocalDpi xmlns:a14="http://schemas.microsoft.com/office/drawing/2010/main" val="0"/>
              </a:ext>
            </a:extLst>
          </a:blip>
          <a:stretch>
            <a:fillRect/>
          </a:stretch>
        </p:blipFill>
        <p:spPr>
          <a:xfrm>
            <a:off x="6114666" y="5854667"/>
            <a:ext cx="1679624" cy="754005"/>
          </a:xfrm>
          <a:prstGeom prst="rect">
            <a:avLst/>
          </a:prstGeom>
        </p:spPr>
      </p:pic>
      <p:pic>
        <p:nvPicPr>
          <p:cNvPr id="32" name="Picture 31">
            <a:extLst>
              <a:ext uri="{FF2B5EF4-FFF2-40B4-BE49-F238E27FC236}">
                <a16:creationId xmlns:a16="http://schemas.microsoft.com/office/drawing/2014/main" id="{364ADCA7-3B0B-4FAE-BCA4-203FF749723B}"/>
              </a:ext>
            </a:extLst>
          </p:cNvPr>
          <p:cNvPicPr>
            <a:picLocks noChangeAspect="1"/>
          </p:cNvPicPr>
          <p:nvPr>
            <p:custDataLst>
              <p:tags r:id="rId13"/>
            </p:custDataLst>
          </p:nvPr>
        </p:nvPicPr>
        <p:blipFill>
          <a:blip r:embed="rId28" cstate="print">
            <a:extLst>
              <a:ext uri="{28A0092B-C50C-407E-A947-70E740481C1C}">
                <a14:useLocalDpi xmlns:a14="http://schemas.microsoft.com/office/drawing/2010/main" val="0"/>
              </a:ext>
            </a:extLst>
          </a:blip>
          <a:stretch>
            <a:fillRect/>
          </a:stretch>
        </p:blipFill>
        <p:spPr>
          <a:xfrm>
            <a:off x="9423280" y="3200292"/>
            <a:ext cx="3247192" cy="3657708"/>
          </a:xfrm>
          <a:prstGeom prst="rect">
            <a:avLst/>
          </a:prstGeom>
        </p:spPr>
      </p:pic>
    </p:spTree>
    <p:extLst>
      <p:ext uri="{BB962C8B-B14F-4D97-AF65-F5344CB8AC3E}">
        <p14:creationId xmlns:p14="http://schemas.microsoft.com/office/powerpoint/2010/main" val="26757020"/>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0" name="Picture 9">
            <a:extLst>
              <a:ext uri="{FF2B5EF4-FFF2-40B4-BE49-F238E27FC236}">
                <a16:creationId xmlns:a16="http://schemas.microsoft.com/office/drawing/2014/main" id="{2F0D6EBF-6D44-41EC-8130-D6AFA1F3B6EF}"/>
              </a:ext>
            </a:extLst>
          </p:cNvPr>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635353" y="3060618"/>
            <a:ext cx="2184400" cy="616113"/>
          </a:xfrm>
          <a:prstGeom prst="rect">
            <a:avLst/>
          </a:prstGeom>
        </p:spPr>
      </p:pic>
      <p:pic>
        <p:nvPicPr>
          <p:cNvPr id="11" name="Picture 10">
            <a:extLst>
              <a:ext uri="{FF2B5EF4-FFF2-40B4-BE49-F238E27FC236}">
                <a16:creationId xmlns:a16="http://schemas.microsoft.com/office/drawing/2014/main" id="{B9E49519-5F4C-4333-9B85-71BBB994E717}"/>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635353" y="1807376"/>
            <a:ext cx="1835909" cy="726274"/>
          </a:xfrm>
          <a:prstGeom prst="rect">
            <a:avLst/>
          </a:prstGeom>
        </p:spPr>
      </p:pic>
      <p:pic>
        <p:nvPicPr>
          <p:cNvPr id="12" name="Picture 11">
            <a:extLst>
              <a:ext uri="{FF2B5EF4-FFF2-40B4-BE49-F238E27FC236}">
                <a16:creationId xmlns:a16="http://schemas.microsoft.com/office/drawing/2014/main" id="{5807671D-6591-4BDF-B0FA-4F8FD2E88A55}"/>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4409273" y="1828418"/>
            <a:ext cx="857905" cy="684190"/>
          </a:xfrm>
          <a:prstGeom prst="rect">
            <a:avLst/>
          </a:prstGeom>
        </p:spPr>
      </p:pic>
      <p:pic>
        <p:nvPicPr>
          <p:cNvPr id="14" name="Picture 13">
            <a:extLst>
              <a:ext uri="{FF2B5EF4-FFF2-40B4-BE49-F238E27FC236}">
                <a16:creationId xmlns:a16="http://schemas.microsoft.com/office/drawing/2014/main" id="{2895DF38-88BD-4A42-8592-05F7EA3D6E72}"/>
              </a:ext>
            </a:extLst>
          </p:cNvPr>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4409272" y="3060618"/>
            <a:ext cx="1773309" cy="684190"/>
          </a:xfrm>
          <a:prstGeom prst="rect">
            <a:avLst/>
          </a:prstGeom>
        </p:spPr>
      </p:pic>
      <p:pic>
        <p:nvPicPr>
          <p:cNvPr id="16" name="Picture 15">
            <a:extLst>
              <a:ext uri="{FF2B5EF4-FFF2-40B4-BE49-F238E27FC236}">
                <a16:creationId xmlns:a16="http://schemas.microsoft.com/office/drawing/2014/main" id="{EC0B1BB0-6F76-4DE2-B960-1458AE118061}"/>
              </a:ext>
            </a:extLst>
          </p:cNvPr>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635353" y="4657090"/>
            <a:ext cx="2829547" cy="1081506"/>
          </a:xfrm>
          <a:prstGeom prst="rect">
            <a:avLst/>
          </a:prstGeom>
        </p:spPr>
      </p:pic>
      <p:pic>
        <p:nvPicPr>
          <p:cNvPr id="18" name="Picture 17">
            <a:extLst>
              <a:ext uri="{FF2B5EF4-FFF2-40B4-BE49-F238E27FC236}">
                <a16:creationId xmlns:a16="http://schemas.microsoft.com/office/drawing/2014/main" id="{4937D9B0-5E23-40E7-B018-06F5BB25EB00}"/>
              </a:ext>
            </a:extLst>
          </p:cNvPr>
          <p:cNvPicPr>
            <a:picLocks noChangeAspect="1"/>
          </p:cNvPicPr>
          <p:nvPr>
            <p:custDataLst>
              <p:tags r:id="rId6"/>
            </p:custDataLst>
          </p:nvPr>
        </p:nvPicPr>
        <p:blipFill>
          <a:blip r:embed="rId13" cstate="print">
            <a:extLst>
              <a:ext uri="{28A0092B-C50C-407E-A947-70E740481C1C}">
                <a14:useLocalDpi xmlns:a14="http://schemas.microsoft.com/office/drawing/2010/main" val="0"/>
              </a:ext>
            </a:extLst>
          </a:blip>
          <a:stretch>
            <a:fillRect/>
          </a:stretch>
        </p:blipFill>
        <p:spPr>
          <a:xfrm>
            <a:off x="4409272" y="4657090"/>
            <a:ext cx="2234565" cy="823542"/>
          </a:xfrm>
          <a:prstGeom prst="rect">
            <a:avLst/>
          </a:prstGeom>
        </p:spPr>
      </p:pic>
    </p:spTree>
    <p:extLst>
      <p:ext uri="{BB962C8B-B14F-4D97-AF65-F5344CB8AC3E}">
        <p14:creationId xmlns:p14="http://schemas.microsoft.com/office/powerpoint/2010/main" val="1801195840"/>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Predictions for required </a:t>
            </a:r>
            <a:r>
              <a:rPr lang="en-US" dirty="0" err="1"/>
              <a:t>G</a:t>
            </a:r>
            <a:r>
              <a:rPr lang="en-US" dirty="0" err="1">
                <a:latin typeface="Symbol" pitchFamily="18" charset="2"/>
              </a:rPr>
              <a:t>q</a:t>
            </a:r>
            <a:r>
              <a:rPr lang="en-US" dirty="0"/>
              <a:t> also suggest that </a:t>
            </a:r>
            <a:r>
              <a:rPr lang="en-US" dirty="0">
                <a:latin typeface="Symbol" pitchFamily="18" charset="2"/>
              </a:rPr>
              <a:t>L</a:t>
            </a:r>
            <a:r>
              <a:rPr lang="en-US" dirty="0"/>
              <a:t> scaling is correct</a:t>
            </a:r>
            <a:endParaRPr lang="en-US" dirty="0">
              <a:latin typeface="Symbol" pitchFamily="18" charset="2"/>
            </a:endParaRPr>
          </a:p>
        </p:txBody>
      </p:sp>
      <p:graphicFrame>
        <p:nvGraphicFramePr>
          <p:cNvPr id="3" name="Object 2"/>
          <p:cNvGraphicFramePr>
            <a:graphicFrameLocks noChangeAspect="1"/>
          </p:cNvGraphicFramePr>
          <p:nvPr>
            <p:extLst>
              <p:ext uri="{D42A27DB-BD31-4B8C-83A1-F6EECF244321}">
                <p14:modId xmlns:p14="http://schemas.microsoft.com/office/powerpoint/2010/main" val="1267596794"/>
              </p:ext>
            </p:extLst>
          </p:nvPr>
        </p:nvGraphicFramePr>
        <p:xfrm>
          <a:off x="1501422" y="1529935"/>
          <a:ext cx="5610578" cy="5360341"/>
        </p:xfrm>
        <a:graphic>
          <a:graphicData uri="http://schemas.openxmlformats.org/presentationml/2006/ole">
            <mc:AlternateContent xmlns:mc="http://schemas.openxmlformats.org/markup-compatibility/2006">
              <mc:Choice xmlns:v="urn:schemas-microsoft-com:vml" Requires="v">
                <p:oleObj spid="_x0000_s2259450" name="Mathcad" r:id="rId6" imgW="4057560" imgH="3876840" progId="Mathcad">
                  <p:link updateAutomatic="1"/>
                </p:oleObj>
              </mc:Choice>
              <mc:Fallback>
                <p:oleObj name="Mathcad" r:id="rId6" imgW="4057560" imgH="3876840" progId="Mathcad">
                  <p:link updateAutomatic="1"/>
                  <p:pic>
                    <p:nvPicPr>
                      <p:cNvPr id="0" name=""/>
                      <p:cNvPicPr/>
                      <p:nvPr/>
                    </p:nvPicPr>
                    <p:blipFill>
                      <a:blip r:embed="rId7"/>
                      <a:stretch>
                        <a:fillRect/>
                      </a:stretch>
                    </p:blipFill>
                    <p:spPr>
                      <a:xfrm>
                        <a:off x="1501422" y="1529935"/>
                        <a:ext cx="5610578" cy="5360341"/>
                      </a:xfrm>
                      <a:prstGeom prst="rect">
                        <a:avLst/>
                      </a:prstGeom>
                    </p:spPr>
                  </p:pic>
                </p:oleObj>
              </mc:Fallback>
            </mc:AlternateContent>
          </a:graphicData>
        </a:graphic>
      </p:graphicFrame>
      <p:pic>
        <p:nvPicPr>
          <p:cNvPr id="7" name="Picture 6">
            <a:extLst>
              <a:ext uri="{FF2B5EF4-FFF2-40B4-BE49-F238E27FC236}">
                <a16:creationId xmlns:a16="http://schemas.microsoft.com/office/drawing/2014/main" id="{D988CC86-7AF8-4611-A5B1-04761E259B41}"/>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6750133" y="4195425"/>
            <a:ext cx="1112394" cy="263127"/>
          </a:xfrm>
          <a:prstGeom prst="rect">
            <a:avLst/>
          </a:prstGeom>
        </p:spPr>
      </p:pic>
      <p:pic>
        <p:nvPicPr>
          <p:cNvPr id="8" name="Picture 7">
            <a:extLst>
              <a:ext uri="{FF2B5EF4-FFF2-40B4-BE49-F238E27FC236}">
                <a16:creationId xmlns:a16="http://schemas.microsoft.com/office/drawing/2014/main" id="{8D57631C-342B-4D19-B189-1E1541BB4E39}"/>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6750133" y="2604485"/>
            <a:ext cx="1112394" cy="277259"/>
          </a:xfrm>
          <a:prstGeom prst="rect">
            <a:avLst/>
          </a:prstGeom>
        </p:spPr>
      </p:pic>
      <p:sp>
        <p:nvSpPr>
          <p:cNvPr id="13" name="Rectangle 12">
            <a:extLst>
              <a:ext uri="{FF2B5EF4-FFF2-40B4-BE49-F238E27FC236}">
                <a16:creationId xmlns:a16="http://schemas.microsoft.com/office/drawing/2014/main" id="{3785126E-55BA-40BF-A5A0-A5CAFDCA9EE6}"/>
              </a:ext>
            </a:extLst>
          </p:cNvPr>
          <p:cNvSpPr/>
          <p:nvPr/>
        </p:nvSpPr>
        <p:spPr>
          <a:xfrm>
            <a:off x="1467556" y="3474156"/>
            <a:ext cx="632178" cy="2850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65AC2296-9AC6-4BBF-9D34-290F6B1BA805}"/>
              </a:ext>
            </a:extLst>
          </p:cNvPr>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1571558" y="3418995"/>
            <a:ext cx="562042" cy="341744"/>
          </a:xfrm>
          <a:prstGeom prst="rect">
            <a:avLst/>
          </a:prstGeom>
        </p:spPr>
      </p:pic>
    </p:spTree>
    <p:extLst>
      <p:ext uri="{BB962C8B-B14F-4D97-AF65-F5344CB8AC3E}">
        <p14:creationId xmlns:p14="http://schemas.microsoft.com/office/powerpoint/2010/main" val="259281860"/>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Track surface area to assign probabilities to collisions</a:t>
            </a:r>
          </a:p>
        </p:txBody>
      </p:sp>
      <p:pic>
        <p:nvPicPr>
          <p:cNvPr id="4" name="Picture 3">
            <a:extLst>
              <a:ext uri="{FF2B5EF4-FFF2-40B4-BE49-F238E27FC236}">
                <a16:creationId xmlns:a16="http://schemas.microsoft.com/office/drawing/2014/main" id="{8EB42A37-E7FA-487F-A740-D583CA365E14}"/>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758826" y="1949843"/>
            <a:ext cx="1267200" cy="298057"/>
          </a:xfrm>
          <a:prstGeom prst="rect">
            <a:avLst/>
          </a:prstGeom>
        </p:spPr>
      </p:pic>
      <p:pic>
        <p:nvPicPr>
          <p:cNvPr id="6" name="Picture 5">
            <a:extLst>
              <a:ext uri="{FF2B5EF4-FFF2-40B4-BE49-F238E27FC236}">
                <a16:creationId xmlns:a16="http://schemas.microsoft.com/office/drawing/2014/main" id="{51AB749E-6BC3-4A2D-A450-59C08EED40A8}"/>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758828" y="3021798"/>
            <a:ext cx="1135543" cy="298057"/>
          </a:xfrm>
          <a:prstGeom prst="rect">
            <a:avLst/>
          </a:prstGeom>
        </p:spPr>
      </p:pic>
      <p:pic>
        <p:nvPicPr>
          <p:cNvPr id="10" name="Picture 9">
            <a:extLst>
              <a:ext uri="{FF2B5EF4-FFF2-40B4-BE49-F238E27FC236}">
                <a16:creationId xmlns:a16="http://schemas.microsoft.com/office/drawing/2014/main" id="{9E9EC555-4BD1-4620-97A0-736D6A3FFBDE}"/>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758827" y="3898098"/>
            <a:ext cx="1771885" cy="298057"/>
          </a:xfrm>
          <a:prstGeom prst="rect">
            <a:avLst/>
          </a:prstGeom>
        </p:spPr>
      </p:pic>
      <p:pic>
        <p:nvPicPr>
          <p:cNvPr id="14" name="Picture 13">
            <a:extLst>
              <a:ext uri="{FF2B5EF4-FFF2-40B4-BE49-F238E27FC236}">
                <a16:creationId xmlns:a16="http://schemas.microsoft.com/office/drawing/2014/main" id="{BEA36708-7336-4269-B97A-9328031A3EC6}"/>
              </a:ext>
            </a:extLst>
          </p:cNvPr>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758826" y="4774398"/>
            <a:ext cx="3240228" cy="316343"/>
          </a:xfrm>
          <a:prstGeom prst="rect">
            <a:avLst/>
          </a:prstGeom>
        </p:spPr>
      </p:pic>
      <p:pic>
        <p:nvPicPr>
          <p:cNvPr id="25" name="Picture 24">
            <a:extLst>
              <a:ext uri="{FF2B5EF4-FFF2-40B4-BE49-F238E27FC236}">
                <a16:creationId xmlns:a16="http://schemas.microsoft.com/office/drawing/2014/main" id="{B3ABCD75-F05E-45CC-9E88-EEC94F8EC0E5}"/>
              </a:ext>
            </a:extLst>
          </p:cNvPr>
          <p:cNvPicPr>
            <a:picLocks noChangeAspect="1"/>
          </p:cNvPicPr>
          <p:nvPr>
            <p:custDataLst>
              <p:tags r:id="rId5"/>
            </p:custDataLst>
          </p:nvPr>
        </p:nvPicPr>
        <p:blipFill>
          <a:blip r:embed="rId11" cstate="print">
            <a:extLst>
              <a:ext uri="{28A0092B-C50C-407E-A947-70E740481C1C}">
                <a14:useLocalDpi xmlns:a14="http://schemas.microsoft.com/office/drawing/2010/main" val="0"/>
              </a:ext>
            </a:extLst>
          </a:blip>
          <a:stretch>
            <a:fillRect/>
          </a:stretch>
        </p:blipFill>
        <p:spPr>
          <a:xfrm>
            <a:off x="758828" y="5913800"/>
            <a:ext cx="2435657" cy="298057"/>
          </a:xfrm>
          <a:prstGeom prst="rect">
            <a:avLst/>
          </a:prstGeom>
        </p:spPr>
      </p:pic>
      <p:pic>
        <p:nvPicPr>
          <p:cNvPr id="16" name="Picture 15"/>
          <p:cNvPicPr>
            <a:picLocks noChangeAspect="1"/>
          </p:cNvPicPr>
          <p:nvPr/>
        </p:nvPicPr>
        <p:blipFill>
          <a:blip r:embed="rId12"/>
          <a:stretch>
            <a:fillRect/>
          </a:stretch>
        </p:blipFill>
        <p:spPr>
          <a:xfrm rot="13511455">
            <a:off x="7167590" y="2401148"/>
            <a:ext cx="2681447" cy="2993899"/>
          </a:xfrm>
          <a:prstGeom prst="rect">
            <a:avLst/>
          </a:prstGeom>
        </p:spPr>
      </p:pic>
      <p:sp>
        <p:nvSpPr>
          <p:cNvPr id="19" name="TextBox 18"/>
          <p:cNvSpPr txBox="1"/>
          <p:nvPr/>
        </p:nvSpPr>
        <p:spPr>
          <a:xfrm>
            <a:off x="2532541" y="1672938"/>
            <a:ext cx="4254295" cy="1015663"/>
          </a:xfrm>
          <a:prstGeom prst="rect">
            <a:avLst/>
          </a:prstGeom>
          <a:noFill/>
        </p:spPr>
        <p:txBody>
          <a:bodyPr wrap="square" rtlCol="0">
            <a:spAutoFit/>
          </a:bodyPr>
          <a:lstStyle/>
          <a:p>
            <a:r>
              <a:rPr lang="en-US" sz="2000" dirty="0"/>
              <a:t>Fraction of clay surface area coated by coagulant (this includes coagulant that is coated with </a:t>
            </a:r>
            <a:r>
              <a:rPr lang="en-US" sz="2000" dirty="0" err="1"/>
              <a:t>humic</a:t>
            </a:r>
            <a:r>
              <a:rPr lang="en-US" sz="2000" dirty="0"/>
              <a:t> acid)</a:t>
            </a:r>
          </a:p>
        </p:txBody>
      </p:sp>
      <p:sp>
        <p:nvSpPr>
          <p:cNvPr id="20" name="TextBox 19"/>
          <p:cNvSpPr txBox="1"/>
          <p:nvPr/>
        </p:nvSpPr>
        <p:spPr>
          <a:xfrm>
            <a:off x="2509710" y="2759012"/>
            <a:ext cx="4254295" cy="707886"/>
          </a:xfrm>
          <a:prstGeom prst="rect">
            <a:avLst/>
          </a:prstGeom>
          <a:noFill/>
        </p:spPr>
        <p:txBody>
          <a:bodyPr wrap="square" rtlCol="0">
            <a:spAutoFit/>
          </a:bodyPr>
          <a:lstStyle/>
          <a:p>
            <a:r>
              <a:rPr lang="en-US" sz="2000" dirty="0"/>
              <a:t>Fraction of coagulant surface area coated by </a:t>
            </a:r>
            <a:r>
              <a:rPr lang="en-US" sz="2000" dirty="0" err="1"/>
              <a:t>humic</a:t>
            </a:r>
            <a:r>
              <a:rPr lang="en-US" sz="2000" dirty="0"/>
              <a:t> acid</a:t>
            </a:r>
          </a:p>
        </p:txBody>
      </p:sp>
      <p:sp>
        <p:nvSpPr>
          <p:cNvPr id="21" name="TextBox 20"/>
          <p:cNvSpPr txBox="1"/>
          <p:nvPr/>
        </p:nvSpPr>
        <p:spPr>
          <a:xfrm>
            <a:off x="2651698" y="3755600"/>
            <a:ext cx="4254295" cy="707886"/>
          </a:xfrm>
          <a:prstGeom prst="rect">
            <a:avLst/>
          </a:prstGeom>
          <a:noFill/>
        </p:spPr>
        <p:txBody>
          <a:bodyPr wrap="square" rtlCol="0">
            <a:spAutoFit/>
          </a:bodyPr>
          <a:lstStyle/>
          <a:p>
            <a:r>
              <a:rPr lang="en-US" sz="2000" dirty="0"/>
              <a:t>Fraction of clay surface area that isn’t coated by anything</a:t>
            </a:r>
          </a:p>
        </p:txBody>
      </p:sp>
      <p:sp>
        <p:nvSpPr>
          <p:cNvPr id="22" name="TextBox 21"/>
          <p:cNvSpPr txBox="1"/>
          <p:nvPr/>
        </p:nvSpPr>
        <p:spPr>
          <a:xfrm>
            <a:off x="4126538" y="4629882"/>
            <a:ext cx="3532792" cy="707886"/>
          </a:xfrm>
          <a:prstGeom prst="rect">
            <a:avLst/>
          </a:prstGeom>
          <a:noFill/>
        </p:spPr>
        <p:txBody>
          <a:bodyPr wrap="square" rtlCol="0">
            <a:spAutoFit/>
          </a:bodyPr>
          <a:lstStyle/>
          <a:p>
            <a:r>
              <a:rPr lang="en-US" sz="2000" dirty="0"/>
              <a:t>Fraction of clay surface area that is coated by clean coagulant</a:t>
            </a:r>
          </a:p>
        </p:txBody>
      </p:sp>
      <p:sp>
        <p:nvSpPr>
          <p:cNvPr id="23" name="TextBox 22"/>
          <p:cNvSpPr txBox="1"/>
          <p:nvPr/>
        </p:nvSpPr>
        <p:spPr>
          <a:xfrm>
            <a:off x="3802966" y="5733818"/>
            <a:ext cx="4741265" cy="707886"/>
          </a:xfrm>
          <a:prstGeom prst="rect">
            <a:avLst/>
          </a:prstGeom>
          <a:noFill/>
        </p:spPr>
        <p:txBody>
          <a:bodyPr wrap="square" rtlCol="0">
            <a:spAutoFit/>
          </a:bodyPr>
          <a:lstStyle/>
          <a:p>
            <a:r>
              <a:rPr lang="en-US" sz="2000" dirty="0"/>
              <a:t>Fraction of clay surface area that is coated by coagulant that is coated by </a:t>
            </a:r>
            <a:r>
              <a:rPr lang="en-US" sz="2000" dirty="0" err="1"/>
              <a:t>humic</a:t>
            </a:r>
            <a:r>
              <a:rPr lang="en-US" sz="2000" dirty="0"/>
              <a:t> acid</a:t>
            </a:r>
          </a:p>
        </p:txBody>
      </p:sp>
    </p:spTree>
    <p:extLst>
      <p:ext uri="{BB962C8B-B14F-4D97-AF65-F5344CB8AC3E}">
        <p14:creationId xmlns:p14="http://schemas.microsoft.com/office/powerpoint/2010/main" val="1311010110"/>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There are 3 possible initial points of contact that can lead to attachment </a:t>
            </a:r>
          </a:p>
        </p:txBody>
      </p:sp>
      <p:pic>
        <p:nvPicPr>
          <p:cNvPr id="7" name="Picture 6">
            <a:extLst>
              <a:ext uri="{FF2B5EF4-FFF2-40B4-BE49-F238E27FC236}">
                <a16:creationId xmlns:a16="http://schemas.microsoft.com/office/drawing/2014/main" id="{ADDDCAFA-9499-4350-B00C-F82F4C087A55}"/>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233327" y="2823170"/>
            <a:ext cx="6186667" cy="263619"/>
          </a:xfrm>
          <a:prstGeom prst="rect">
            <a:avLst/>
          </a:prstGeom>
        </p:spPr>
      </p:pic>
      <p:sp>
        <p:nvSpPr>
          <p:cNvPr id="4" name="TextBox 3"/>
          <p:cNvSpPr txBox="1"/>
          <p:nvPr/>
        </p:nvSpPr>
        <p:spPr>
          <a:xfrm>
            <a:off x="367424" y="1664657"/>
            <a:ext cx="8047805" cy="923330"/>
          </a:xfrm>
          <a:prstGeom prst="rect">
            <a:avLst/>
          </a:prstGeom>
          <a:noFill/>
        </p:spPr>
        <p:txBody>
          <a:bodyPr wrap="square" rtlCol="0">
            <a:spAutoFit/>
          </a:bodyPr>
          <a:lstStyle/>
          <a:p>
            <a:r>
              <a:rPr lang="en-US" sz="1800" dirty="0"/>
              <a:t>The probability of a clay surface colliding with a PACl surface is equal to twice the probability that the first surface is clay and the second surface is the PACl surface of a PACl-HA nanoaggregate</a:t>
            </a:r>
          </a:p>
        </p:txBody>
      </p:sp>
      <p:pic>
        <p:nvPicPr>
          <p:cNvPr id="9" name="Picture 8">
            <a:extLst>
              <a:ext uri="{FF2B5EF4-FFF2-40B4-BE49-F238E27FC236}">
                <a16:creationId xmlns:a16="http://schemas.microsoft.com/office/drawing/2014/main" id="{E83242B7-6D20-425C-BFD1-A1889F4AC03C}"/>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152839" y="4411825"/>
            <a:ext cx="4409904" cy="320000"/>
          </a:xfrm>
          <a:prstGeom prst="rect">
            <a:avLst/>
          </a:prstGeom>
        </p:spPr>
      </p:pic>
      <p:pic>
        <p:nvPicPr>
          <p:cNvPr id="11" name="Picture 10">
            <a:extLst>
              <a:ext uri="{FF2B5EF4-FFF2-40B4-BE49-F238E27FC236}">
                <a16:creationId xmlns:a16="http://schemas.microsoft.com/office/drawing/2014/main" id="{5CC92B2F-18F4-47D6-8FE2-245D6A604E1D}"/>
              </a:ext>
            </a:extLst>
          </p:cNvPr>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242707" y="5852972"/>
            <a:ext cx="6427429" cy="263619"/>
          </a:xfrm>
          <a:prstGeom prst="rect">
            <a:avLst/>
          </a:prstGeom>
        </p:spPr>
      </p:pic>
      <p:pic>
        <p:nvPicPr>
          <p:cNvPr id="85" name="Picture 84"/>
          <p:cNvPicPr>
            <a:picLocks noChangeAspect="1"/>
          </p:cNvPicPr>
          <p:nvPr/>
        </p:nvPicPr>
        <p:blipFill>
          <a:blip r:embed="rId9"/>
          <a:stretch>
            <a:fillRect/>
          </a:stretch>
        </p:blipFill>
        <p:spPr>
          <a:xfrm>
            <a:off x="6615219" y="2632572"/>
            <a:ext cx="1058138" cy="1181436"/>
          </a:xfrm>
          <a:prstGeom prst="rect">
            <a:avLst/>
          </a:prstGeom>
        </p:spPr>
      </p:pic>
      <p:pic>
        <p:nvPicPr>
          <p:cNvPr id="90" name="Picture 89"/>
          <p:cNvPicPr>
            <a:picLocks noChangeAspect="1"/>
          </p:cNvPicPr>
          <p:nvPr/>
        </p:nvPicPr>
        <p:blipFill>
          <a:blip r:embed="rId9"/>
          <a:stretch>
            <a:fillRect/>
          </a:stretch>
        </p:blipFill>
        <p:spPr>
          <a:xfrm rot="13511455">
            <a:off x="7288361" y="2321661"/>
            <a:ext cx="1058138" cy="1181436"/>
          </a:xfrm>
          <a:prstGeom prst="rect">
            <a:avLst/>
          </a:prstGeom>
        </p:spPr>
      </p:pic>
      <p:pic>
        <p:nvPicPr>
          <p:cNvPr id="93" name="Picture 92"/>
          <p:cNvPicPr>
            <a:picLocks noChangeAspect="1"/>
          </p:cNvPicPr>
          <p:nvPr/>
        </p:nvPicPr>
        <p:blipFill>
          <a:blip r:embed="rId10"/>
          <a:stretch>
            <a:fillRect/>
          </a:stretch>
        </p:blipFill>
        <p:spPr>
          <a:xfrm>
            <a:off x="5083011" y="4149550"/>
            <a:ext cx="942411" cy="1051324"/>
          </a:xfrm>
          <a:prstGeom prst="rect">
            <a:avLst/>
          </a:prstGeom>
        </p:spPr>
      </p:pic>
      <p:pic>
        <p:nvPicPr>
          <p:cNvPr id="94" name="Picture 93"/>
          <p:cNvPicPr>
            <a:picLocks noChangeAspect="1"/>
          </p:cNvPicPr>
          <p:nvPr/>
        </p:nvPicPr>
        <p:blipFill>
          <a:blip r:embed="rId10"/>
          <a:stretch>
            <a:fillRect/>
          </a:stretch>
        </p:blipFill>
        <p:spPr>
          <a:xfrm>
            <a:off x="5583165" y="4046926"/>
            <a:ext cx="942411" cy="1051324"/>
          </a:xfrm>
          <a:prstGeom prst="rect">
            <a:avLst/>
          </a:prstGeom>
        </p:spPr>
      </p:pic>
      <p:cxnSp>
        <p:nvCxnSpPr>
          <p:cNvPr id="96" name="Straight Connector 95"/>
          <p:cNvCxnSpPr/>
          <p:nvPr/>
        </p:nvCxnSpPr>
        <p:spPr>
          <a:xfrm>
            <a:off x="5944317" y="4810002"/>
            <a:ext cx="45057" cy="79513"/>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p:nvCxnSpPr>
        <p:spPr>
          <a:xfrm>
            <a:off x="7581614" y="3447907"/>
            <a:ext cx="22344" cy="8937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pic>
        <p:nvPicPr>
          <p:cNvPr id="98" name="Picture 97"/>
          <p:cNvPicPr>
            <a:picLocks noChangeAspect="1"/>
          </p:cNvPicPr>
          <p:nvPr/>
        </p:nvPicPr>
        <p:blipFill>
          <a:blip r:embed="rId10"/>
          <a:stretch>
            <a:fillRect/>
          </a:stretch>
        </p:blipFill>
        <p:spPr>
          <a:xfrm rot="10436935">
            <a:off x="7316127" y="5224772"/>
            <a:ext cx="942411" cy="1051324"/>
          </a:xfrm>
          <a:prstGeom prst="rect">
            <a:avLst/>
          </a:prstGeom>
        </p:spPr>
      </p:pic>
      <p:pic>
        <p:nvPicPr>
          <p:cNvPr id="99" name="Picture 98"/>
          <p:cNvPicPr>
            <a:picLocks noChangeAspect="1"/>
          </p:cNvPicPr>
          <p:nvPr/>
        </p:nvPicPr>
        <p:blipFill>
          <a:blip r:embed="rId9"/>
          <a:stretch>
            <a:fillRect/>
          </a:stretch>
        </p:blipFill>
        <p:spPr>
          <a:xfrm>
            <a:off x="6838024" y="5394064"/>
            <a:ext cx="1058138" cy="1181436"/>
          </a:xfrm>
          <a:prstGeom prst="rect">
            <a:avLst/>
          </a:prstGeom>
        </p:spPr>
      </p:pic>
      <p:cxnSp>
        <p:nvCxnSpPr>
          <p:cNvPr id="100" name="Straight Connector 99"/>
          <p:cNvCxnSpPr/>
          <p:nvPr/>
        </p:nvCxnSpPr>
        <p:spPr>
          <a:xfrm>
            <a:off x="7345485" y="5559782"/>
            <a:ext cx="21608" cy="10058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05" name="Rectangle 104"/>
          <p:cNvSpPr/>
          <p:nvPr/>
        </p:nvSpPr>
        <p:spPr>
          <a:xfrm>
            <a:off x="511011" y="3680343"/>
            <a:ext cx="4572000" cy="646331"/>
          </a:xfrm>
          <a:prstGeom prst="rect">
            <a:avLst/>
          </a:prstGeom>
        </p:spPr>
        <p:txBody>
          <a:bodyPr>
            <a:spAutoFit/>
          </a:bodyPr>
          <a:lstStyle/>
          <a:p>
            <a:r>
              <a:rPr lang="en-US" sz="1800" dirty="0">
                <a:solidFill>
                  <a:srgbClr val="000000"/>
                </a:solidFill>
              </a:rPr>
              <a:t>The probability of a </a:t>
            </a:r>
            <a:r>
              <a:rPr lang="en-US" sz="1800" dirty="0" err="1">
                <a:solidFill>
                  <a:srgbClr val="000000"/>
                </a:solidFill>
              </a:rPr>
              <a:t>PACl</a:t>
            </a:r>
            <a:r>
              <a:rPr lang="en-US" sz="1800" dirty="0">
                <a:solidFill>
                  <a:srgbClr val="000000"/>
                </a:solidFill>
              </a:rPr>
              <a:t> surface colliding with a </a:t>
            </a:r>
            <a:r>
              <a:rPr lang="en-US" sz="1800" dirty="0" err="1">
                <a:solidFill>
                  <a:srgbClr val="000000"/>
                </a:solidFill>
              </a:rPr>
              <a:t>PACl</a:t>
            </a:r>
            <a:r>
              <a:rPr lang="en-US" sz="1800" dirty="0">
                <a:solidFill>
                  <a:srgbClr val="000000"/>
                </a:solidFill>
              </a:rPr>
              <a:t> surface</a:t>
            </a:r>
            <a:endParaRPr lang="en-US" dirty="0"/>
          </a:p>
        </p:txBody>
      </p:sp>
      <p:sp>
        <p:nvSpPr>
          <p:cNvPr id="106" name="Rectangle 105"/>
          <p:cNvSpPr/>
          <p:nvPr/>
        </p:nvSpPr>
        <p:spPr>
          <a:xfrm>
            <a:off x="519748" y="5123130"/>
            <a:ext cx="4572000" cy="646331"/>
          </a:xfrm>
          <a:prstGeom prst="rect">
            <a:avLst/>
          </a:prstGeom>
        </p:spPr>
        <p:txBody>
          <a:bodyPr>
            <a:spAutoFit/>
          </a:bodyPr>
          <a:lstStyle/>
          <a:p>
            <a:r>
              <a:rPr lang="en-US" sz="1800" dirty="0">
                <a:solidFill>
                  <a:srgbClr val="000000"/>
                </a:solidFill>
              </a:rPr>
              <a:t>The probability of a </a:t>
            </a:r>
            <a:r>
              <a:rPr lang="en-US" sz="1800" dirty="0" err="1">
                <a:solidFill>
                  <a:srgbClr val="000000"/>
                </a:solidFill>
              </a:rPr>
              <a:t>PACl</a:t>
            </a:r>
            <a:r>
              <a:rPr lang="en-US" sz="1800" dirty="0">
                <a:solidFill>
                  <a:srgbClr val="000000"/>
                </a:solidFill>
              </a:rPr>
              <a:t> surface colliding with a HA surface</a:t>
            </a:r>
            <a:endParaRPr lang="en-US" dirty="0"/>
          </a:p>
        </p:txBody>
      </p:sp>
      <p:pic>
        <p:nvPicPr>
          <p:cNvPr id="5" name="Picture 4">
            <a:extLst>
              <a:ext uri="{FF2B5EF4-FFF2-40B4-BE49-F238E27FC236}">
                <a16:creationId xmlns:a16="http://schemas.microsoft.com/office/drawing/2014/main" id="{65F934D6-B721-4231-9E97-A34D61091069}"/>
              </a:ext>
            </a:extLst>
          </p:cNvPr>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1708882" y="1336283"/>
            <a:ext cx="5127315" cy="266971"/>
          </a:xfrm>
          <a:prstGeom prst="rect">
            <a:avLst/>
          </a:prstGeom>
          <a:solidFill>
            <a:schemeClr val="tx2">
              <a:lumMod val="25000"/>
              <a:lumOff val="75000"/>
              <a:alpha val="42000"/>
            </a:schemeClr>
          </a:solidFill>
        </p:spPr>
      </p:pic>
    </p:spTree>
    <p:extLst>
      <p:ext uri="{BB962C8B-B14F-4D97-AF65-F5344CB8AC3E}">
        <p14:creationId xmlns:p14="http://schemas.microsoft.com/office/powerpoint/2010/main" val="2202897589"/>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Ten State Standards</a:t>
            </a:r>
            <a:endParaRPr lang="en-US" dirty="0"/>
          </a:p>
        </p:txBody>
      </p:sp>
      <p:sp>
        <p:nvSpPr>
          <p:cNvPr id="3" name="Content Placeholder 2"/>
          <p:cNvSpPr>
            <a:spLocks noGrp="1"/>
          </p:cNvSpPr>
          <p:nvPr>
            <p:ph idx="1"/>
          </p:nvPr>
        </p:nvSpPr>
        <p:spPr/>
        <p:txBody>
          <a:bodyPr/>
          <a:lstStyle/>
          <a:p>
            <a:r>
              <a:rPr lang="en-US" sz="2000" dirty="0"/>
              <a:t>The detention time for floc formation should be at least 30 minutes with consideration to using tapered (i.e., diminishing velocity gradient) flocculation. The flow‑through velocity should be not less than 0.5 nor greater than 1.5 feet per minute.</a:t>
            </a:r>
          </a:p>
          <a:p>
            <a:r>
              <a:rPr lang="en-US" sz="2000" dirty="0"/>
              <a:t>Agitators shall be driven by variable speed drives with the peripheral speed of paddles ranging from 0.5 to 3.0 feet per second.  External, non-submerged motors are preferred.</a:t>
            </a:r>
          </a:p>
          <a:p>
            <a:r>
              <a:rPr lang="en-US" sz="2000" dirty="0"/>
              <a:t>Flocculation and sedimentation basins shall be as close together as possible.  The velocity of flocculated water through pipes or conduits to settling basins shall be not less than 0.5 nor greater than 1.5 feet per second.  Allowances must be made to minimize turbulence at bends and changes in direction.</a:t>
            </a:r>
          </a:p>
          <a:p>
            <a:r>
              <a:rPr lang="en-US" sz="2000" b="1" dirty="0"/>
              <a:t>Baffling may be used to provide for flocculation in small plants only after consultation with the reviewing authority</a:t>
            </a:r>
            <a:r>
              <a:rPr lang="en-US" sz="2000" dirty="0"/>
              <a:t>.  The design should be such that the velocities and flows noted above will be maintained.</a:t>
            </a:r>
          </a:p>
        </p:txBody>
      </p:sp>
      <p:sp>
        <p:nvSpPr>
          <p:cNvPr id="4" name="Rectangle 3"/>
          <p:cNvSpPr/>
          <p:nvPr/>
        </p:nvSpPr>
        <p:spPr>
          <a:xfrm>
            <a:off x="2934269" y="1095695"/>
            <a:ext cx="6209731" cy="369332"/>
          </a:xfrm>
          <a:prstGeom prst="rect">
            <a:avLst/>
          </a:prstGeom>
        </p:spPr>
        <p:txBody>
          <a:bodyPr wrap="square">
            <a:spAutoFit/>
          </a:bodyPr>
          <a:lstStyle/>
          <a:p>
            <a:pPr algn="r"/>
            <a:r>
              <a:rPr lang="en-US" sz="1800" dirty="0">
                <a:hlinkClick r:id="rId2"/>
              </a:rPr>
              <a:t>http://10statesstandards.com/waterrev2012.pdf</a:t>
            </a:r>
            <a:endParaRPr lang="en-US" sz="1800" dirty="0"/>
          </a:p>
        </p:txBody>
      </p:sp>
      <p:sp>
        <p:nvSpPr>
          <p:cNvPr id="24" name="TextBox 23"/>
          <p:cNvSpPr txBox="1"/>
          <p:nvPr/>
        </p:nvSpPr>
        <p:spPr>
          <a:xfrm>
            <a:off x="843483" y="6396335"/>
            <a:ext cx="7459093" cy="461665"/>
          </a:xfrm>
          <a:prstGeom prst="rect">
            <a:avLst/>
          </a:prstGeom>
          <a:noFill/>
        </p:spPr>
        <p:txBody>
          <a:bodyPr wrap="none" rtlCol="0">
            <a:spAutoFit/>
          </a:bodyPr>
          <a:lstStyle/>
          <a:p>
            <a:r>
              <a:rPr lang="en-US" sz="2400" dirty="0">
                <a:solidFill>
                  <a:schemeClr val="accent4"/>
                </a:solidFill>
              </a:rPr>
              <a:t>Hydraulic flocculators allowed only by special permission!</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flocculation model is far from complete </a:t>
            </a:r>
          </a:p>
        </p:txBody>
      </p:sp>
      <p:sp>
        <p:nvSpPr>
          <p:cNvPr id="3" name="Content Placeholder 2"/>
          <p:cNvSpPr>
            <a:spLocks noGrp="1"/>
          </p:cNvSpPr>
          <p:nvPr>
            <p:ph idx="1"/>
          </p:nvPr>
        </p:nvSpPr>
        <p:spPr/>
        <p:txBody>
          <a:bodyPr/>
          <a:lstStyle/>
          <a:p>
            <a:r>
              <a:rPr lang="en-US" dirty="0"/>
              <a:t>Doesn’t predict decreasing performance at high coagulant dosages</a:t>
            </a:r>
          </a:p>
          <a:p>
            <a:pPr lvl="1"/>
            <a:r>
              <a:rPr lang="en-US" dirty="0"/>
              <a:t>Likely that coagulant-coagulant bonds are weaker than coagulant-clay bonds and we don’t yet have that effect in the model</a:t>
            </a:r>
          </a:p>
          <a:p>
            <a:r>
              <a:rPr lang="en-US" dirty="0"/>
              <a:t>Doesn’t describe floc formation when the dissolved organics concentration is so high that                  bonds are significant</a:t>
            </a:r>
          </a:p>
          <a:p>
            <a:r>
              <a:rPr lang="en-US" dirty="0"/>
              <a:t>Doesn’t describe effects of sedimentation tank design</a:t>
            </a:r>
          </a:p>
        </p:txBody>
      </p:sp>
      <p:sp>
        <p:nvSpPr>
          <p:cNvPr id="4" name="Oval 3"/>
          <p:cNvSpPr/>
          <p:nvPr/>
        </p:nvSpPr>
        <p:spPr>
          <a:xfrm>
            <a:off x="1988564" y="5058725"/>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5" name="Oval 4"/>
          <p:cNvSpPr/>
          <p:nvPr/>
        </p:nvSpPr>
        <p:spPr>
          <a:xfrm>
            <a:off x="1949713" y="5075009"/>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6" name="Oval 5"/>
          <p:cNvSpPr/>
          <p:nvPr/>
        </p:nvSpPr>
        <p:spPr>
          <a:xfrm>
            <a:off x="1947553" y="537508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7" name="Oval 6"/>
          <p:cNvSpPr/>
          <p:nvPr/>
        </p:nvSpPr>
        <p:spPr>
          <a:xfrm>
            <a:off x="2046471" y="523780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8" name="Oval 7"/>
          <p:cNvSpPr/>
          <p:nvPr/>
        </p:nvSpPr>
        <p:spPr>
          <a:xfrm>
            <a:off x="2236043" y="531665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grpSp>
        <p:nvGrpSpPr>
          <p:cNvPr id="14" name="Group 13"/>
          <p:cNvGrpSpPr/>
          <p:nvPr/>
        </p:nvGrpSpPr>
        <p:grpSpPr>
          <a:xfrm rot="2633686">
            <a:off x="2522395" y="5037707"/>
            <a:ext cx="498211" cy="499236"/>
            <a:chOff x="2404753" y="5061921"/>
            <a:chExt cx="498211" cy="499236"/>
          </a:xfrm>
        </p:grpSpPr>
        <p:sp>
          <p:nvSpPr>
            <p:cNvPr id="9" name="Oval 8"/>
            <p:cNvSpPr/>
            <p:nvPr/>
          </p:nvSpPr>
          <p:spPr>
            <a:xfrm>
              <a:off x="2445764" y="5061921"/>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10" name="Oval 9"/>
            <p:cNvSpPr/>
            <p:nvPr/>
          </p:nvSpPr>
          <p:spPr>
            <a:xfrm>
              <a:off x="2406913" y="5078205"/>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11" name="Oval 10"/>
            <p:cNvSpPr/>
            <p:nvPr/>
          </p:nvSpPr>
          <p:spPr>
            <a:xfrm>
              <a:off x="2404753" y="5378277"/>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12" name="Oval 11"/>
            <p:cNvSpPr/>
            <p:nvPr/>
          </p:nvSpPr>
          <p:spPr>
            <a:xfrm>
              <a:off x="2503671" y="5241002"/>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13" name="Oval 12"/>
            <p:cNvSpPr/>
            <p:nvPr/>
          </p:nvSpPr>
          <p:spPr>
            <a:xfrm>
              <a:off x="2693243" y="5319850"/>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grpSp>
    </p:spTree>
    <p:extLst>
      <p:ext uri="{BB962C8B-B14F-4D97-AF65-F5344CB8AC3E}">
        <p14:creationId xmlns:p14="http://schemas.microsoft.com/office/powerpoint/2010/main" val="3213854033"/>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 major assumptions of the floc model</a:t>
            </a:r>
          </a:p>
        </p:txBody>
      </p:sp>
      <p:sp>
        <p:nvSpPr>
          <p:cNvPr id="3" name="Content Placeholder 2"/>
          <p:cNvSpPr>
            <a:spLocks noGrp="1"/>
          </p:cNvSpPr>
          <p:nvPr>
            <p:ph idx="1"/>
          </p:nvPr>
        </p:nvSpPr>
        <p:spPr/>
        <p:txBody>
          <a:bodyPr/>
          <a:lstStyle/>
          <a:p>
            <a:r>
              <a:rPr lang="en-US" dirty="0"/>
              <a:t>Long range transport velocity to a collision scales with the average separation distance of the particles</a:t>
            </a:r>
          </a:p>
          <a:p>
            <a:r>
              <a:rPr lang="en-US" dirty="0"/>
              <a:t>Relative velocities between particles are dominated by viscous shear (not inertia)</a:t>
            </a:r>
          </a:p>
          <a:p>
            <a:pPr lvl="1"/>
            <a:r>
              <a:rPr lang="en-US" dirty="0"/>
              <a:t>Separation distance is smaller than inner viscous scale</a:t>
            </a:r>
          </a:p>
          <a:p>
            <a:r>
              <a:rPr lang="en-US" dirty="0"/>
              <a:t>Collisions with large flocs don’t result in attachment</a:t>
            </a:r>
          </a:p>
          <a:p>
            <a:r>
              <a:rPr lang="en-US" dirty="0"/>
              <a:t>Plug flow!</a:t>
            </a:r>
          </a:p>
          <a:p>
            <a:endParaRPr lang="en-US" dirty="0"/>
          </a:p>
        </p:txBody>
      </p:sp>
      <p:pic>
        <p:nvPicPr>
          <p:cNvPr id="5" name="Picture 4">
            <a:extLst>
              <a:ext uri="{FF2B5EF4-FFF2-40B4-BE49-F238E27FC236}">
                <a16:creationId xmlns:a16="http://schemas.microsoft.com/office/drawing/2014/main" id="{14B2669F-7BB0-46F0-B192-E3E812010974}"/>
              </a:ext>
            </a:extLst>
          </p:cNvPr>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7427466" y="2705291"/>
            <a:ext cx="1112394" cy="263127"/>
          </a:xfrm>
          <a:prstGeom prst="rect">
            <a:avLst/>
          </a:prstGeom>
        </p:spPr>
      </p:pic>
    </p:spTree>
    <p:extLst>
      <p:ext uri="{BB962C8B-B14F-4D97-AF65-F5344CB8AC3E}">
        <p14:creationId xmlns:p14="http://schemas.microsoft.com/office/powerpoint/2010/main" val="813321199"/>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z="3200" dirty="0"/>
              <a:t>Particle collisions appears to be dominated by viscous shear</a:t>
            </a:r>
          </a:p>
        </p:txBody>
      </p:sp>
      <p:graphicFrame>
        <p:nvGraphicFramePr>
          <p:cNvPr id="16" name="Object 15"/>
          <p:cNvGraphicFramePr>
            <a:graphicFrameLocks noChangeAspect="1"/>
          </p:cNvGraphicFramePr>
          <p:nvPr>
            <p:extLst>
              <p:ext uri="{D42A27DB-BD31-4B8C-83A1-F6EECF244321}">
                <p14:modId xmlns:p14="http://schemas.microsoft.com/office/powerpoint/2010/main" val="679979805"/>
              </p:ext>
            </p:extLst>
          </p:nvPr>
        </p:nvGraphicFramePr>
        <p:xfrm>
          <a:off x="4921280" y="2774561"/>
          <a:ext cx="3476625" cy="2809875"/>
        </p:xfrm>
        <a:graphic>
          <a:graphicData uri="http://schemas.openxmlformats.org/presentationml/2006/ole">
            <mc:AlternateContent xmlns:mc="http://schemas.openxmlformats.org/markup-compatibility/2006">
              <mc:Choice xmlns:v="urn:schemas-microsoft-com:vml" Requires="v">
                <p:oleObj spid="_x0000_s2255472" name="Mathcad" r:id="rId6" imgW="3476520" imgH="2809800" progId="Mathcad">
                  <p:link updateAutomatic="1"/>
                </p:oleObj>
              </mc:Choice>
              <mc:Fallback>
                <p:oleObj name="Mathcad" r:id="rId6" imgW="3476520" imgH="2809800" progId="Mathcad">
                  <p:link updateAutomatic="1"/>
                  <p:pic>
                    <p:nvPicPr>
                      <p:cNvPr id="0" name=""/>
                      <p:cNvPicPr/>
                      <p:nvPr/>
                    </p:nvPicPr>
                    <p:blipFill>
                      <a:blip r:embed="rId7"/>
                      <a:stretch>
                        <a:fillRect/>
                      </a:stretch>
                    </p:blipFill>
                    <p:spPr>
                      <a:xfrm>
                        <a:off x="4921280" y="2774561"/>
                        <a:ext cx="3476625" cy="2809875"/>
                      </a:xfrm>
                      <a:prstGeom prst="rect">
                        <a:avLst/>
                      </a:prstGeom>
                    </p:spPr>
                  </p:pic>
                </p:oleObj>
              </mc:Fallback>
            </mc:AlternateContent>
          </a:graphicData>
        </a:graphic>
      </p:graphicFrame>
      <p:graphicFrame>
        <p:nvGraphicFramePr>
          <p:cNvPr id="20" name="Object 19"/>
          <p:cNvGraphicFramePr>
            <a:graphicFrameLocks noChangeAspect="1"/>
          </p:cNvGraphicFramePr>
          <p:nvPr>
            <p:extLst>
              <p:ext uri="{D42A27DB-BD31-4B8C-83A1-F6EECF244321}">
                <p14:modId xmlns:p14="http://schemas.microsoft.com/office/powerpoint/2010/main" val="778180406"/>
              </p:ext>
            </p:extLst>
          </p:nvPr>
        </p:nvGraphicFramePr>
        <p:xfrm>
          <a:off x="909368" y="2829914"/>
          <a:ext cx="3581400" cy="2733675"/>
        </p:xfrm>
        <a:graphic>
          <a:graphicData uri="http://schemas.openxmlformats.org/presentationml/2006/ole">
            <mc:AlternateContent xmlns:mc="http://schemas.openxmlformats.org/markup-compatibility/2006">
              <mc:Choice xmlns:v="urn:schemas-microsoft-com:vml" Requires="v">
                <p:oleObj spid="_x0000_s2255473" name="Mathcad" r:id="rId8" imgW="3581280" imgH="2733840" progId="Mathcad">
                  <p:link updateAutomatic="1"/>
                </p:oleObj>
              </mc:Choice>
              <mc:Fallback>
                <p:oleObj name="Mathcad" r:id="rId8" imgW="3581280" imgH="2733840" progId="Mathcad">
                  <p:link updateAutomatic="1"/>
                  <p:pic>
                    <p:nvPicPr>
                      <p:cNvPr id="0" name=""/>
                      <p:cNvPicPr/>
                      <p:nvPr/>
                    </p:nvPicPr>
                    <p:blipFill>
                      <a:blip r:embed="rId9"/>
                      <a:stretch>
                        <a:fillRect/>
                      </a:stretch>
                    </p:blipFill>
                    <p:spPr>
                      <a:xfrm>
                        <a:off x="909368" y="2829914"/>
                        <a:ext cx="3581400" cy="2733675"/>
                      </a:xfrm>
                      <a:prstGeom prst="rect">
                        <a:avLst/>
                      </a:prstGeom>
                    </p:spPr>
                  </p:pic>
                </p:oleObj>
              </mc:Fallback>
            </mc:AlternateContent>
          </a:graphicData>
        </a:graphic>
      </p:graphicFrame>
      <p:sp>
        <p:nvSpPr>
          <p:cNvPr id="21" name="TextBox 20"/>
          <p:cNvSpPr txBox="1"/>
          <p:nvPr/>
        </p:nvSpPr>
        <p:spPr>
          <a:xfrm>
            <a:off x="5693433" y="4330460"/>
            <a:ext cx="1260281" cy="523220"/>
          </a:xfrm>
          <a:prstGeom prst="rect">
            <a:avLst/>
          </a:prstGeom>
          <a:noFill/>
        </p:spPr>
        <p:txBody>
          <a:bodyPr wrap="none" rtlCol="0">
            <a:spAutoFit/>
          </a:bodyPr>
          <a:lstStyle/>
          <a:p>
            <a:r>
              <a:rPr lang="en-US" dirty="0"/>
              <a:t>viscous</a:t>
            </a:r>
          </a:p>
        </p:txBody>
      </p:sp>
      <p:sp>
        <p:nvSpPr>
          <p:cNvPr id="22" name="TextBox 21"/>
          <p:cNvSpPr txBox="1"/>
          <p:nvPr/>
        </p:nvSpPr>
        <p:spPr>
          <a:xfrm>
            <a:off x="6711350" y="3183147"/>
            <a:ext cx="1199367" cy="523220"/>
          </a:xfrm>
          <a:prstGeom prst="rect">
            <a:avLst/>
          </a:prstGeom>
          <a:noFill/>
        </p:spPr>
        <p:txBody>
          <a:bodyPr wrap="none" rtlCol="0">
            <a:spAutoFit/>
          </a:bodyPr>
          <a:lstStyle/>
          <a:p>
            <a:r>
              <a:rPr lang="en-US" dirty="0"/>
              <a:t>inertial</a:t>
            </a:r>
          </a:p>
        </p:txBody>
      </p:sp>
      <p:sp>
        <p:nvSpPr>
          <p:cNvPr id="23" name="TextBox 22"/>
          <p:cNvSpPr txBox="1"/>
          <p:nvPr/>
        </p:nvSpPr>
        <p:spPr>
          <a:xfrm>
            <a:off x="483080" y="6124755"/>
            <a:ext cx="8250977" cy="461665"/>
          </a:xfrm>
          <a:prstGeom prst="rect">
            <a:avLst/>
          </a:prstGeom>
          <a:noFill/>
        </p:spPr>
        <p:txBody>
          <a:bodyPr wrap="none" rtlCol="0">
            <a:spAutoFit/>
          </a:bodyPr>
          <a:lstStyle/>
          <a:p>
            <a:r>
              <a:rPr lang="en-US" sz="2400" dirty="0"/>
              <a:t>Particle separation distances are less than the viscous length scale</a:t>
            </a:r>
          </a:p>
        </p:txBody>
      </p:sp>
      <p:pic>
        <p:nvPicPr>
          <p:cNvPr id="3" name="Picture 2">
            <a:extLst>
              <a:ext uri="{FF2B5EF4-FFF2-40B4-BE49-F238E27FC236}">
                <a16:creationId xmlns:a16="http://schemas.microsoft.com/office/drawing/2014/main" id="{A8831539-880E-48B6-A5CD-8E804183A3CD}"/>
              </a:ext>
            </a:extLst>
          </p:cNvPr>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1885244" y="1906937"/>
            <a:ext cx="1460500" cy="574734"/>
          </a:xfrm>
          <a:prstGeom prst="rect">
            <a:avLst/>
          </a:prstGeom>
        </p:spPr>
      </p:pic>
      <p:pic>
        <p:nvPicPr>
          <p:cNvPr id="7" name="Picture 6">
            <a:extLst>
              <a:ext uri="{FF2B5EF4-FFF2-40B4-BE49-F238E27FC236}">
                <a16:creationId xmlns:a16="http://schemas.microsoft.com/office/drawing/2014/main" id="{4F827A6E-5F88-47D2-98D8-E313E11E3607}"/>
              </a:ext>
            </a:extLst>
          </p:cNvPr>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5693433" y="1936284"/>
            <a:ext cx="1819197" cy="323238"/>
          </a:xfrm>
          <a:prstGeom prst="rect">
            <a:avLst/>
          </a:prstGeom>
        </p:spPr>
      </p:pic>
    </p:spTree>
    <p:extLst>
      <p:ext uri="{BB962C8B-B14F-4D97-AF65-F5344CB8AC3E}">
        <p14:creationId xmlns:p14="http://schemas.microsoft.com/office/powerpoint/2010/main" val="1448640771"/>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04800"/>
            <a:ext cx="3290977" cy="1143000"/>
          </a:xfrm>
        </p:spPr>
        <p:txBody>
          <a:bodyPr/>
          <a:lstStyle/>
          <a:p>
            <a:r>
              <a:rPr lang="en-US" dirty="0"/>
              <a:t>What does </a:t>
            </a:r>
            <a:r>
              <a:rPr lang="en-US" dirty="0" err="1"/>
              <a:t>Gt</a:t>
            </a:r>
            <a:r>
              <a:rPr lang="en-US" dirty="0"/>
              <a:t> mean?</a:t>
            </a:r>
          </a:p>
        </p:txBody>
      </p:sp>
      <p:sp>
        <p:nvSpPr>
          <p:cNvPr id="4" name="TextBox 3"/>
          <p:cNvSpPr txBox="1"/>
          <p:nvPr/>
        </p:nvSpPr>
        <p:spPr>
          <a:xfrm>
            <a:off x="3253562" y="1751253"/>
            <a:ext cx="3930884" cy="461665"/>
          </a:xfrm>
          <a:prstGeom prst="rect">
            <a:avLst/>
          </a:prstGeom>
          <a:noFill/>
        </p:spPr>
        <p:txBody>
          <a:bodyPr wrap="none" rtlCol="0">
            <a:spAutoFit/>
          </a:bodyPr>
          <a:lstStyle/>
          <a:p>
            <a:r>
              <a:rPr lang="en-US" sz="2400" dirty="0"/>
              <a:t>Definition of velocity gradient</a:t>
            </a:r>
          </a:p>
        </p:txBody>
      </p:sp>
      <mc:AlternateContent xmlns:mc="http://schemas.openxmlformats.org/markup-compatibility/2006" xmlns:a14="http://schemas.microsoft.com/office/drawing/2010/main">
        <mc:Choice Requires="a14">
          <p:sp>
            <p:nvSpPr>
              <p:cNvPr id="5" name="TextBox 4"/>
              <p:cNvSpPr txBox="1"/>
              <p:nvPr/>
            </p:nvSpPr>
            <p:spPr>
              <a:xfrm>
                <a:off x="3253562" y="2735357"/>
                <a:ext cx="5624623" cy="830997"/>
              </a:xfrm>
              <a:prstGeom prst="rect">
                <a:avLst/>
              </a:prstGeom>
              <a:noFill/>
            </p:spPr>
            <p:txBody>
              <a:bodyPr wrap="square" rtlCol="0">
                <a:spAutoFit/>
              </a:bodyPr>
              <a:lstStyle/>
              <a:p>
                <a:r>
                  <a:rPr lang="en-US" sz="2400" dirty="0"/>
                  <a:t>Find relative velocity between flocs separated by distance </a:t>
                </a:r>
                <a14:m>
                  <m:oMath xmlns:m="http://schemas.openxmlformats.org/officeDocument/2006/math">
                    <m:r>
                      <a:rPr lang="en-US" sz="2400" i="1">
                        <a:latin typeface="Cambria Math"/>
                      </a:rPr>
                      <m:t>𝛬</m:t>
                    </m:r>
                  </m:oMath>
                </a14:m>
                <a:endParaRPr lang="en-US" sz="2400" dirty="0"/>
              </a:p>
            </p:txBody>
          </p:sp>
        </mc:Choice>
        <mc:Fallback xmlns="">
          <p:sp>
            <p:nvSpPr>
              <p:cNvPr id="5" name="TextBox 4"/>
              <p:cNvSpPr txBox="1">
                <a:spLocks noRot="1" noChangeAspect="1" noMove="1" noResize="1" noEditPoints="1" noAdjustHandles="1" noChangeArrowheads="1" noChangeShapeType="1" noTextEdit="1"/>
              </p:cNvSpPr>
              <p:nvPr/>
            </p:nvSpPr>
            <p:spPr>
              <a:xfrm>
                <a:off x="3253562" y="2735357"/>
                <a:ext cx="5624623" cy="830997"/>
              </a:xfrm>
              <a:prstGeom prst="rect">
                <a:avLst/>
              </a:prstGeom>
              <a:blipFill rotWithShape="1">
                <a:blip r:embed="rId6"/>
                <a:stretch>
                  <a:fillRect l="-1735" t="-5882" b="-16176"/>
                </a:stretch>
              </a:blipFill>
            </p:spPr>
            <p:txBody>
              <a:bodyPr/>
              <a:lstStyle/>
              <a:p>
                <a:r>
                  <a:rPr lang="en-US">
                    <a:noFill/>
                  </a:rPr>
                  <a:t> </a:t>
                </a:r>
              </a:p>
            </p:txBody>
          </p:sp>
        </mc:Fallback>
      </mc:AlternateContent>
      <p:sp>
        <p:nvSpPr>
          <p:cNvPr id="6" name="TextBox 5"/>
          <p:cNvSpPr txBox="1"/>
          <p:nvPr/>
        </p:nvSpPr>
        <p:spPr>
          <a:xfrm>
            <a:off x="3253562" y="4053793"/>
            <a:ext cx="5624623" cy="830997"/>
          </a:xfrm>
          <a:prstGeom prst="rect">
            <a:avLst/>
          </a:prstGeom>
          <a:noFill/>
        </p:spPr>
        <p:txBody>
          <a:bodyPr wrap="square" rtlCol="0">
            <a:spAutoFit/>
          </a:bodyPr>
          <a:lstStyle/>
          <a:p>
            <a:r>
              <a:rPr lang="en-US" sz="2400" dirty="0"/>
              <a:t>The relative distance traveled due to fluid deformation is proportional to time </a:t>
            </a:r>
          </a:p>
        </p:txBody>
      </p:sp>
      <p:sp>
        <p:nvSpPr>
          <p:cNvPr id="7" name="TextBox 6"/>
          <p:cNvSpPr txBox="1"/>
          <p:nvPr/>
        </p:nvSpPr>
        <p:spPr>
          <a:xfrm>
            <a:off x="3253562" y="5419686"/>
            <a:ext cx="5507665" cy="1200329"/>
          </a:xfrm>
          <a:prstGeom prst="rect">
            <a:avLst/>
          </a:prstGeom>
          <a:noFill/>
        </p:spPr>
        <p:txBody>
          <a:bodyPr wrap="square" rtlCol="0">
            <a:spAutoFit/>
          </a:bodyPr>
          <a:lstStyle/>
          <a:p>
            <a:r>
              <a:rPr lang="en-US" sz="2400" dirty="0"/>
              <a:t>A </a:t>
            </a:r>
            <a:r>
              <a:rPr lang="en-US" sz="2400" dirty="0" err="1"/>
              <a:t>Gt</a:t>
            </a:r>
            <a:r>
              <a:rPr lang="en-US" sz="2400" dirty="0"/>
              <a:t> of 1 means that the particles have a relative displacement equal to their separation distance</a:t>
            </a:r>
          </a:p>
        </p:txBody>
      </p:sp>
      <p:cxnSp>
        <p:nvCxnSpPr>
          <p:cNvPr id="9" name="Straight Arrow Connector 8"/>
          <p:cNvCxnSpPr/>
          <p:nvPr/>
        </p:nvCxnSpPr>
        <p:spPr bwMode="auto">
          <a:xfrm flipV="1">
            <a:off x="4721548" y="343200"/>
            <a:ext cx="0" cy="914400"/>
          </a:xfrm>
          <a:prstGeom prst="straightConnector1">
            <a:avLst/>
          </a:prstGeom>
          <a:noFill/>
          <a:ln w="12700" cap="flat" cmpd="sng" algn="ctr">
            <a:solidFill>
              <a:schemeClr val="bg2"/>
            </a:solidFill>
            <a:prstDash val="solid"/>
            <a:round/>
            <a:headEnd type="none" w="lg" len="med"/>
            <a:tailEnd type="arrow"/>
          </a:ln>
          <a:effectLst/>
        </p:spPr>
      </p:cxnSp>
      <p:cxnSp>
        <p:nvCxnSpPr>
          <p:cNvPr id="11" name="Straight Arrow Connector 10"/>
          <p:cNvCxnSpPr/>
          <p:nvPr/>
        </p:nvCxnSpPr>
        <p:spPr bwMode="auto">
          <a:xfrm>
            <a:off x="4721548" y="1257591"/>
            <a:ext cx="914400" cy="0"/>
          </a:xfrm>
          <a:prstGeom prst="straightConnector1">
            <a:avLst/>
          </a:prstGeom>
          <a:noFill/>
          <a:ln w="12700" cap="flat" cmpd="sng" algn="ctr">
            <a:solidFill>
              <a:schemeClr val="bg2"/>
            </a:solidFill>
            <a:prstDash val="solid"/>
            <a:round/>
            <a:headEnd type="none" w="lg" len="med"/>
            <a:tailEnd type="arrow"/>
          </a:ln>
          <a:effectLst/>
        </p:spPr>
      </p:cxnSp>
      <p:sp>
        <p:nvSpPr>
          <p:cNvPr id="12" name="TextBox 11"/>
          <p:cNvSpPr txBox="1"/>
          <p:nvPr/>
        </p:nvSpPr>
        <p:spPr>
          <a:xfrm>
            <a:off x="5572133" y="978253"/>
            <a:ext cx="364202" cy="523220"/>
          </a:xfrm>
          <a:prstGeom prst="rect">
            <a:avLst/>
          </a:prstGeom>
          <a:noFill/>
        </p:spPr>
        <p:txBody>
          <a:bodyPr wrap="none" rtlCol="0">
            <a:spAutoFit/>
          </a:bodyPr>
          <a:lstStyle/>
          <a:p>
            <a:r>
              <a:rPr lang="en-US" dirty="0"/>
              <a:t>u</a:t>
            </a:r>
          </a:p>
        </p:txBody>
      </p:sp>
      <p:cxnSp>
        <p:nvCxnSpPr>
          <p:cNvPr id="16" name="Straight Arrow Connector 15"/>
          <p:cNvCxnSpPr/>
          <p:nvPr/>
        </p:nvCxnSpPr>
        <p:spPr bwMode="auto">
          <a:xfrm flipV="1">
            <a:off x="6954985" y="258471"/>
            <a:ext cx="0" cy="914400"/>
          </a:xfrm>
          <a:prstGeom prst="straightConnector1">
            <a:avLst/>
          </a:prstGeom>
          <a:noFill/>
          <a:ln w="12700" cap="flat" cmpd="sng" algn="ctr">
            <a:solidFill>
              <a:schemeClr val="bg2"/>
            </a:solidFill>
            <a:prstDash val="solid"/>
            <a:round/>
            <a:headEnd type="none" w="lg" len="med"/>
            <a:tailEnd type="arrow"/>
          </a:ln>
          <a:effectLst/>
        </p:spPr>
      </p:cxnSp>
      <p:cxnSp>
        <p:nvCxnSpPr>
          <p:cNvPr id="17" name="Straight Arrow Connector 16"/>
          <p:cNvCxnSpPr/>
          <p:nvPr/>
        </p:nvCxnSpPr>
        <p:spPr bwMode="auto">
          <a:xfrm>
            <a:off x="6954985" y="1172862"/>
            <a:ext cx="914400" cy="0"/>
          </a:xfrm>
          <a:prstGeom prst="straightConnector1">
            <a:avLst/>
          </a:prstGeom>
          <a:noFill/>
          <a:ln w="12700" cap="flat" cmpd="sng" algn="ctr">
            <a:solidFill>
              <a:schemeClr val="bg2"/>
            </a:solidFill>
            <a:prstDash val="solid"/>
            <a:round/>
            <a:headEnd type="none" w="lg" len="med"/>
            <a:tailEnd type="arrow"/>
          </a:ln>
          <a:effectLst/>
        </p:spPr>
      </p:cxnSp>
      <p:sp>
        <p:nvSpPr>
          <p:cNvPr id="18" name="TextBox 17"/>
          <p:cNvSpPr txBox="1"/>
          <p:nvPr/>
        </p:nvSpPr>
        <p:spPr>
          <a:xfrm>
            <a:off x="7806976" y="883409"/>
            <a:ext cx="364202" cy="523220"/>
          </a:xfrm>
          <a:prstGeom prst="rect">
            <a:avLst/>
          </a:prstGeom>
          <a:noFill/>
        </p:spPr>
        <p:txBody>
          <a:bodyPr wrap="none" rtlCol="0">
            <a:spAutoFit/>
          </a:bodyPr>
          <a:lstStyle/>
          <a:p>
            <a:r>
              <a:rPr lang="en-US" dirty="0"/>
              <a:t>x</a:t>
            </a:r>
          </a:p>
        </p:txBody>
      </p:sp>
      <p:sp>
        <p:nvSpPr>
          <p:cNvPr id="19" name="TextBox 18"/>
          <p:cNvSpPr txBox="1"/>
          <p:nvPr/>
        </p:nvSpPr>
        <p:spPr>
          <a:xfrm>
            <a:off x="6793423" y="-188955"/>
            <a:ext cx="364202" cy="523220"/>
          </a:xfrm>
          <a:prstGeom prst="rect">
            <a:avLst/>
          </a:prstGeom>
          <a:noFill/>
        </p:spPr>
        <p:txBody>
          <a:bodyPr wrap="none" rtlCol="0">
            <a:spAutoFit/>
          </a:bodyPr>
          <a:lstStyle/>
          <a:p>
            <a:r>
              <a:rPr lang="en-US" dirty="0"/>
              <a:t>y</a:t>
            </a:r>
          </a:p>
        </p:txBody>
      </p:sp>
      <p:pic>
        <p:nvPicPr>
          <p:cNvPr id="20" name="Picture 24 1"/>
          <p:cNvPicPr>
            <a:picLocks noChangeAspect="1" noChangeArrowheads="1"/>
          </p:cNvPicPr>
          <p:nvPr/>
        </p:nvPicPr>
        <p:blipFill>
          <a:blip r:embed="rId7" cstate="screen"/>
          <a:srcRect/>
          <a:stretch>
            <a:fillRect/>
          </a:stretch>
        </p:blipFill>
        <p:spPr bwMode="auto">
          <a:xfrm rot="16200000">
            <a:off x="6861323" y="1079993"/>
            <a:ext cx="187325" cy="185738"/>
          </a:xfrm>
          <a:prstGeom prst="rect">
            <a:avLst/>
          </a:prstGeom>
          <a:noFill/>
          <a:ln w="12700">
            <a:noFill/>
            <a:miter lim="800000"/>
            <a:headEnd type="none" w="lg" len="med"/>
            <a:tailEnd type="none" w="lg" len="med"/>
          </a:ln>
          <a:effectLst/>
        </p:spPr>
      </p:pic>
      <p:pic>
        <p:nvPicPr>
          <p:cNvPr id="21" name="Picture 24 2"/>
          <p:cNvPicPr>
            <a:picLocks noChangeAspect="1" noChangeArrowheads="1"/>
          </p:cNvPicPr>
          <p:nvPr/>
        </p:nvPicPr>
        <p:blipFill>
          <a:blip r:embed="rId7" cstate="screen"/>
          <a:srcRect/>
          <a:stretch>
            <a:fillRect/>
          </a:stretch>
        </p:blipFill>
        <p:spPr bwMode="auto">
          <a:xfrm rot="16200000">
            <a:off x="7482791" y="373122"/>
            <a:ext cx="187325" cy="185738"/>
          </a:xfrm>
          <a:prstGeom prst="rect">
            <a:avLst/>
          </a:prstGeom>
          <a:noFill/>
          <a:ln w="12700">
            <a:noFill/>
            <a:miter lim="800000"/>
            <a:headEnd type="none" w="lg" len="med"/>
            <a:tailEnd type="none" w="lg" len="med"/>
          </a:ln>
          <a:effectLst/>
        </p:spPr>
      </p:pic>
      <mc:AlternateContent xmlns:mc="http://schemas.openxmlformats.org/markup-compatibility/2006" xmlns:a14="http://schemas.microsoft.com/office/drawing/2010/main">
        <mc:Choice Requires="a14">
          <p:sp>
            <p:nvSpPr>
              <p:cNvPr id="22" name="Rectangle 21"/>
              <p:cNvSpPr/>
              <p:nvPr/>
            </p:nvSpPr>
            <p:spPr>
              <a:xfrm>
                <a:off x="6177863" y="517748"/>
                <a:ext cx="873506" cy="40011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000" i="1">
                          <a:latin typeface="Cambria Math"/>
                        </a:rPr>
                        <m:t>𝛬</m:t>
                      </m:r>
                    </m:oMath>
                  </m:oMathPara>
                </a14:m>
                <a:endParaRPr lang="en-US" sz="2000" dirty="0"/>
              </a:p>
            </p:txBody>
          </p:sp>
        </mc:Choice>
        <mc:Fallback xmlns="">
          <p:sp>
            <p:nvSpPr>
              <p:cNvPr id="22" name="Rectangle 21"/>
              <p:cNvSpPr>
                <a:spLocks noRot="1" noChangeAspect="1" noMove="1" noResize="1" noEditPoints="1" noAdjustHandles="1" noChangeArrowheads="1" noChangeShapeType="1" noTextEdit="1"/>
              </p:cNvSpPr>
              <p:nvPr/>
            </p:nvSpPr>
            <p:spPr>
              <a:xfrm>
                <a:off x="6177863" y="517748"/>
                <a:ext cx="873506" cy="400110"/>
              </a:xfrm>
              <a:prstGeom prst="rect">
                <a:avLst/>
              </a:prstGeom>
              <a:blipFill rotWithShape="1">
                <a:blip r:embed="rId8"/>
                <a:stretch>
                  <a:fillRect/>
                </a:stretch>
              </a:blipFill>
            </p:spPr>
            <p:txBody>
              <a:bodyPr/>
              <a:lstStyle/>
              <a:p>
                <a:r>
                  <a:rPr lang="en-US">
                    <a:noFill/>
                  </a:rPr>
                  <a:t> </a:t>
                </a:r>
              </a:p>
            </p:txBody>
          </p:sp>
        </mc:Fallback>
      </mc:AlternateContent>
      <p:sp>
        <p:nvSpPr>
          <p:cNvPr id="23" name="TextBox 22"/>
          <p:cNvSpPr txBox="1"/>
          <p:nvPr/>
        </p:nvSpPr>
        <p:spPr>
          <a:xfrm>
            <a:off x="4539447" y="-133359"/>
            <a:ext cx="364202" cy="523220"/>
          </a:xfrm>
          <a:prstGeom prst="rect">
            <a:avLst/>
          </a:prstGeom>
          <a:noFill/>
        </p:spPr>
        <p:txBody>
          <a:bodyPr wrap="none" rtlCol="0">
            <a:spAutoFit/>
          </a:bodyPr>
          <a:lstStyle/>
          <a:p>
            <a:r>
              <a:rPr lang="en-US" dirty="0"/>
              <a:t>y</a:t>
            </a:r>
          </a:p>
        </p:txBody>
      </p:sp>
      <mc:AlternateContent xmlns:mc="http://schemas.openxmlformats.org/markup-compatibility/2006" xmlns:a14="http://schemas.microsoft.com/office/drawing/2010/main">
        <mc:Choice Requires="a14">
          <p:sp>
            <p:nvSpPr>
              <p:cNvPr id="24" name="Rectangle 23"/>
              <p:cNvSpPr/>
              <p:nvPr/>
            </p:nvSpPr>
            <p:spPr>
              <a:xfrm>
                <a:off x="7052538" y="1131756"/>
                <a:ext cx="1118640" cy="32816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1400" i="1">
                              <a:latin typeface="Cambria Math" panose="02040503050406030204" pitchFamily="18" charset="0"/>
                            </a:rPr>
                          </m:ctrlPr>
                        </m:sSubPr>
                        <m:e>
                          <m:r>
                            <a:rPr lang="en-US" sz="1400" i="1">
                              <a:latin typeface="Cambria Math"/>
                            </a:rPr>
                            <m:t>𝐿</m:t>
                          </m:r>
                        </m:e>
                        <m:sub>
                          <m:r>
                            <a:rPr lang="en-US" sz="1400" i="1">
                              <a:latin typeface="Cambria Math"/>
                            </a:rPr>
                            <m:t>𝐷𝑒𝑓𝑜𝑟𝑚𝑎𝑡𝑖𝑜𝑛</m:t>
                          </m:r>
                        </m:sub>
                      </m:sSub>
                    </m:oMath>
                  </m:oMathPara>
                </a14:m>
                <a:endParaRPr lang="en-US" sz="1400" dirty="0"/>
              </a:p>
            </p:txBody>
          </p:sp>
        </mc:Choice>
        <mc:Fallback xmlns="">
          <p:sp>
            <p:nvSpPr>
              <p:cNvPr id="24" name="Rectangle 23"/>
              <p:cNvSpPr>
                <a:spLocks noRot="1" noChangeAspect="1" noMove="1" noResize="1" noEditPoints="1" noAdjustHandles="1" noChangeArrowheads="1" noChangeShapeType="1" noTextEdit="1"/>
              </p:cNvSpPr>
              <p:nvPr/>
            </p:nvSpPr>
            <p:spPr>
              <a:xfrm>
                <a:off x="7052538" y="1131756"/>
                <a:ext cx="1118640" cy="328167"/>
              </a:xfrm>
              <a:prstGeom prst="rect">
                <a:avLst/>
              </a:prstGeom>
              <a:blipFill rotWithShape="1">
                <a:blip r:embed="rId9"/>
                <a:stretch>
                  <a:fillRect b="-3774"/>
                </a:stretch>
              </a:blipFill>
            </p:spPr>
            <p:txBody>
              <a:bodyPr/>
              <a:lstStyle/>
              <a:p>
                <a:r>
                  <a:rPr lang="en-US">
                    <a:noFill/>
                  </a:rPr>
                  <a:t> </a:t>
                </a:r>
              </a:p>
            </p:txBody>
          </p:sp>
        </mc:Fallback>
      </mc:AlternateContent>
      <p:cxnSp>
        <p:nvCxnSpPr>
          <p:cNvPr id="26" name="Straight Arrow Connector 25"/>
          <p:cNvCxnSpPr/>
          <p:nvPr/>
        </p:nvCxnSpPr>
        <p:spPr bwMode="auto">
          <a:xfrm flipV="1">
            <a:off x="4721548" y="343200"/>
            <a:ext cx="533481" cy="914391"/>
          </a:xfrm>
          <a:prstGeom prst="straightConnector1">
            <a:avLst/>
          </a:prstGeom>
          <a:noFill/>
          <a:ln w="12700" cap="flat" cmpd="sng" algn="ctr">
            <a:solidFill>
              <a:schemeClr val="bg2"/>
            </a:solidFill>
            <a:prstDash val="solid"/>
            <a:round/>
            <a:headEnd type="none" w="lg" len="med"/>
            <a:tailEnd type="arrow"/>
          </a:ln>
          <a:effectLst/>
        </p:spPr>
      </p:cxnSp>
      <p:cxnSp>
        <p:nvCxnSpPr>
          <p:cNvPr id="28" name="Straight Arrow Connector 27"/>
          <p:cNvCxnSpPr/>
          <p:nvPr/>
        </p:nvCxnSpPr>
        <p:spPr bwMode="auto">
          <a:xfrm>
            <a:off x="4721548" y="427139"/>
            <a:ext cx="475003" cy="0"/>
          </a:xfrm>
          <a:prstGeom prst="straightConnector1">
            <a:avLst/>
          </a:prstGeom>
          <a:noFill/>
          <a:ln w="12700" cap="flat" cmpd="sng" algn="ctr">
            <a:solidFill>
              <a:schemeClr val="bg2"/>
            </a:solidFill>
            <a:prstDash val="solid"/>
            <a:round/>
            <a:headEnd type="none" w="lg" len="med"/>
            <a:tailEnd type="arrow"/>
          </a:ln>
          <a:effectLst/>
        </p:spPr>
      </p:cxnSp>
      <p:cxnSp>
        <p:nvCxnSpPr>
          <p:cNvPr id="32" name="Straight Arrow Connector 31"/>
          <p:cNvCxnSpPr/>
          <p:nvPr/>
        </p:nvCxnSpPr>
        <p:spPr bwMode="auto">
          <a:xfrm>
            <a:off x="4721548" y="613769"/>
            <a:ext cx="379310" cy="0"/>
          </a:xfrm>
          <a:prstGeom prst="straightConnector1">
            <a:avLst/>
          </a:prstGeom>
          <a:noFill/>
          <a:ln w="12700" cap="flat" cmpd="sng" algn="ctr">
            <a:solidFill>
              <a:schemeClr val="bg2"/>
            </a:solidFill>
            <a:prstDash val="solid"/>
            <a:round/>
            <a:headEnd type="none" w="lg" len="med"/>
            <a:tailEnd type="arrow"/>
          </a:ln>
          <a:effectLst/>
        </p:spPr>
      </p:cxnSp>
      <p:cxnSp>
        <p:nvCxnSpPr>
          <p:cNvPr id="34" name="Straight Arrow Connector 33"/>
          <p:cNvCxnSpPr/>
          <p:nvPr/>
        </p:nvCxnSpPr>
        <p:spPr bwMode="auto">
          <a:xfrm>
            <a:off x="4721548" y="800400"/>
            <a:ext cx="266740" cy="0"/>
          </a:xfrm>
          <a:prstGeom prst="straightConnector1">
            <a:avLst/>
          </a:prstGeom>
          <a:noFill/>
          <a:ln w="12700" cap="flat" cmpd="sng" algn="ctr">
            <a:solidFill>
              <a:schemeClr val="bg2"/>
            </a:solidFill>
            <a:prstDash val="solid"/>
            <a:round/>
            <a:headEnd type="none" w="lg" len="med"/>
            <a:tailEnd type="arrow"/>
          </a:ln>
          <a:effectLst/>
        </p:spPr>
      </p:cxnSp>
      <p:cxnSp>
        <p:nvCxnSpPr>
          <p:cNvPr id="36" name="Straight Arrow Connector 35"/>
          <p:cNvCxnSpPr/>
          <p:nvPr/>
        </p:nvCxnSpPr>
        <p:spPr bwMode="auto">
          <a:xfrm flipV="1">
            <a:off x="6965618" y="443167"/>
            <a:ext cx="628597" cy="1"/>
          </a:xfrm>
          <a:prstGeom prst="straightConnector1">
            <a:avLst/>
          </a:prstGeom>
          <a:noFill/>
          <a:ln w="12700" cap="flat" cmpd="sng" algn="ctr">
            <a:solidFill>
              <a:schemeClr val="bg2"/>
            </a:solidFill>
            <a:prstDash val="solid"/>
            <a:round/>
            <a:headEnd type="none" w="lg" len="med"/>
            <a:tailEnd type="arrow"/>
          </a:ln>
          <a:effectLst/>
        </p:spPr>
      </p:cxnSp>
      <p:cxnSp>
        <p:nvCxnSpPr>
          <p:cNvPr id="39" name="Straight Arrow Connector 38"/>
          <p:cNvCxnSpPr/>
          <p:nvPr/>
        </p:nvCxnSpPr>
        <p:spPr bwMode="auto">
          <a:xfrm flipH="1" flipV="1">
            <a:off x="7572949" y="435955"/>
            <a:ext cx="7010" cy="738333"/>
          </a:xfrm>
          <a:prstGeom prst="straightConnector1">
            <a:avLst/>
          </a:prstGeom>
          <a:noFill/>
          <a:ln w="12700" cap="flat" cmpd="sng" algn="ctr">
            <a:solidFill>
              <a:schemeClr val="bg2"/>
            </a:solidFill>
            <a:prstDash val="solid"/>
            <a:round/>
            <a:headEnd type="none" w="lg" len="med"/>
            <a:tailEnd type="arrow"/>
          </a:ln>
          <a:effectLst/>
        </p:spPr>
      </p:cxnSp>
      <p:sp>
        <p:nvSpPr>
          <p:cNvPr id="40" name="TextBox 39"/>
          <p:cNvSpPr txBox="1"/>
          <p:nvPr/>
        </p:nvSpPr>
        <p:spPr>
          <a:xfrm>
            <a:off x="4887174" y="-19604"/>
            <a:ext cx="848309" cy="338554"/>
          </a:xfrm>
          <a:prstGeom prst="rect">
            <a:avLst/>
          </a:prstGeom>
          <a:noFill/>
        </p:spPr>
        <p:txBody>
          <a:bodyPr wrap="none" rtlCol="0">
            <a:spAutoFit/>
          </a:bodyPr>
          <a:lstStyle/>
          <a:p>
            <a:r>
              <a:rPr lang="en-US" sz="1600" dirty="0"/>
              <a:t>velocity</a:t>
            </a:r>
          </a:p>
        </p:txBody>
      </p:sp>
      <p:sp>
        <p:nvSpPr>
          <p:cNvPr id="41" name="TextBox 40"/>
          <p:cNvSpPr txBox="1"/>
          <p:nvPr/>
        </p:nvSpPr>
        <p:spPr>
          <a:xfrm>
            <a:off x="7059429" y="-26327"/>
            <a:ext cx="2075972" cy="338554"/>
          </a:xfrm>
          <a:prstGeom prst="rect">
            <a:avLst/>
          </a:prstGeom>
          <a:noFill/>
        </p:spPr>
        <p:txBody>
          <a:bodyPr wrap="square" rtlCol="0">
            <a:spAutoFit/>
          </a:bodyPr>
          <a:lstStyle/>
          <a:p>
            <a:r>
              <a:rPr lang="en-US" sz="1600" dirty="0"/>
              <a:t>Displacement in time t</a:t>
            </a:r>
          </a:p>
        </p:txBody>
      </p:sp>
      <mc:AlternateContent xmlns:mc="http://schemas.openxmlformats.org/markup-compatibility/2006" xmlns:a14="http://schemas.microsoft.com/office/drawing/2010/main">
        <mc:Choice Requires="a14">
          <p:sp>
            <p:nvSpPr>
              <p:cNvPr id="42" name="Rectangle 41"/>
              <p:cNvSpPr/>
              <p:nvPr/>
            </p:nvSpPr>
            <p:spPr>
              <a:xfrm>
                <a:off x="5255029" y="149673"/>
                <a:ext cx="58887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a:rPr>
                            <m:t>𝑣</m:t>
                          </m:r>
                        </m:e>
                        <m:sub>
                          <m:r>
                            <a:rPr lang="en-US" i="1">
                              <a:latin typeface="Cambria Math"/>
                            </a:rPr>
                            <m:t>𝑟</m:t>
                          </m:r>
                        </m:sub>
                      </m:sSub>
                    </m:oMath>
                  </m:oMathPara>
                </a14:m>
                <a:endParaRPr lang="en-US" dirty="0"/>
              </a:p>
            </p:txBody>
          </p:sp>
        </mc:Choice>
        <mc:Fallback xmlns="">
          <p:sp>
            <p:nvSpPr>
              <p:cNvPr id="42" name="Rectangle 41"/>
              <p:cNvSpPr>
                <a:spLocks noRot="1" noChangeAspect="1" noMove="1" noResize="1" noEditPoints="1" noAdjustHandles="1" noChangeArrowheads="1" noChangeShapeType="1" noTextEdit="1"/>
              </p:cNvSpPr>
              <p:nvPr/>
            </p:nvSpPr>
            <p:spPr>
              <a:xfrm>
                <a:off x="5255029" y="149673"/>
                <a:ext cx="588879" cy="523220"/>
              </a:xfrm>
              <a:prstGeom prst="rect">
                <a:avLst/>
              </a:prstGeom>
              <a:blipFill rotWithShape="1">
                <a:blip r:embed="rId10"/>
                <a:stretch>
                  <a:fillRect/>
                </a:stretch>
              </a:blipFill>
            </p:spPr>
            <p:txBody>
              <a:bodyPr/>
              <a:lstStyle/>
              <a:p>
                <a:r>
                  <a:rPr lang="en-US">
                    <a:noFill/>
                  </a:rPr>
                  <a:t> </a:t>
                </a:r>
              </a:p>
            </p:txBody>
          </p:sp>
        </mc:Fallback>
      </mc:AlternateContent>
      <p:pic>
        <p:nvPicPr>
          <p:cNvPr id="14" name="Picture 13">
            <a:extLst>
              <a:ext uri="{FF2B5EF4-FFF2-40B4-BE49-F238E27FC236}">
                <a16:creationId xmlns:a16="http://schemas.microsoft.com/office/drawing/2014/main" id="{CDBD9D13-B803-4C4F-A6ED-7DE5AD01CAE8}"/>
              </a:ext>
            </a:extLst>
          </p:cNvPr>
          <p:cNvPicPr>
            <a:picLocks noChangeAspect="1"/>
          </p:cNvPicPr>
          <p:nvPr>
            <p:custDataLst>
              <p:tags r:id="rId1"/>
            </p:custDataLst>
          </p:nvPr>
        </p:nvPicPr>
        <p:blipFill>
          <a:blip r:embed="rId11" cstate="print">
            <a:extLst>
              <a:ext uri="{28A0092B-C50C-407E-A947-70E740481C1C}">
                <a14:useLocalDpi xmlns:a14="http://schemas.microsoft.com/office/drawing/2010/main" val="0"/>
              </a:ext>
            </a:extLst>
          </a:blip>
          <a:stretch>
            <a:fillRect/>
          </a:stretch>
        </p:blipFill>
        <p:spPr>
          <a:xfrm>
            <a:off x="382772" y="1752455"/>
            <a:ext cx="2870789" cy="4366123"/>
          </a:xfrm>
          <a:prstGeom prst="rect">
            <a:avLst/>
          </a:prstGeom>
        </p:spPr>
      </p:pic>
      <p:pic>
        <p:nvPicPr>
          <p:cNvPr id="25" name="Picture 24">
            <a:extLst>
              <a:ext uri="{FF2B5EF4-FFF2-40B4-BE49-F238E27FC236}">
                <a16:creationId xmlns:a16="http://schemas.microsoft.com/office/drawing/2014/main" id="{BA7E0B8A-520F-4D7F-9068-870CF913C1CC}"/>
              </a:ext>
            </a:extLst>
          </p:cNvPr>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tretch>
            <a:fillRect/>
          </a:stretch>
        </p:blipFill>
        <p:spPr>
          <a:xfrm>
            <a:off x="-2012178" y="3374172"/>
            <a:ext cx="1432381" cy="556190"/>
          </a:xfrm>
          <a:prstGeom prst="rect">
            <a:avLst/>
          </a:prstGeom>
        </p:spPr>
      </p:pic>
    </p:spTree>
    <p:extLst>
      <p:ext uri="{BB962C8B-B14F-4D97-AF65-F5344CB8AC3E}">
        <p14:creationId xmlns:p14="http://schemas.microsoft.com/office/powerpoint/2010/main" val="3839563106"/>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ChangeArrowheads="1"/>
          </p:cNvSpPr>
          <p:nvPr>
            <p:ph type="title"/>
          </p:nvPr>
        </p:nvSpPr>
        <p:spPr>
          <a:effectLst/>
        </p:spPr>
        <p:txBody>
          <a:bodyPr/>
          <a:lstStyle/>
          <a:p>
            <a:r>
              <a:rPr lang="en-US" dirty="0"/>
              <a:t>Fractal Flocculation Conclusions</a:t>
            </a:r>
          </a:p>
        </p:txBody>
      </p:sp>
      <p:sp>
        <p:nvSpPr>
          <p:cNvPr id="96259" name="Rectangle 3"/>
          <p:cNvSpPr>
            <a:spLocks noGrp="1" noChangeArrowheads="1"/>
          </p:cNvSpPr>
          <p:nvPr>
            <p:ph idx="1"/>
          </p:nvPr>
        </p:nvSpPr>
        <p:spPr/>
        <p:txBody>
          <a:bodyPr/>
          <a:lstStyle/>
          <a:p>
            <a:pPr>
              <a:lnSpc>
                <a:spcPct val="90000"/>
              </a:lnSpc>
            </a:pPr>
            <a:r>
              <a:rPr lang="en-US" sz="2800" dirty="0"/>
              <a:t>It is difficult to flocculate to a low residual turbidity because the time between effective collisions increases as the number of particles and non-</a:t>
            </a:r>
            <a:r>
              <a:rPr lang="en-US" sz="2800" dirty="0" err="1"/>
              <a:t>settleable</a:t>
            </a:r>
            <a:r>
              <a:rPr lang="en-US" sz="2800" dirty="0"/>
              <a:t> flocs decreases</a:t>
            </a:r>
          </a:p>
          <a:p>
            <a:pPr>
              <a:lnSpc>
                <a:spcPct val="90000"/>
              </a:lnSpc>
            </a:pPr>
            <a:r>
              <a:rPr lang="en-US" sz="2800" dirty="0"/>
              <a:t>Particles can’t attach to full size flocs</a:t>
            </a:r>
          </a:p>
          <a:p>
            <a:pPr lvl="1">
              <a:lnSpc>
                <a:spcPct val="90000"/>
              </a:lnSpc>
            </a:pPr>
            <a:r>
              <a:rPr lang="en-US" sz="2400" dirty="0"/>
              <a:t>Perhaps because of high differential velocities at the moment of impact</a:t>
            </a:r>
          </a:p>
          <a:p>
            <a:pPr>
              <a:lnSpc>
                <a:spcPct val="90000"/>
              </a:lnSpc>
            </a:pPr>
            <a:r>
              <a:rPr lang="en-US" dirty="0"/>
              <a:t>We have an unpublished model that predicts settled water turbidity after a flocculator (assuming no flocculation in the sedimentation tank)</a:t>
            </a:r>
          </a:p>
          <a:p>
            <a:pPr>
              <a:lnSpc>
                <a:spcPct val="90000"/>
              </a:lnSpc>
            </a:pPr>
            <a:r>
              <a:rPr lang="en-US" dirty="0"/>
              <a:t>The model is an approximation!</a:t>
            </a:r>
          </a:p>
        </p:txBody>
      </p:sp>
      <p:pic>
        <p:nvPicPr>
          <p:cNvPr id="5" name="Picture 4">
            <a:extLst>
              <a:ext uri="{FF2B5EF4-FFF2-40B4-BE49-F238E27FC236}">
                <a16:creationId xmlns:a16="http://schemas.microsoft.com/office/drawing/2014/main" id="{FAB667DF-110D-4C28-BCCA-65789806D63A}"/>
              </a:ext>
            </a:extLst>
          </p:cNvPr>
          <p:cNvPicPr>
            <a:picLocks noChangeAspect="1"/>
          </p:cNvPicPr>
          <p:nvPr>
            <p:custDataLst>
              <p:tags r:id="rId1"/>
            </p:custDataLst>
          </p:nvPr>
        </p:nvPicPr>
        <p:blipFill>
          <a:blip r:embed="rId4"/>
          <a:stretch>
            <a:fillRect/>
          </a:stretch>
        </p:blipFill>
        <p:spPr>
          <a:xfrm>
            <a:off x="6576166" y="4052713"/>
            <a:ext cx="2339234" cy="474131"/>
          </a:xfrm>
          <a:prstGeom prst="rect">
            <a:avLst/>
          </a:prstGeom>
        </p:spPr>
      </p:pic>
    </p:spTree>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What is the model missing?</a:t>
            </a:r>
            <a:endParaRPr lang="en-US" dirty="0"/>
          </a:p>
        </p:txBody>
      </p:sp>
      <p:sp>
        <p:nvSpPr>
          <p:cNvPr id="3" name="Content Placeholder 2"/>
          <p:cNvSpPr>
            <a:spLocks noGrp="1"/>
          </p:cNvSpPr>
          <p:nvPr>
            <p:ph idx="1"/>
          </p:nvPr>
        </p:nvSpPr>
        <p:spPr/>
        <p:txBody>
          <a:bodyPr/>
          <a:lstStyle/>
          <a:p>
            <a:r>
              <a:rPr lang="en-US" dirty="0"/>
              <a:t>The model doesn’t include any particle aggregation that occurs in the  sedimentation tank</a:t>
            </a:r>
          </a:p>
          <a:p>
            <a:pPr lvl="1"/>
            <a:r>
              <a:rPr lang="en-US" dirty="0"/>
              <a:t>Residence time in the </a:t>
            </a:r>
            <a:r>
              <a:rPr lang="en-US" dirty="0" err="1"/>
              <a:t>sed</a:t>
            </a:r>
            <a:r>
              <a:rPr lang="en-US" dirty="0"/>
              <a:t> tank is long and energy dissipation rate is low</a:t>
            </a:r>
          </a:p>
          <a:p>
            <a:pPr lvl="1"/>
            <a:r>
              <a:rPr lang="en-US" dirty="0"/>
              <a:t>Filtration in the </a:t>
            </a:r>
            <a:r>
              <a:rPr lang="en-US" dirty="0" err="1"/>
              <a:t>sed</a:t>
            </a:r>
            <a:r>
              <a:rPr lang="en-US" dirty="0"/>
              <a:t> tank (especially if there is a floc blanket) may be important</a:t>
            </a:r>
          </a:p>
          <a:p>
            <a:r>
              <a:rPr lang="en-US" dirty="0"/>
              <a:t>It assumes all nanoparticles interact with clay and not with dissolved organic matter or fluoride or …</a:t>
            </a:r>
          </a:p>
          <a:p>
            <a:endParaRPr lang="en-US" dirty="0"/>
          </a:p>
        </p:txBody>
      </p:sp>
    </p:spTree>
    <p:extLst>
      <p:ext uri="{BB962C8B-B14F-4D97-AF65-F5344CB8AC3E}">
        <p14:creationId xmlns:p14="http://schemas.microsoft.com/office/powerpoint/2010/main" val="2165732841"/>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2"/>
          <p:cNvSpPr>
            <a:spLocks noGrp="1" noChangeArrowheads="1"/>
          </p:cNvSpPr>
          <p:nvPr>
            <p:ph type="title"/>
          </p:nvPr>
        </p:nvSpPr>
        <p:spPr>
          <a:xfrm>
            <a:off x="272846" y="296174"/>
            <a:ext cx="2573871" cy="1143000"/>
          </a:xfrm>
          <a:effectLst/>
        </p:spPr>
        <p:txBody>
          <a:bodyPr/>
          <a:lstStyle/>
          <a:p>
            <a:r>
              <a:rPr lang="en-US" dirty="0"/>
              <a:t>Review</a:t>
            </a:r>
          </a:p>
        </p:txBody>
      </p:sp>
      <p:sp>
        <p:nvSpPr>
          <p:cNvPr id="143363" name="Rectangle 3"/>
          <p:cNvSpPr>
            <a:spLocks noGrp="1" noChangeArrowheads="1"/>
          </p:cNvSpPr>
          <p:nvPr>
            <p:ph idx="1"/>
          </p:nvPr>
        </p:nvSpPr>
        <p:spPr>
          <a:xfrm>
            <a:off x="685800" y="1657519"/>
            <a:ext cx="6781800" cy="4114800"/>
          </a:xfrm>
        </p:spPr>
        <p:txBody>
          <a:bodyPr/>
          <a:lstStyle/>
          <a:p>
            <a:pPr>
              <a:lnSpc>
                <a:spcPct val="90000"/>
              </a:lnSpc>
            </a:pPr>
            <a:r>
              <a:rPr lang="en-US" dirty="0"/>
              <a:t>Why is it that doubling the residence time in a flocculator doesn’t double </a:t>
            </a:r>
            <a:r>
              <a:rPr lang="en-US" dirty="0" err="1"/>
              <a:t>pC</a:t>
            </a:r>
            <a:r>
              <a:rPr lang="en-US" dirty="0"/>
              <a:t>* for the flocculator?</a:t>
            </a:r>
          </a:p>
          <a:p>
            <a:pPr>
              <a:lnSpc>
                <a:spcPct val="90000"/>
              </a:lnSpc>
            </a:pPr>
            <a:r>
              <a:rPr lang="en-US" dirty="0"/>
              <a:t>Why does increasing initial turbidity decrease the initial time between collisions?</a:t>
            </a:r>
          </a:p>
          <a:p>
            <a:pPr>
              <a:lnSpc>
                <a:spcPct val="90000"/>
              </a:lnSpc>
            </a:pPr>
            <a:r>
              <a:rPr lang="en-US" dirty="0"/>
              <a:t>Which terms in the model are determined by the flocculator design?</a:t>
            </a:r>
          </a:p>
          <a:p>
            <a:pPr>
              <a:lnSpc>
                <a:spcPct val="90000"/>
              </a:lnSpc>
            </a:pPr>
            <a:r>
              <a:rPr lang="en-US" dirty="0"/>
              <a:t>The model assumes plug flow!</a:t>
            </a:r>
          </a:p>
          <a:p>
            <a:pPr>
              <a:lnSpc>
                <a:spcPct val="90000"/>
              </a:lnSpc>
            </a:pPr>
            <a:endParaRPr lang="en-US" dirty="0"/>
          </a:p>
          <a:p>
            <a:pPr>
              <a:lnSpc>
                <a:spcPct val="90000"/>
              </a:lnSpc>
            </a:pPr>
            <a:endParaRPr lang="en-US" dirty="0"/>
          </a:p>
          <a:p>
            <a:pPr>
              <a:lnSpc>
                <a:spcPct val="90000"/>
              </a:lnSpc>
            </a:pPr>
            <a:endParaRPr lang="en-US" dirty="0"/>
          </a:p>
        </p:txBody>
      </p:sp>
      <p:pic>
        <p:nvPicPr>
          <p:cNvPr id="5" name="Picture 4">
            <a:extLst>
              <a:ext uri="{FF2B5EF4-FFF2-40B4-BE49-F238E27FC236}">
                <a16:creationId xmlns:a16="http://schemas.microsoft.com/office/drawing/2014/main" id="{D1A48E46-74FD-4949-AEED-8FD3240FE876}"/>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3281271" y="387116"/>
            <a:ext cx="1590857" cy="629333"/>
          </a:xfrm>
          <a:prstGeom prst="rect">
            <a:avLst/>
          </a:prstGeom>
        </p:spPr>
      </p:pic>
      <p:pic>
        <p:nvPicPr>
          <p:cNvPr id="7" name="Picture 6">
            <a:extLst>
              <a:ext uri="{FF2B5EF4-FFF2-40B4-BE49-F238E27FC236}">
                <a16:creationId xmlns:a16="http://schemas.microsoft.com/office/drawing/2014/main" id="{F68BD867-5D8F-455A-8D18-147B5437EFF4}"/>
              </a:ext>
            </a:extLst>
          </p:cNvPr>
          <p:cNvPicPr>
            <a:picLocks noChangeAspect="1"/>
          </p:cNvPicPr>
          <p:nvPr>
            <p:custDataLst>
              <p:tags r:id="rId2"/>
            </p:custDataLst>
          </p:nvPr>
        </p:nvPicPr>
        <p:blipFill>
          <a:blip r:embed="rId6"/>
          <a:stretch>
            <a:fillRect/>
          </a:stretch>
        </p:blipFill>
        <p:spPr>
          <a:xfrm>
            <a:off x="5317512" y="296174"/>
            <a:ext cx="3553642" cy="720275"/>
          </a:xfrm>
          <a:prstGeom prst="rect">
            <a:avLst/>
          </a:prstGeom>
        </p:spPr>
      </p:pic>
    </p:spTree>
    <p:extLst>
      <p:ext uri="{BB962C8B-B14F-4D97-AF65-F5344CB8AC3E}">
        <p14:creationId xmlns:p14="http://schemas.microsoft.com/office/powerpoint/2010/main" val="1338130039"/>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Surface coverage (</a:t>
            </a:r>
            <a:r>
              <a:rPr lang="en-US" dirty="0">
                <a:latin typeface="Symbol" pitchFamily="18" charset="2"/>
              </a:rPr>
              <a:t>G</a:t>
            </a:r>
            <a:r>
              <a:rPr lang="en-US" dirty="0"/>
              <a:t>) of clay by coagulant precipitate</a:t>
            </a:r>
          </a:p>
        </p:txBody>
      </p:sp>
      <p:sp>
        <p:nvSpPr>
          <p:cNvPr id="3" name="Content Placeholder 2"/>
          <p:cNvSpPr>
            <a:spLocks noGrp="1"/>
          </p:cNvSpPr>
          <p:nvPr>
            <p:ph idx="1"/>
          </p:nvPr>
        </p:nvSpPr>
        <p:spPr/>
        <p:txBody>
          <a:bodyPr/>
          <a:lstStyle/>
          <a:p>
            <a:pPr marL="0" indent="0">
              <a:buNone/>
            </a:pPr>
            <a:r>
              <a:rPr lang="en-US" sz="2000" dirty="0"/>
              <a:t>In our modeling work we didn’t cover how to calculate what fraction of the clay surfaces are coated with coagulant. The following slides are the equation heavy derivation of that coverage. We assume coagulant precipitate has some characteristic diameter when it sticks to the clay and that the clay can be represented as a cylinder. We also assume that the coagulant sticks to everything including reactor walls. The coagulant approaches the clay surface randomly and thus accumulates in a Poisson distribution. The random bombardment means that some coagulant is wasted in double coverage of previously covered clay.</a:t>
            </a:r>
          </a:p>
          <a:p>
            <a:pPr marL="0" indent="0">
              <a:buNone/>
            </a:pPr>
            <a:endParaRPr lang="en-US" sz="2000" dirty="0"/>
          </a:p>
          <a:p>
            <a:pPr marL="0" indent="0">
              <a:buNone/>
            </a:pPr>
            <a:r>
              <a:rPr lang="en-US" sz="2000" dirty="0"/>
              <a:t>It is possible that the number of successful collisions is not simply directly proportional to surface coverage. It isn’t clear why surface coverage greater than about 50% would be of any benefit given that nanoparticles likely attach more strongly to clay than to nanoparticles. </a:t>
            </a:r>
          </a:p>
        </p:txBody>
      </p:sp>
      <p:sp>
        <p:nvSpPr>
          <p:cNvPr id="4" name="Oval 3"/>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7" name="Picture 6">
            <a:extLst>
              <a:ext uri="{FF2B5EF4-FFF2-40B4-BE49-F238E27FC236}">
                <a16:creationId xmlns:a16="http://schemas.microsoft.com/office/drawing/2014/main" id="{ED6E3E56-6DC4-4404-A500-CA5964963006}"/>
              </a:ext>
            </a:extLst>
          </p:cNvPr>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7045022" y="5944121"/>
            <a:ext cx="1432934" cy="645879"/>
          </a:xfrm>
          <a:prstGeom prst="rect">
            <a:avLst/>
          </a:prstGeom>
        </p:spPr>
      </p:pic>
    </p:spTree>
    <p:extLst>
      <p:ext uri="{BB962C8B-B14F-4D97-AF65-F5344CB8AC3E}">
        <p14:creationId xmlns:p14="http://schemas.microsoft.com/office/powerpoint/2010/main" val="543482570"/>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Surface coverage (</a:t>
            </a:r>
            <a:r>
              <a:rPr lang="en-US" dirty="0">
                <a:latin typeface="Symbol" pitchFamily="18" charset="2"/>
              </a:rPr>
              <a:t>G</a:t>
            </a:r>
            <a:r>
              <a:rPr lang="en-US" dirty="0"/>
              <a:t>) &lt;&lt; 1 and small loss to reactor walls</a:t>
            </a:r>
          </a:p>
        </p:txBody>
      </p:sp>
      <p:sp>
        <p:nvSpPr>
          <p:cNvPr id="14" name="Oval 13"/>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18" name="Picture 17">
            <a:extLst>
              <a:ext uri="{FF2B5EF4-FFF2-40B4-BE49-F238E27FC236}">
                <a16:creationId xmlns:a16="http://schemas.microsoft.com/office/drawing/2014/main" id="{AFE1CBE5-D0B9-4D4E-8385-A6A3C9B500FA}"/>
              </a:ext>
            </a:extLst>
          </p:cNvPr>
          <p:cNvPicPr>
            <a:picLocks noChangeAspect="1"/>
          </p:cNvPicPr>
          <p:nvPr>
            <p:custDataLst>
              <p:tags r:id="rId1"/>
            </p:custDataLst>
          </p:nvPr>
        </p:nvPicPr>
        <p:blipFill>
          <a:blip r:embed="rId11" cstate="print">
            <a:extLst>
              <a:ext uri="{28A0092B-C50C-407E-A947-70E740481C1C}">
                <a14:useLocalDpi xmlns:a14="http://schemas.microsoft.com/office/drawing/2010/main" val="0"/>
              </a:ext>
            </a:extLst>
          </a:blip>
          <a:stretch>
            <a:fillRect/>
          </a:stretch>
        </p:blipFill>
        <p:spPr>
          <a:xfrm>
            <a:off x="207629" y="1907717"/>
            <a:ext cx="1672936" cy="724058"/>
          </a:xfrm>
          <a:prstGeom prst="rect">
            <a:avLst/>
          </a:prstGeom>
        </p:spPr>
      </p:pic>
      <p:pic>
        <p:nvPicPr>
          <p:cNvPr id="20" name="Picture 19">
            <a:extLst>
              <a:ext uri="{FF2B5EF4-FFF2-40B4-BE49-F238E27FC236}">
                <a16:creationId xmlns:a16="http://schemas.microsoft.com/office/drawing/2014/main" id="{C2CF28E4-85C7-44D1-9D68-B5CB859F1F93}"/>
              </a:ext>
            </a:extLst>
          </p:cNvPr>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tretch>
            <a:fillRect/>
          </a:stretch>
        </p:blipFill>
        <p:spPr>
          <a:xfrm>
            <a:off x="2183648" y="2300857"/>
            <a:ext cx="1519702" cy="731708"/>
          </a:xfrm>
          <a:prstGeom prst="rect">
            <a:avLst/>
          </a:prstGeom>
        </p:spPr>
      </p:pic>
      <p:pic>
        <p:nvPicPr>
          <p:cNvPr id="22" name="Picture 21">
            <a:extLst>
              <a:ext uri="{FF2B5EF4-FFF2-40B4-BE49-F238E27FC236}">
                <a16:creationId xmlns:a16="http://schemas.microsoft.com/office/drawing/2014/main" id="{0DE6C2B0-7726-494B-876D-8AE817179E3B}"/>
              </a:ext>
            </a:extLst>
          </p:cNvPr>
          <p:cNvPicPr>
            <a:picLocks noChangeAspect="1"/>
          </p:cNvPicPr>
          <p:nvPr>
            <p:custDataLst>
              <p:tags r:id="rId3"/>
            </p:custDataLst>
          </p:nvPr>
        </p:nvPicPr>
        <p:blipFill>
          <a:blip r:embed="rId13" cstate="print">
            <a:extLst>
              <a:ext uri="{28A0092B-C50C-407E-A947-70E740481C1C}">
                <a14:useLocalDpi xmlns:a14="http://schemas.microsoft.com/office/drawing/2010/main" val="0"/>
              </a:ext>
            </a:extLst>
          </a:blip>
          <a:stretch>
            <a:fillRect/>
          </a:stretch>
        </p:blipFill>
        <p:spPr>
          <a:xfrm>
            <a:off x="4023301" y="2504576"/>
            <a:ext cx="2349499" cy="1027248"/>
          </a:xfrm>
          <a:prstGeom prst="rect">
            <a:avLst/>
          </a:prstGeom>
        </p:spPr>
      </p:pic>
      <p:pic>
        <p:nvPicPr>
          <p:cNvPr id="24" name="Picture 23">
            <a:extLst>
              <a:ext uri="{FF2B5EF4-FFF2-40B4-BE49-F238E27FC236}">
                <a16:creationId xmlns:a16="http://schemas.microsoft.com/office/drawing/2014/main" id="{A781D128-B61C-4EEE-9138-A9B6DFB8F7E1}"/>
              </a:ext>
            </a:extLst>
          </p:cNvPr>
          <p:cNvPicPr>
            <a:picLocks noChangeAspect="1"/>
          </p:cNvPicPr>
          <p:nvPr>
            <p:custDataLst>
              <p:tags r:id="rId4"/>
            </p:custDataLst>
          </p:nvPr>
        </p:nvPicPr>
        <p:blipFill>
          <a:blip r:embed="rId14" cstate="print">
            <a:extLst>
              <a:ext uri="{28A0092B-C50C-407E-A947-70E740481C1C}">
                <a14:useLocalDpi xmlns:a14="http://schemas.microsoft.com/office/drawing/2010/main" val="0"/>
              </a:ext>
            </a:extLst>
          </a:blip>
          <a:stretch>
            <a:fillRect/>
          </a:stretch>
        </p:blipFill>
        <p:spPr>
          <a:xfrm>
            <a:off x="6468358" y="3406477"/>
            <a:ext cx="2593524" cy="597333"/>
          </a:xfrm>
          <a:prstGeom prst="rect">
            <a:avLst/>
          </a:prstGeom>
        </p:spPr>
      </p:pic>
      <p:pic>
        <p:nvPicPr>
          <p:cNvPr id="6" name="Picture 5">
            <a:extLst>
              <a:ext uri="{FF2B5EF4-FFF2-40B4-BE49-F238E27FC236}">
                <a16:creationId xmlns:a16="http://schemas.microsoft.com/office/drawing/2014/main" id="{7F7325FF-5348-408F-827B-28B6CE7F2F11}"/>
              </a:ext>
            </a:extLst>
          </p:cNvPr>
          <p:cNvPicPr>
            <a:picLocks noChangeAspect="1"/>
          </p:cNvPicPr>
          <p:nvPr>
            <p:custDataLst>
              <p:tags r:id="rId5"/>
            </p:custDataLst>
          </p:nvPr>
        </p:nvPicPr>
        <p:blipFill>
          <a:blip r:embed="rId15" cstate="print">
            <a:extLst>
              <a:ext uri="{28A0092B-C50C-407E-A947-70E740481C1C}">
                <a14:useLocalDpi xmlns:a14="http://schemas.microsoft.com/office/drawing/2010/main" val="0"/>
              </a:ext>
            </a:extLst>
          </a:blip>
          <a:stretch>
            <a:fillRect/>
          </a:stretch>
        </p:blipFill>
        <p:spPr>
          <a:xfrm>
            <a:off x="207629" y="4081003"/>
            <a:ext cx="2025143" cy="588190"/>
          </a:xfrm>
          <a:prstGeom prst="rect">
            <a:avLst/>
          </a:prstGeom>
        </p:spPr>
      </p:pic>
      <p:pic>
        <p:nvPicPr>
          <p:cNvPr id="13" name="Picture 12">
            <a:extLst>
              <a:ext uri="{FF2B5EF4-FFF2-40B4-BE49-F238E27FC236}">
                <a16:creationId xmlns:a16="http://schemas.microsoft.com/office/drawing/2014/main" id="{CE3DD39B-3251-4F33-8148-BBCD5E83AD32}"/>
              </a:ext>
            </a:extLst>
          </p:cNvPr>
          <p:cNvPicPr>
            <a:picLocks noChangeAspect="1"/>
          </p:cNvPicPr>
          <p:nvPr>
            <p:custDataLst>
              <p:tags r:id="rId6"/>
            </p:custDataLst>
          </p:nvPr>
        </p:nvPicPr>
        <p:blipFill>
          <a:blip r:embed="rId16" cstate="print">
            <a:extLst>
              <a:ext uri="{28A0092B-C50C-407E-A947-70E740481C1C}">
                <a14:useLocalDpi xmlns:a14="http://schemas.microsoft.com/office/drawing/2010/main" val="0"/>
              </a:ext>
            </a:extLst>
          </a:blip>
          <a:stretch>
            <a:fillRect/>
          </a:stretch>
        </p:blipFill>
        <p:spPr>
          <a:xfrm>
            <a:off x="3200401" y="4669193"/>
            <a:ext cx="2054095" cy="588190"/>
          </a:xfrm>
          <a:prstGeom prst="rect">
            <a:avLst/>
          </a:prstGeom>
        </p:spPr>
      </p:pic>
      <p:pic>
        <p:nvPicPr>
          <p:cNvPr id="21" name="Picture 20">
            <a:extLst>
              <a:ext uri="{FF2B5EF4-FFF2-40B4-BE49-F238E27FC236}">
                <a16:creationId xmlns:a16="http://schemas.microsoft.com/office/drawing/2014/main" id="{A822E160-1F06-4CCF-B6F4-C0A535AA6094}"/>
              </a:ext>
            </a:extLst>
          </p:cNvPr>
          <p:cNvPicPr>
            <a:picLocks noChangeAspect="1"/>
          </p:cNvPicPr>
          <p:nvPr>
            <p:custDataLst>
              <p:tags r:id="rId7"/>
            </p:custDataLst>
          </p:nvPr>
        </p:nvPicPr>
        <p:blipFill>
          <a:blip r:embed="rId17" cstate="print">
            <a:extLst>
              <a:ext uri="{28A0092B-C50C-407E-A947-70E740481C1C}">
                <a14:useLocalDpi xmlns:a14="http://schemas.microsoft.com/office/drawing/2010/main" val="0"/>
              </a:ext>
            </a:extLst>
          </a:blip>
          <a:stretch>
            <a:fillRect/>
          </a:stretch>
        </p:blipFill>
        <p:spPr>
          <a:xfrm>
            <a:off x="5664329" y="5673754"/>
            <a:ext cx="3414857" cy="609524"/>
          </a:xfrm>
          <a:prstGeom prst="rect">
            <a:avLst/>
          </a:prstGeom>
        </p:spPr>
      </p:pic>
      <p:pic>
        <p:nvPicPr>
          <p:cNvPr id="35" name="Picture 34">
            <a:extLst>
              <a:ext uri="{FF2B5EF4-FFF2-40B4-BE49-F238E27FC236}">
                <a16:creationId xmlns:a16="http://schemas.microsoft.com/office/drawing/2014/main" id="{A6D71359-B473-4E1C-8E0E-EB067D02D356}"/>
              </a:ext>
            </a:extLst>
          </p:cNvPr>
          <p:cNvPicPr>
            <a:picLocks noChangeAspect="1"/>
          </p:cNvPicPr>
          <p:nvPr>
            <p:custDataLst>
              <p:tags r:id="rId8"/>
            </p:custDataLst>
          </p:nvPr>
        </p:nvPicPr>
        <p:blipFill>
          <a:blip r:embed="rId13" cstate="print">
            <a:extLst>
              <a:ext uri="{28A0092B-C50C-407E-A947-70E740481C1C}">
                <a14:useLocalDpi xmlns:a14="http://schemas.microsoft.com/office/drawing/2010/main" val="0"/>
              </a:ext>
            </a:extLst>
          </a:blip>
          <a:stretch>
            <a:fillRect/>
          </a:stretch>
        </p:blipFill>
        <p:spPr>
          <a:xfrm>
            <a:off x="-2490309" y="2631775"/>
            <a:ext cx="2038857" cy="891429"/>
          </a:xfrm>
          <a:prstGeom prst="rect">
            <a:avLst/>
          </a:prstGeom>
        </p:spPr>
      </p:pic>
      <p:pic>
        <p:nvPicPr>
          <p:cNvPr id="36" name="Picture 35">
            <a:extLst>
              <a:ext uri="{FF2B5EF4-FFF2-40B4-BE49-F238E27FC236}">
                <a16:creationId xmlns:a16="http://schemas.microsoft.com/office/drawing/2014/main" id="{74BD5102-FFED-451B-8E56-A76A344D199D}"/>
              </a:ext>
            </a:extLst>
          </p:cNvPr>
          <p:cNvPicPr>
            <a:picLocks noChangeAspect="1"/>
          </p:cNvPicPr>
          <p:nvPr>
            <p:custDataLst>
              <p:tags r:id="rId9"/>
            </p:custDataLst>
          </p:nvPr>
        </p:nvPicPr>
        <p:blipFill>
          <a:blip r:embed="rId18" cstate="print">
            <a:extLst>
              <a:ext uri="{28A0092B-C50C-407E-A947-70E740481C1C}">
                <a14:useLocalDpi xmlns:a14="http://schemas.microsoft.com/office/drawing/2010/main" val="0"/>
              </a:ext>
            </a:extLst>
          </a:blip>
          <a:stretch>
            <a:fillRect/>
          </a:stretch>
        </p:blipFill>
        <p:spPr>
          <a:xfrm>
            <a:off x="9325558" y="687410"/>
            <a:ext cx="857905" cy="684190"/>
          </a:xfrm>
          <a:prstGeom prst="rect">
            <a:avLst/>
          </a:prstGeom>
        </p:spPr>
      </p:pic>
    </p:spTree>
    <p:extLst>
      <p:ext uri="{BB962C8B-B14F-4D97-AF65-F5344CB8AC3E}">
        <p14:creationId xmlns:p14="http://schemas.microsoft.com/office/powerpoint/2010/main" val="2988110255"/>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Surface coverage (</a:t>
            </a:r>
            <a:r>
              <a:rPr lang="en-US" dirty="0">
                <a:latin typeface="Symbol" pitchFamily="18" charset="2"/>
              </a:rPr>
              <a:t>G</a:t>
            </a:r>
            <a:r>
              <a:rPr lang="en-US" dirty="0"/>
              <a:t>) &lt;&lt; 1 and small loss to reactor walls</a:t>
            </a:r>
          </a:p>
        </p:txBody>
      </p:sp>
      <p:sp>
        <p:nvSpPr>
          <p:cNvPr id="14" name="Oval 13"/>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25" name="Picture 24">
            <a:extLst>
              <a:ext uri="{FF2B5EF4-FFF2-40B4-BE49-F238E27FC236}">
                <a16:creationId xmlns:a16="http://schemas.microsoft.com/office/drawing/2014/main" id="{68649867-3334-4CCB-A9A0-70760743B860}"/>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457200" y="2118251"/>
            <a:ext cx="3119238" cy="513524"/>
          </a:xfrm>
          <a:prstGeom prst="rect">
            <a:avLst/>
          </a:prstGeom>
        </p:spPr>
      </p:pic>
      <p:pic>
        <p:nvPicPr>
          <p:cNvPr id="27" name="Picture 26">
            <a:extLst>
              <a:ext uri="{FF2B5EF4-FFF2-40B4-BE49-F238E27FC236}">
                <a16:creationId xmlns:a16="http://schemas.microsoft.com/office/drawing/2014/main" id="{BEE0D397-6F26-4EA9-A4F0-D1C31987CF3C}"/>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223048" y="4226226"/>
            <a:ext cx="4348952" cy="911238"/>
          </a:xfrm>
          <a:prstGeom prst="rect">
            <a:avLst/>
          </a:prstGeom>
        </p:spPr>
      </p:pic>
      <p:pic>
        <p:nvPicPr>
          <p:cNvPr id="29" name="Picture 28">
            <a:extLst>
              <a:ext uri="{FF2B5EF4-FFF2-40B4-BE49-F238E27FC236}">
                <a16:creationId xmlns:a16="http://schemas.microsoft.com/office/drawing/2014/main" id="{A3B66AEA-E987-4BB1-BB45-74C0E29523A0}"/>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6504839" y="2102597"/>
            <a:ext cx="1584762" cy="629333"/>
          </a:xfrm>
          <a:prstGeom prst="rect">
            <a:avLst/>
          </a:prstGeom>
        </p:spPr>
      </p:pic>
      <p:pic>
        <p:nvPicPr>
          <p:cNvPr id="31" name="Picture 30">
            <a:extLst>
              <a:ext uri="{FF2B5EF4-FFF2-40B4-BE49-F238E27FC236}">
                <a16:creationId xmlns:a16="http://schemas.microsoft.com/office/drawing/2014/main" id="{817F579A-B230-4D4B-9250-4E4DB133C460}"/>
              </a:ext>
            </a:extLst>
          </p:cNvPr>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6738845" y="3966416"/>
            <a:ext cx="1839238" cy="519619"/>
          </a:xfrm>
          <a:prstGeom prst="rect">
            <a:avLst/>
          </a:prstGeom>
        </p:spPr>
      </p:pic>
      <p:pic>
        <p:nvPicPr>
          <p:cNvPr id="33" name="Picture 32">
            <a:extLst>
              <a:ext uri="{FF2B5EF4-FFF2-40B4-BE49-F238E27FC236}">
                <a16:creationId xmlns:a16="http://schemas.microsoft.com/office/drawing/2014/main" id="{A44D6283-CB16-4990-8076-FACB35FC3BF0}"/>
              </a:ext>
            </a:extLst>
          </p:cNvPr>
          <p:cNvPicPr>
            <a:picLocks noChangeAspect="1"/>
          </p:cNvPicPr>
          <p:nvPr>
            <p:custDataLst>
              <p:tags r:id="rId5"/>
            </p:custDataLst>
          </p:nvPr>
        </p:nvPicPr>
        <p:blipFill>
          <a:blip r:embed="rId11" cstate="print">
            <a:extLst>
              <a:ext uri="{28A0092B-C50C-407E-A947-70E740481C1C}">
                <a14:useLocalDpi xmlns:a14="http://schemas.microsoft.com/office/drawing/2010/main" val="0"/>
              </a:ext>
            </a:extLst>
          </a:blip>
          <a:stretch>
            <a:fillRect/>
          </a:stretch>
        </p:blipFill>
        <p:spPr>
          <a:xfrm>
            <a:off x="5669029" y="5720521"/>
            <a:ext cx="3256381" cy="588190"/>
          </a:xfrm>
          <a:prstGeom prst="rect">
            <a:avLst/>
          </a:prstGeom>
        </p:spPr>
      </p:pic>
    </p:spTree>
    <p:extLst>
      <p:ext uri="{BB962C8B-B14F-4D97-AF65-F5344CB8AC3E}">
        <p14:creationId xmlns:p14="http://schemas.microsoft.com/office/powerpoint/2010/main" val="267773931"/>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a:effectLst/>
        </p:spPr>
        <p:txBody>
          <a:bodyPr/>
          <a:lstStyle/>
          <a:p>
            <a:pPr>
              <a:defRPr/>
            </a:pPr>
            <a:r>
              <a:rPr lang="en-US" dirty="0"/>
              <a:t>Mechanical Flocculation</a:t>
            </a:r>
          </a:p>
        </p:txBody>
      </p:sp>
      <p:sp>
        <p:nvSpPr>
          <p:cNvPr id="99331" name="Rectangle 3"/>
          <p:cNvSpPr>
            <a:spLocks noGrp="1" noChangeArrowheads="1"/>
          </p:cNvSpPr>
          <p:nvPr>
            <p:ph idx="1"/>
          </p:nvPr>
        </p:nvSpPr>
        <p:spPr>
          <a:xfrm>
            <a:off x="299803" y="1881444"/>
            <a:ext cx="5726347" cy="4876800"/>
          </a:xfrm>
        </p:spPr>
        <p:txBody>
          <a:bodyPr/>
          <a:lstStyle/>
          <a:p>
            <a:pPr>
              <a:lnSpc>
                <a:spcPct val="90000"/>
              </a:lnSpc>
            </a:pPr>
            <a:r>
              <a:rPr lang="en-US" sz="2800" dirty="0"/>
              <a:t>Particle collisions caused by </a:t>
            </a:r>
            <a:r>
              <a:rPr lang="en-US" sz="2800" u="sng" dirty="0"/>
              <a:t>gentle</a:t>
            </a:r>
            <a:r>
              <a:rPr lang="en-US" sz="2800" dirty="0"/>
              <a:t> stirring</a:t>
            </a:r>
          </a:p>
          <a:p>
            <a:pPr>
              <a:lnSpc>
                <a:spcPct val="90000"/>
              </a:lnSpc>
            </a:pPr>
            <a:r>
              <a:rPr lang="en-US" sz="2800" dirty="0"/>
              <a:t>Advantage </a:t>
            </a:r>
          </a:p>
          <a:p>
            <a:pPr lvl="1">
              <a:lnSpc>
                <a:spcPct val="90000"/>
              </a:lnSpc>
            </a:pPr>
            <a:r>
              <a:rPr lang="en-US" sz="2400" dirty="0"/>
              <a:t>energy dissipation rate can be varied independent of flow rate</a:t>
            </a:r>
          </a:p>
          <a:p>
            <a:pPr>
              <a:lnSpc>
                <a:spcPct val="90000"/>
              </a:lnSpc>
            </a:pPr>
            <a:r>
              <a:rPr lang="en-US" sz="2800" dirty="0"/>
              <a:t>Disadvantage </a:t>
            </a:r>
          </a:p>
          <a:p>
            <a:pPr lvl="1">
              <a:lnSpc>
                <a:spcPct val="90000"/>
              </a:lnSpc>
            </a:pPr>
            <a:r>
              <a:rPr lang="en-US" sz="2400" dirty="0"/>
              <a:t>potential short circuiting (some fluid moves quickly from inlet to outlet)</a:t>
            </a:r>
          </a:p>
          <a:p>
            <a:pPr lvl="1">
              <a:lnSpc>
                <a:spcPct val="90000"/>
              </a:lnSpc>
            </a:pPr>
            <a:r>
              <a:rPr lang="en-US" sz="2400" dirty="0"/>
              <a:t>moving parts in a wet environment</a:t>
            </a:r>
          </a:p>
          <a:p>
            <a:pPr lvl="1">
              <a:lnSpc>
                <a:spcPct val="90000"/>
              </a:lnSpc>
            </a:pPr>
            <a:r>
              <a:rPr lang="en-US" sz="2400" dirty="0"/>
              <a:t>Highly </a:t>
            </a:r>
            <a:r>
              <a:rPr lang="en-US" sz="2400" dirty="0" err="1"/>
              <a:t>nonuniform</a:t>
            </a:r>
            <a:r>
              <a:rPr lang="en-US" sz="2400" dirty="0"/>
              <a:t> energy dissipation rate</a:t>
            </a:r>
          </a:p>
        </p:txBody>
      </p:sp>
      <p:pic>
        <p:nvPicPr>
          <p:cNvPr id="99332" name="Picture 4"/>
          <p:cNvPicPr>
            <a:picLocks noChangeAspect="1" noChangeArrowheads="1"/>
          </p:cNvPicPr>
          <p:nvPr/>
        </p:nvPicPr>
        <p:blipFill>
          <a:blip r:embed="rId3" cstate="screen"/>
          <a:srcRect/>
          <a:stretch>
            <a:fillRect/>
          </a:stretch>
        </p:blipFill>
        <p:spPr bwMode="auto">
          <a:xfrm>
            <a:off x="6026150" y="1790700"/>
            <a:ext cx="2889250" cy="2411413"/>
          </a:xfrm>
          <a:prstGeom prst="rect">
            <a:avLst/>
          </a:prstGeom>
          <a:noFill/>
          <a:ln w="50800">
            <a:noFill/>
            <a:miter lim="800000"/>
            <a:headEnd type="none" w="sm" len="sm"/>
            <a:tailEnd type="none" w="med" len="sm"/>
          </a:ln>
        </p:spPr>
      </p:pic>
      <p:pic>
        <p:nvPicPr>
          <p:cNvPr id="99333" name="Picture 5"/>
          <p:cNvPicPr>
            <a:picLocks noChangeAspect="1" noChangeArrowheads="1"/>
          </p:cNvPicPr>
          <p:nvPr/>
        </p:nvPicPr>
        <p:blipFill>
          <a:blip r:embed="rId4" cstate="screen"/>
          <a:srcRect/>
          <a:stretch>
            <a:fillRect/>
          </a:stretch>
        </p:blipFill>
        <p:spPr bwMode="auto">
          <a:xfrm>
            <a:off x="6026150" y="4202113"/>
            <a:ext cx="2962275" cy="2228850"/>
          </a:xfrm>
          <a:prstGeom prst="rect">
            <a:avLst/>
          </a:prstGeom>
          <a:noFill/>
          <a:ln w="50800">
            <a:noFill/>
            <a:miter lim="800000"/>
            <a:headEnd type="none" w="sm" len="sm"/>
            <a:tailEnd type="none" w="med" len="sm"/>
          </a:ln>
        </p:spPr>
      </p:pic>
    </p:spTree>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Even with simplified assumptions, including </a:t>
            </a:r>
            <a:r>
              <a:rPr lang="en-US" sz="4000" dirty="0">
                <a:latin typeface="Symbol" pitchFamily="18" charset="2"/>
              </a:rPr>
              <a:t>G</a:t>
            </a:r>
            <a:r>
              <a:rPr lang="en-US" sz="4000" dirty="0"/>
              <a:t> complicates the analysis</a:t>
            </a:r>
          </a:p>
        </p:txBody>
      </p:sp>
      <p:sp>
        <p:nvSpPr>
          <p:cNvPr id="5" name="Oval 4"/>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7" name="Picture 6">
            <a:extLst>
              <a:ext uri="{FF2B5EF4-FFF2-40B4-BE49-F238E27FC236}">
                <a16:creationId xmlns:a16="http://schemas.microsoft.com/office/drawing/2014/main" id="{7C84AAD4-212B-4844-ACBE-7EEA80D2834E}"/>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1512710" y="1617677"/>
            <a:ext cx="5486401" cy="1811323"/>
          </a:xfrm>
          <a:prstGeom prst="rect">
            <a:avLst/>
          </a:prstGeom>
        </p:spPr>
      </p:pic>
      <p:pic>
        <p:nvPicPr>
          <p:cNvPr id="9" name="Picture 8">
            <a:extLst>
              <a:ext uri="{FF2B5EF4-FFF2-40B4-BE49-F238E27FC236}">
                <a16:creationId xmlns:a16="http://schemas.microsoft.com/office/drawing/2014/main" id="{A00410B3-FC2A-4FA5-9636-7A0691584CC1}"/>
              </a:ext>
            </a:extLst>
          </p:cNvPr>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tretch>
            <a:fillRect/>
          </a:stretch>
        </p:blipFill>
        <p:spPr>
          <a:xfrm>
            <a:off x="429929" y="4055774"/>
            <a:ext cx="8283249" cy="2178614"/>
          </a:xfrm>
          <a:prstGeom prst="rect">
            <a:avLst/>
          </a:prstGeom>
        </p:spPr>
      </p:pic>
    </p:spTree>
    <p:extLst>
      <p:ext uri="{BB962C8B-B14F-4D97-AF65-F5344CB8AC3E}">
        <p14:creationId xmlns:p14="http://schemas.microsoft.com/office/powerpoint/2010/main" val="2378527095"/>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Solving for residual turbidity results in a complicated equation</a:t>
            </a:r>
          </a:p>
        </p:txBody>
      </p:sp>
      <p:sp>
        <p:nvSpPr>
          <p:cNvPr id="4" name="Oval 3"/>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6" name="Picture 5">
            <a:extLst>
              <a:ext uri="{FF2B5EF4-FFF2-40B4-BE49-F238E27FC236}">
                <a16:creationId xmlns:a16="http://schemas.microsoft.com/office/drawing/2014/main" id="{5BD4BBC3-A58A-4DE6-893E-94FB7BAE47F1}"/>
              </a:ext>
            </a:extLst>
          </p:cNvPr>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388879" y="2616199"/>
            <a:ext cx="8366242" cy="1625601"/>
          </a:xfrm>
          <a:prstGeom prst="rect">
            <a:avLst/>
          </a:prstGeom>
        </p:spPr>
      </p:pic>
    </p:spTree>
    <p:extLst>
      <p:ext uri="{BB962C8B-B14F-4D97-AF65-F5344CB8AC3E}">
        <p14:creationId xmlns:p14="http://schemas.microsoft.com/office/powerpoint/2010/main" val="3920544650"/>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Floc Model Equations for </a:t>
            </a:r>
            <a:r>
              <a:rPr lang="en-US" dirty="0">
                <a:latin typeface="Symbol" pitchFamily="18" charset="2"/>
              </a:rPr>
              <a:t>G</a:t>
            </a:r>
          </a:p>
        </p:txBody>
      </p:sp>
      <p:sp>
        <p:nvSpPr>
          <p:cNvPr id="3" name="TextBox 2"/>
          <p:cNvSpPr txBox="1"/>
          <p:nvPr/>
        </p:nvSpPr>
        <p:spPr>
          <a:xfrm>
            <a:off x="5912528" y="5214885"/>
            <a:ext cx="2952892" cy="646331"/>
          </a:xfrm>
          <a:prstGeom prst="rect">
            <a:avLst/>
          </a:prstGeom>
          <a:noFill/>
        </p:spPr>
        <p:txBody>
          <a:bodyPr wrap="square" rtlCol="0">
            <a:spAutoFit/>
          </a:bodyPr>
          <a:lstStyle/>
          <a:p>
            <a:r>
              <a:rPr lang="en-US" sz="1200" dirty="0"/>
              <a:t>Surface area to volume ratio for clay normalized by surface area to volume ratio for a sphere</a:t>
            </a:r>
          </a:p>
        </p:txBody>
      </p:sp>
      <p:sp>
        <p:nvSpPr>
          <p:cNvPr id="17" name="TextBox 16"/>
          <p:cNvSpPr txBox="1"/>
          <p:nvPr/>
        </p:nvSpPr>
        <p:spPr>
          <a:xfrm>
            <a:off x="6747029" y="2453578"/>
            <a:ext cx="2237174" cy="646331"/>
          </a:xfrm>
          <a:prstGeom prst="rect">
            <a:avLst/>
          </a:prstGeom>
          <a:noFill/>
        </p:spPr>
        <p:txBody>
          <a:bodyPr wrap="square" rtlCol="0">
            <a:spAutoFit/>
          </a:bodyPr>
          <a:lstStyle/>
          <a:p>
            <a:r>
              <a:rPr lang="en-US" sz="1200" dirty="0"/>
              <a:t>Surface area of clay divided by total surface area of clay + reactor walls</a:t>
            </a:r>
          </a:p>
        </p:txBody>
      </p:sp>
      <p:sp>
        <p:nvSpPr>
          <p:cNvPr id="18" name="Oval 17"/>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6" name="Picture 5">
            <a:extLst>
              <a:ext uri="{FF2B5EF4-FFF2-40B4-BE49-F238E27FC236}">
                <a16:creationId xmlns:a16="http://schemas.microsoft.com/office/drawing/2014/main" id="{B1E10AB6-67A2-4CD1-97B3-09096B08604E}"/>
              </a:ext>
            </a:extLst>
          </p:cNvPr>
          <p:cNvPicPr>
            <a:picLocks noChangeAspect="1"/>
          </p:cNvPicPr>
          <p:nvPr>
            <p:custDataLst>
              <p:tags r:id="rId1"/>
            </p:custDataLst>
          </p:nvPr>
        </p:nvPicPr>
        <p:blipFill>
          <a:blip r:embed="rId10" cstate="print">
            <a:extLst>
              <a:ext uri="{28A0092B-C50C-407E-A947-70E740481C1C}">
                <a14:useLocalDpi xmlns:a14="http://schemas.microsoft.com/office/drawing/2010/main" val="0"/>
              </a:ext>
            </a:extLst>
          </a:blip>
          <a:stretch>
            <a:fillRect/>
          </a:stretch>
        </p:blipFill>
        <p:spPr>
          <a:xfrm>
            <a:off x="205583" y="2036580"/>
            <a:ext cx="3304973" cy="474721"/>
          </a:xfrm>
          <a:prstGeom prst="rect">
            <a:avLst/>
          </a:prstGeom>
        </p:spPr>
      </p:pic>
      <p:pic>
        <p:nvPicPr>
          <p:cNvPr id="8" name="Picture 7">
            <a:extLst>
              <a:ext uri="{FF2B5EF4-FFF2-40B4-BE49-F238E27FC236}">
                <a16:creationId xmlns:a16="http://schemas.microsoft.com/office/drawing/2014/main" id="{68D05549-83D2-47A5-80BE-06421C0A2635}"/>
              </a:ext>
            </a:extLst>
          </p:cNvPr>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3771829" y="1927867"/>
            <a:ext cx="2952892" cy="597274"/>
          </a:xfrm>
          <a:prstGeom prst="rect">
            <a:avLst/>
          </a:prstGeom>
        </p:spPr>
      </p:pic>
      <p:pic>
        <p:nvPicPr>
          <p:cNvPr id="19" name="Picture 18">
            <a:extLst>
              <a:ext uri="{FF2B5EF4-FFF2-40B4-BE49-F238E27FC236}">
                <a16:creationId xmlns:a16="http://schemas.microsoft.com/office/drawing/2014/main" id="{B36E14EA-6266-44BB-BBEC-7D1D794441A3}"/>
              </a:ext>
            </a:extLst>
          </p:cNvPr>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tretch>
            <a:fillRect/>
          </a:stretch>
        </p:blipFill>
        <p:spPr>
          <a:xfrm>
            <a:off x="6852795" y="2095138"/>
            <a:ext cx="2085622" cy="178802"/>
          </a:xfrm>
          <a:prstGeom prst="rect">
            <a:avLst/>
          </a:prstGeom>
        </p:spPr>
      </p:pic>
      <p:pic>
        <p:nvPicPr>
          <p:cNvPr id="21" name="Picture 20">
            <a:extLst>
              <a:ext uri="{FF2B5EF4-FFF2-40B4-BE49-F238E27FC236}">
                <a16:creationId xmlns:a16="http://schemas.microsoft.com/office/drawing/2014/main" id="{3382A003-CBCB-47DD-8149-22185C59F8E2}"/>
              </a:ext>
            </a:extLst>
          </p:cNvPr>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235865" y="3032209"/>
            <a:ext cx="4617143" cy="600381"/>
          </a:xfrm>
          <a:prstGeom prst="rect">
            <a:avLst/>
          </a:prstGeom>
        </p:spPr>
      </p:pic>
      <p:pic>
        <p:nvPicPr>
          <p:cNvPr id="25" name="Picture 24">
            <a:extLst>
              <a:ext uri="{FF2B5EF4-FFF2-40B4-BE49-F238E27FC236}">
                <a16:creationId xmlns:a16="http://schemas.microsoft.com/office/drawing/2014/main" id="{DBE69BB7-F9A9-4C58-A49D-B22B3D04BCD3}"/>
              </a:ext>
            </a:extLst>
          </p:cNvPr>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tretch>
            <a:fillRect/>
          </a:stretch>
        </p:blipFill>
        <p:spPr>
          <a:xfrm>
            <a:off x="401250" y="4259802"/>
            <a:ext cx="5310477" cy="702476"/>
          </a:xfrm>
          <a:prstGeom prst="rect">
            <a:avLst/>
          </a:prstGeom>
        </p:spPr>
      </p:pic>
      <p:pic>
        <p:nvPicPr>
          <p:cNvPr id="29" name="Picture 28">
            <a:extLst>
              <a:ext uri="{FF2B5EF4-FFF2-40B4-BE49-F238E27FC236}">
                <a16:creationId xmlns:a16="http://schemas.microsoft.com/office/drawing/2014/main" id="{8556F5EE-B245-47A0-A451-A4576C92A21D}"/>
              </a:ext>
            </a:extLst>
          </p:cNvPr>
          <p:cNvPicPr>
            <a:picLocks noChangeAspect="1"/>
          </p:cNvPicPr>
          <p:nvPr>
            <p:custDataLst>
              <p:tags r:id="rId6"/>
            </p:custDataLst>
          </p:nvPr>
        </p:nvPicPr>
        <p:blipFill>
          <a:blip r:embed="rId15" cstate="print">
            <a:extLst>
              <a:ext uri="{28A0092B-C50C-407E-A947-70E740481C1C}">
                <a14:useLocalDpi xmlns:a14="http://schemas.microsoft.com/office/drawing/2010/main" val="0"/>
              </a:ext>
            </a:extLst>
          </a:blip>
          <a:stretch>
            <a:fillRect/>
          </a:stretch>
        </p:blipFill>
        <p:spPr>
          <a:xfrm>
            <a:off x="6235325" y="4310849"/>
            <a:ext cx="2630095" cy="600381"/>
          </a:xfrm>
          <a:prstGeom prst="rect">
            <a:avLst/>
          </a:prstGeom>
        </p:spPr>
      </p:pic>
      <p:pic>
        <p:nvPicPr>
          <p:cNvPr id="31" name="Picture 30">
            <a:extLst>
              <a:ext uri="{FF2B5EF4-FFF2-40B4-BE49-F238E27FC236}">
                <a16:creationId xmlns:a16="http://schemas.microsoft.com/office/drawing/2014/main" id="{9EFD6721-702A-407D-9061-7E74C882D4DA}"/>
              </a:ext>
            </a:extLst>
          </p:cNvPr>
          <p:cNvPicPr>
            <a:picLocks noChangeAspect="1"/>
          </p:cNvPicPr>
          <p:nvPr>
            <p:custDataLst>
              <p:tags r:id="rId7"/>
            </p:custDataLst>
          </p:nvPr>
        </p:nvPicPr>
        <p:blipFill>
          <a:blip r:embed="rId16" cstate="print">
            <a:extLst>
              <a:ext uri="{28A0092B-C50C-407E-A947-70E740481C1C}">
                <a14:useLocalDpi xmlns:a14="http://schemas.microsoft.com/office/drawing/2010/main" val="0"/>
              </a:ext>
            </a:extLst>
          </a:blip>
          <a:stretch>
            <a:fillRect/>
          </a:stretch>
        </p:blipFill>
        <p:spPr>
          <a:xfrm>
            <a:off x="401250" y="5528312"/>
            <a:ext cx="5161143" cy="630857"/>
          </a:xfrm>
          <a:prstGeom prst="rect">
            <a:avLst/>
          </a:prstGeom>
        </p:spPr>
      </p:pic>
      <p:pic>
        <p:nvPicPr>
          <p:cNvPr id="33" name="Picture 32">
            <a:extLst>
              <a:ext uri="{FF2B5EF4-FFF2-40B4-BE49-F238E27FC236}">
                <a16:creationId xmlns:a16="http://schemas.microsoft.com/office/drawing/2014/main" id="{C95FA6E1-240A-461F-9A3B-AC587BCE7E6E}"/>
              </a:ext>
            </a:extLst>
          </p:cNvPr>
          <p:cNvPicPr>
            <a:picLocks noChangeAspect="1"/>
          </p:cNvPicPr>
          <p:nvPr>
            <p:custDataLst>
              <p:tags r:id="rId8"/>
            </p:custDataLst>
          </p:nvPr>
        </p:nvPicPr>
        <p:blipFill>
          <a:blip r:embed="rId17" cstate="print">
            <a:extLst>
              <a:ext uri="{28A0092B-C50C-407E-A947-70E740481C1C}">
                <a14:useLocalDpi xmlns:a14="http://schemas.microsoft.com/office/drawing/2010/main" val="0"/>
              </a:ext>
            </a:extLst>
          </a:blip>
          <a:stretch>
            <a:fillRect/>
          </a:stretch>
        </p:blipFill>
        <p:spPr>
          <a:xfrm>
            <a:off x="401250" y="7109393"/>
            <a:ext cx="3292952" cy="704000"/>
          </a:xfrm>
          <a:prstGeom prst="rect">
            <a:avLst/>
          </a:prstGeom>
        </p:spPr>
      </p:pic>
    </p:spTree>
    <p:extLst>
      <p:ext uri="{BB962C8B-B14F-4D97-AF65-F5344CB8AC3E}">
        <p14:creationId xmlns:p14="http://schemas.microsoft.com/office/powerpoint/2010/main" val="2363316943"/>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Ratio of clay surface area to total surface area </a:t>
            </a:r>
            <a:r>
              <a:rPr lang="en-US" sz="3600" dirty="0"/>
              <a:t>(including reactor walls)</a:t>
            </a:r>
            <a:endParaRPr lang="en-US" dirty="0"/>
          </a:p>
        </p:txBody>
      </p:sp>
      <p:sp>
        <p:nvSpPr>
          <p:cNvPr id="5" name="Oval 4"/>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7" name="Picture 6">
            <a:extLst>
              <a:ext uri="{FF2B5EF4-FFF2-40B4-BE49-F238E27FC236}">
                <a16:creationId xmlns:a16="http://schemas.microsoft.com/office/drawing/2014/main" id="{E0FBEAF9-21F6-4256-9A71-2CD2815B027C}"/>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457200" y="1840089"/>
            <a:ext cx="8395246" cy="1411111"/>
          </a:xfrm>
          <a:prstGeom prst="rect">
            <a:avLst/>
          </a:prstGeom>
        </p:spPr>
      </p:pic>
      <p:pic>
        <p:nvPicPr>
          <p:cNvPr id="9" name="Picture 8">
            <a:extLst>
              <a:ext uri="{FF2B5EF4-FFF2-40B4-BE49-F238E27FC236}">
                <a16:creationId xmlns:a16="http://schemas.microsoft.com/office/drawing/2014/main" id="{7AA35BF2-6236-4AD5-9484-BB2F6EE0F7B7}"/>
              </a:ext>
            </a:extLst>
          </p:cNvPr>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tretch>
            <a:fillRect/>
          </a:stretch>
        </p:blipFill>
        <p:spPr>
          <a:xfrm>
            <a:off x="457199" y="4301066"/>
            <a:ext cx="8395245" cy="1297626"/>
          </a:xfrm>
          <a:prstGeom prst="rect">
            <a:avLst/>
          </a:prstGeom>
        </p:spPr>
      </p:pic>
    </p:spTree>
    <p:extLst>
      <p:ext uri="{BB962C8B-B14F-4D97-AF65-F5344CB8AC3E}">
        <p14:creationId xmlns:p14="http://schemas.microsoft.com/office/powerpoint/2010/main" val="1398711959"/>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Poisson distribution and coagulant loss to walls combined to get surface coverage </a:t>
            </a:r>
          </a:p>
        </p:txBody>
      </p:sp>
      <p:sp>
        <p:nvSpPr>
          <p:cNvPr id="11" name="Oval 10"/>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14" name="Picture 13">
            <a:extLst>
              <a:ext uri="{FF2B5EF4-FFF2-40B4-BE49-F238E27FC236}">
                <a16:creationId xmlns:a16="http://schemas.microsoft.com/office/drawing/2014/main" id="{C74A6D4A-F70E-4078-8670-4A2011F82EEB}"/>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218251" y="1776213"/>
            <a:ext cx="5052952" cy="633905"/>
          </a:xfrm>
          <a:prstGeom prst="rect">
            <a:avLst/>
          </a:prstGeom>
        </p:spPr>
      </p:pic>
      <p:pic>
        <p:nvPicPr>
          <p:cNvPr id="16" name="Picture 15">
            <a:extLst>
              <a:ext uri="{FF2B5EF4-FFF2-40B4-BE49-F238E27FC236}">
                <a16:creationId xmlns:a16="http://schemas.microsoft.com/office/drawing/2014/main" id="{EAF3FDAA-7F73-4C5C-B46B-3257D43AE305}"/>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4254357" y="2591047"/>
            <a:ext cx="4554666" cy="704000"/>
          </a:xfrm>
          <a:prstGeom prst="rect">
            <a:avLst/>
          </a:prstGeom>
        </p:spPr>
      </p:pic>
      <p:pic>
        <p:nvPicPr>
          <p:cNvPr id="18" name="Picture 17">
            <a:extLst>
              <a:ext uri="{FF2B5EF4-FFF2-40B4-BE49-F238E27FC236}">
                <a16:creationId xmlns:a16="http://schemas.microsoft.com/office/drawing/2014/main" id="{418DDF7E-EB34-4C9F-889E-6DE5D2BA93ED}"/>
              </a:ext>
            </a:extLst>
          </p:cNvPr>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274642" y="3690834"/>
            <a:ext cx="5408000" cy="661333"/>
          </a:xfrm>
          <a:prstGeom prst="rect">
            <a:avLst/>
          </a:prstGeom>
        </p:spPr>
      </p:pic>
      <p:pic>
        <p:nvPicPr>
          <p:cNvPr id="24" name="Picture 23">
            <a:extLst>
              <a:ext uri="{FF2B5EF4-FFF2-40B4-BE49-F238E27FC236}">
                <a16:creationId xmlns:a16="http://schemas.microsoft.com/office/drawing/2014/main" id="{6F60FB6D-DD90-41FE-BACC-6B2EAA51D17A}"/>
              </a:ext>
            </a:extLst>
          </p:cNvPr>
          <p:cNvPicPr>
            <a:picLocks noChangeAspect="1"/>
          </p:cNvPicPr>
          <p:nvPr>
            <p:custDataLst>
              <p:tags r:id="rId4"/>
            </p:custDataLst>
          </p:nvPr>
        </p:nvPicPr>
        <p:blipFill>
          <a:blip r:embed="rId9" cstate="print">
            <a:extLst>
              <a:ext uri="{28A0092B-C50C-407E-A947-70E740481C1C}">
                <a14:useLocalDpi xmlns:a14="http://schemas.microsoft.com/office/drawing/2010/main" val="0"/>
              </a:ext>
            </a:extLst>
          </a:blip>
          <a:stretch>
            <a:fillRect/>
          </a:stretch>
        </p:blipFill>
        <p:spPr>
          <a:xfrm>
            <a:off x="6285305" y="3748778"/>
            <a:ext cx="2630095" cy="600381"/>
          </a:xfrm>
          <a:prstGeom prst="rect">
            <a:avLst/>
          </a:prstGeom>
        </p:spPr>
      </p:pic>
    </p:spTree>
    <p:extLst>
      <p:ext uri="{BB962C8B-B14F-4D97-AF65-F5344CB8AC3E}">
        <p14:creationId xmlns:p14="http://schemas.microsoft.com/office/powerpoint/2010/main" val="221429370"/>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Poisson distribution and coagulant loss to walls combined to get surface coverage </a:t>
            </a:r>
          </a:p>
        </p:txBody>
      </p:sp>
      <p:sp>
        <p:nvSpPr>
          <p:cNvPr id="9" name="TextBox 8"/>
          <p:cNvSpPr txBox="1"/>
          <p:nvPr/>
        </p:nvSpPr>
        <p:spPr>
          <a:xfrm>
            <a:off x="274642" y="1678763"/>
            <a:ext cx="8590772" cy="584775"/>
          </a:xfrm>
          <a:prstGeom prst="rect">
            <a:avLst/>
          </a:prstGeom>
          <a:noFill/>
        </p:spPr>
        <p:txBody>
          <a:bodyPr wrap="square" rtlCol="0">
            <a:spAutoFit/>
          </a:bodyPr>
          <a:lstStyle/>
          <a:p>
            <a:r>
              <a:rPr lang="en-US" sz="1600" dirty="0"/>
              <a:t>The surface coverage is reduced due to stacking (which is handled by the Poisson distribution) and by the loss of coagulant to the reactor walls.</a:t>
            </a:r>
          </a:p>
        </p:txBody>
      </p:sp>
      <p:sp>
        <p:nvSpPr>
          <p:cNvPr id="10" name="Rectangle 9"/>
          <p:cNvSpPr/>
          <p:nvPr/>
        </p:nvSpPr>
        <p:spPr>
          <a:xfrm>
            <a:off x="7394223" y="2612959"/>
            <a:ext cx="1749777" cy="553998"/>
          </a:xfrm>
          <a:prstGeom prst="rect">
            <a:avLst/>
          </a:prstGeom>
        </p:spPr>
        <p:txBody>
          <a:bodyPr wrap="square">
            <a:spAutoFit/>
          </a:bodyPr>
          <a:lstStyle/>
          <a:p>
            <a:r>
              <a:rPr lang="en-US" sz="1500" dirty="0"/>
              <a:t>loss of coagulant to the reactor walls</a:t>
            </a:r>
          </a:p>
        </p:txBody>
      </p:sp>
      <p:sp>
        <p:nvSpPr>
          <p:cNvPr id="11" name="Oval 10"/>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22" name="Picture 21">
            <a:extLst>
              <a:ext uri="{FF2B5EF4-FFF2-40B4-BE49-F238E27FC236}">
                <a16:creationId xmlns:a16="http://schemas.microsoft.com/office/drawing/2014/main" id="{C4D6698D-DF1A-4CDE-8FBE-34DEC7FFE788}"/>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354110" y="2551296"/>
            <a:ext cx="6732997" cy="677325"/>
          </a:xfrm>
          <a:prstGeom prst="rect">
            <a:avLst/>
          </a:prstGeom>
        </p:spPr>
      </p:pic>
      <p:pic>
        <p:nvPicPr>
          <p:cNvPr id="26" name="Picture 25">
            <a:extLst>
              <a:ext uri="{FF2B5EF4-FFF2-40B4-BE49-F238E27FC236}">
                <a16:creationId xmlns:a16="http://schemas.microsoft.com/office/drawing/2014/main" id="{16F5866D-3A3B-4EDF-A2CC-C2D9A5CBA2FB}"/>
              </a:ext>
            </a:extLst>
          </p:cNvPr>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354110" y="4971998"/>
            <a:ext cx="5764468" cy="643387"/>
          </a:xfrm>
          <a:prstGeom prst="rect">
            <a:avLst/>
          </a:prstGeom>
        </p:spPr>
      </p:pic>
      <p:pic>
        <p:nvPicPr>
          <p:cNvPr id="28" name="Picture 27">
            <a:extLst>
              <a:ext uri="{FF2B5EF4-FFF2-40B4-BE49-F238E27FC236}">
                <a16:creationId xmlns:a16="http://schemas.microsoft.com/office/drawing/2014/main" id="{46F2898D-4EEF-43D1-AB6C-1592B2A3D75D}"/>
              </a:ext>
            </a:extLst>
          </p:cNvPr>
          <p:cNvPicPr>
            <a:picLocks noChangeAspect="1"/>
          </p:cNvPicPr>
          <p:nvPr>
            <p:custDataLst>
              <p:tags r:id="rId3"/>
            </p:custDataLst>
          </p:nvPr>
        </p:nvPicPr>
        <p:blipFill>
          <a:blip r:embed="rId7" cstate="print">
            <a:extLst>
              <a:ext uri="{28A0092B-C50C-407E-A947-70E740481C1C}">
                <a14:useLocalDpi xmlns:a14="http://schemas.microsoft.com/office/drawing/2010/main" val="0"/>
              </a:ext>
            </a:extLst>
          </a:blip>
          <a:stretch>
            <a:fillRect/>
          </a:stretch>
        </p:blipFill>
        <p:spPr>
          <a:xfrm>
            <a:off x="354110" y="3668252"/>
            <a:ext cx="5076366" cy="677325"/>
          </a:xfrm>
          <a:prstGeom prst="rect">
            <a:avLst/>
          </a:prstGeom>
        </p:spPr>
      </p:pic>
    </p:spTree>
    <p:extLst>
      <p:ext uri="{BB962C8B-B14F-4D97-AF65-F5344CB8AC3E}">
        <p14:creationId xmlns:p14="http://schemas.microsoft.com/office/powerpoint/2010/main" val="371213101"/>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Clay platelet geometry</a:t>
            </a:r>
          </a:p>
        </p:txBody>
      </p:sp>
      <p:sp>
        <p:nvSpPr>
          <p:cNvPr id="10" name="TextBox 9"/>
          <p:cNvSpPr txBox="1"/>
          <p:nvPr/>
        </p:nvSpPr>
        <p:spPr>
          <a:xfrm>
            <a:off x="3172858" y="4010140"/>
            <a:ext cx="5238774" cy="830997"/>
          </a:xfrm>
          <a:prstGeom prst="rect">
            <a:avLst/>
          </a:prstGeom>
          <a:noFill/>
        </p:spPr>
        <p:txBody>
          <a:bodyPr wrap="square" rtlCol="0">
            <a:spAutoFit/>
          </a:bodyPr>
          <a:lstStyle/>
          <a:p>
            <a:r>
              <a:rPr lang="en-US" sz="2400" dirty="0" err="1"/>
              <a:t>D.Clay</a:t>
            </a:r>
            <a:r>
              <a:rPr lang="en-US" sz="2400" dirty="0"/>
              <a:t> is the diameter of a sphere with equal volume as the clay platelet</a:t>
            </a:r>
          </a:p>
        </p:txBody>
      </p:sp>
      <p:sp>
        <p:nvSpPr>
          <p:cNvPr id="11" name="TextBox 10"/>
          <p:cNvSpPr txBox="1"/>
          <p:nvPr/>
        </p:nvSpPr>
        <p:spPr>
          <a:xfrm>
            <a:off x="3172858" y="1894902"/>
            <a:ext cx="5238774" cy="830997"/>
          </a:xfrm>
          <a:prstGeom prst="rect">
            <a:avLst/>
          </a:prstGeom>
          <a:noFill/>
        </p:spPr>
        <p:txBody>
          <a:bodyPr wrap="square" rtlCol="0">
            <a:spAutoFit/>
          </a:bodyPr>
          <a:lstStyle/>
          <a:p>
            <a:r>
              <a:rPr lang="en-US" sz="2400" dirty="0"/>
              <a:t>Model clay as cylinder with height and diameter</a:t>
            </a:r>
          </a:p>
        </p:txBody>
      </p:sp>
      <p:sp>
        <p:nvSpPr>
          <p:cNvPr id="12" name="TextBox 11"/>
          <p:cNvSpPr txBox="1"/>
          <p:nvPr/>
        </p:nvSpPr>
        <p:spPr>
          <a:xfrm>
            <a:off x="3960771" y="5750805"/>
            <a:ext cx="5238774" cy="1200329"/>
          </a:xfrm>
          <a:prstGeom prst="rect">
            <a:avLst/>
          </a:prstGeom>
          <a:noFill/>
        </p:spPr>
        <p:txBody>
          <a:bodyPr wrap="square" rtlCol="0">
            <a:spAutoFit/>
          </a:bodyPr>
          <a:lstStyle/>
          <a:p>
            <a:r>
              <a:rPr lang="en-US" sz="2400" dirty="0" err="1"/>
              <a:t>D.ClayPlatelet</a:t>
            </a:r>
            <a:r>
              <a:rPr lang="en-US" sz="2400" dirty="0"/>
              <a:t> is the diameter of a cylinder given ratio of height to diameter and equal volume spherical diameter</a:t>
            </a:r>
          </a:p>
        </p:txBody>
      </p:sp>
      <p:sp>
        <p:nvSpPr>
          <p:cNvPr id="13" name="Oval 12"/>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14" name="Picture 13">
            <a:extLst>
              <a:ext uri="{FF2B5EF4-FFF2-40B4-BE49-F238E27FC236}">
                <a16:creationId xmlns:a16="http://schemas.microsoft.com/office/drawing/2014/main" id="{FC24C773-A7BC-42A3-A342-EFFB1E610DF7}"/>
              </a:ext>
            </a:extLst>
          </p:cNvPr>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389215" y="2083419"/>
            <a:ext cx="2317714" cy="589714"/>
          </a:xfrm>
          <a:prstGeom prst="rect">
            <a:avLst/>
          </a:prstGeom>
        </p:spPr>
      </p:pic>
      <p:pic>
        <p:nvPicPr>
          <p:cNvPr id="16" name="Picture 15">
            <a:extLst>
              <a:ext uri="{FF2B5EF4-FFF2-40B4-BE49-F238E27FC236}">
                <a16:creationId xmlns:a16="http://schemas.microsoft.com/office/drawing/2014/main" id="{1677FD4C-0497-4906-B338-E8CF9E432638}"/>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389215" y="3282014"/>
            <a:ext cx="4239238" cy="452571"/>
          </a:xfrm>
          <a:prstGeom prst="rect">
            <a:avLst/>
          </a:prstGeom>
        </p:spPr>
      </p:pic>
      <p:pic>
        <p:nvPicPr>
          <p:cNvPr id="18" name="Picture 17">
            <a:extLst>
              <a:ext uri="{FF2B5EF4-FFF2-40B4-BE49-F238E27FC236}">
                <a16:creationId xmlns:a16="http://schemas.microsoft.com/office/drawing/2014/main" id="{9CA7AEC6-3392-4685-9583-03A6245C1965}"/>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5575048" y="3274692"/>
            <a:ext cx="3387428" cy="452571"/>
          </a:xfrm>
          <a:prstGeom prst="rect">
            <a:avLst/>
          </a:prstGeom>
        </p:spPr>
      </p:pic>
      <p:pic>
        <p:nvPicPr>
          <p:cNvPr id="22" name="Picture 21">
            <a:extLst>
              <a:ext uri="{FF2B5EF4-FFF2-40B4-BE49-F238E27FC236}">
                <a16:creationId xmlns:a16="http://schemas.microsoft.com/office/drawing/2014/main" id="{7BAE4127-1EE2-47F7-9A82-622AA1949DE3}"/>
              </a:ext>
            </a:extLst>
          </p:cNvPr>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389215" y="4124880"/>
            <a:ext cx="2093714" cy="458667"/>
          </a:xfrm>
          <a:prstGeom prst="rect">
            <a:avLst/>
          </a:prstGeom>
        </p:spPr>
      </p:pic>
      <p:pic>
        <p:nvPicPr>
          <p:cNvPr id="24" name="Picture 23">
            <a:extLst>
              <a:ext uri="{FF2B5EF4-FFF2-40B4-BE49-F238E27FC236}">
                <a16:creationId xmlns:a16="http://schemas.microsoft.com/office/drawing/2014/main" id="{22A7075B-B651-4371-9169-899842D3C6F2}"/>
              </a:ext>
            </a:extLst>
          </p:cNvPr>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405976" y="5066637"/>
            <a:ext cx="4601905" cy="458667"/>
          </a:xfrm>
          <a:prstGeom prst="rect">
            <a:avLst/>
          </a:prstGeom>
        </p:spPr>
      </p:pic>
      <p:pic>
        <p:nvPicPr>
          <p:cNvPr id="26" name="Picture 25">
            <a:extLst>
              <a:ext uri="{FF2B5EF4-FFF2-40B4-BE49-F238E27FC236}">
                <a16:creationId xmlns:a16="http://schemas.microsoft.com/office/drawing/2014/main" id="{61AE1154-A2E2-45AE-A641-D1B21B02A8A4}"/>
              </a:ext>
            </a:extLst>
          </p:cNvPr>
          <p:cNvPicPr>
            <a:picLocks noChangeAspect="1"/>
          </p:cNvPicPr>
          <p:nvPr>
            <p:custDataLst>
              <p:tags r:id="rId6"/>
            </p:custDataLst>
          </p:nvPr>
        </p:nvPicPr>
        <p:blipFill>
          <a:blip r:embed="rId13" cstate="print">
            <a:extLst>
              <a:ext uri="{28A0092B-C50C-407E-A947-70E740481C1C}">
                <a14:useLocalDpi xmlns:a14="http://schemas.microsoft.com/office/drawing/2010/main" val="0"/>
              </a:ext>
            </a:extLst>
          </a:blip>
          <a:stretch>
            <a:fillRect/>
          </a:stretch>
        </p:blipFill>
        <p:spPr>
          <a:xfrm>
            <a:off x="273152" y="5824998"/>
            <a:ext cx="3687619" cy="696381"/>
          </a:xfrm>
          <a:prstGeom prst="rect">
            <a:avLst/>
          </a:prstGeom>
        </p:spPr>
      </p:pic>
    </p:spTree>
    <p:extLst>
      <p:ext uri="{BB962C8B-B14F-4D97-AF65-F5344CB8AC3E}">
        <p14:creationId xmlns:p14="http://schemas.microsoft.com/office/powerpoint/2010/main" val="596535600"/>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Clay platelet geometry</a:t>
            </a:r>
          </a:p>
        </p:txBody>
      </p:sp>
      <p:sp>
        <p:nvSpPr>
          <p:cNvPr id="11" name="Oval 10"/>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12" name="Picture 11">
            <a:extLst>
              <a:ext uri="{FF2B5EF4-FFF2-40B4-BE49-F238E27FC236}">
                <a16:creationId xmlns:a16="http://schemas.microsoft.com/office/drawing/2014/main" id="{EA024047-2355-4F6A-9918-D3B0D6544196}"/>
              </a:ext>
            </a:extLst>
          </p:cNvPr>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tretch>
            <a:fillRect/>
          </a:stretch>
        </p:blipFill>
        <p:spPr>
          <a:xfrm>
            <a:off x="5227781" y="1670973"/>
            <a:ext cx="3687619" cy="696381"/>
          </a:xfrm>
          <a:prstGeom prst="rect">
            <a:avLst/>
          </a:prstGeom>
        </p:spPr>
      </p:pic>
      <p:pic>
        <p:nvPicPr>
          <p:cNvPr id="13" name="Picture 12">
            <a:extLst>
              <a:ext uri="{FF2B5EF4-FFF2-40B4-BE49-F238E27FC236}">
                <a16:creationId xmlns:a16="http://schemas.microsoft.com/office/drawing/2014/main" id="{02CEADAC-471D-447C-900C-AE26740D30C5}"/>
              </a:ext>
            </a:extLst>
          </p:cNvPr>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299725" y="2610107"/>
            <a:ext cx="6872381" cy="452571"/>
          </a:xfrm>
          <a:prstGeom prst="rect">
            <a:avLst/>
          </a:prstGeom>
        </p:spPr>
      </p:pic>
      <p:pic>
        <p:nvPicPr>
          <p:cNvPr id="15" name="Picture 14">
            <a:extLst>
              <a:ext uri="{FF2B5EF4-FFF2-40B4-BE49-F238E27FC236}">
                <a16:creationId xmlns:a16="http://schemas.microsoft.com/office/drawing/2014/main" id="{00BA0CBA-BF9C-482C-8C00-68E975E1DD2C}"/>
              </a:ext>
            </a:extLst>
          </p:cNvPr>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6597686" y="3229393"/>
            <a:ext cx="2317714" cy="589714"/>
          </a:xfrm>
          <a:prstGeom prst="rect">
            <a:avLst/>
          </a:prstGeom>
        </p:spPr>
      </p:pic>
      <p:pic>
        <p:nvPicPr>
          <p:cNvPr id="17" name="Picture 16">
            <a:extLst>
              <a:ext uri="{FF2B5EF4-FFF2-40B4-BE49-F238E27FC236}">
                <a16:creationId xmlns:a16="http://schemas.microsoft.com/office/drawing/2014/main" id="{776A71BE-DFFE-4D4D-AEC9-DBB4D8AA039E}"/>
              </a:ext>
            </a:extLst>
          </p:cNvPr>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228600" y="3842597"/>
            <a:ext cx="7250285" cy="696381"/>
          </a:xfrm>
          <a:prstGeom prst="rect">
            <a:avLst/>
          </a:prstGeom>
        </p:spPr>
      </p:pic>
      <p:pic>
        <p:nvPicPr>
          <p:cNvPr id="19" name="Picture 18">
            <a:extLst>
              <a:ext uri="{FF2B5EF4-FFF2-40B4-BE49-F238E27FC236}">
                <a16:creationId xmlns:a16="http://schemas.microsoft.com/office/drawing/2014/main" id="{7F14BA06-5EDE-4DA9-8813-AE892E9DC56D}"/>
              </a:ext>
            </a:extLst>
          </p:cNvPr>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tretch>
            <a:fillRect/>
          </a:stretch>
        </p:blipFill>
        <p:spPr>
          <a:xfrm>
            <a:off x="228600" y="4816898"/>
            <a:ext cx="5450666" cy="696381"/>
          </a:xfrm>
          <a:prstGeom prst="rect">
            <a:avLst/>
          </a:prstGeom>
        </p:spPr>
      </p:pic>
      <p:pic>
        <p:nvPicPr>
          <p:cNvPr id="21" name="Picture 20">
            <a:extLst>
              <a:ext uri="{FF2B5EF4-FFF2-40B4-BE49-F238E27FC236}">
                <a16:creationId xmlns:a16="http://schemas.microsoft.com/office/drawing/2014/main" id="{0DA5274B-E665-48B9-B539-AB4CE492052D}"/>
              </a:ext>
            </a:extLst>
          </p:cNvPr>
          <p:cNvPicPr>
            <a:picLocks noChangeAspect="1"/>
          </p:cNvPicPr>
          <p:nvPr>
            <p:custDataLst>
              <p:tags r:id="rId6"/>
            </p:custDataLst>
          </p:nvPr>
        </p:nvPicPr>
        <p:blipFill>
          <a:blip r:embed="rId14" cstate="print">
            <a:extLst>
              <a:ext uri="{28A0092B-C50C-407E-A947-70E740481C1C}">
                <a14:useLocalDpi xmlns:a14="http://schemas.microsoft.com/office/drawing/2010/main" val="0"/>
              </a:ext>
            </a:extLst>
          </a:blip>
          <a:stretch>
            <a:fillRect/>
          </a:stretch>
        </p:blipFill>
        <p:spPr>
          <a:xfrm>
            <a:off x="228600" y="5885184"/>
            <a:ext cx="3204571" cy="638476"/>
          </a:xfrm>
          <a:prstGeom prst="rect">
            <a:avLst/>
          </a:prstGeom>
        </p:spPr>
      </p:pic>
      <p:pic>
        <p:nvPicPr>
          <p:cNvPr id="23" name="Picture 22">
            <a:extLst>
              <a:ext uri="{FF2B5EF4-FFF2-40B4-BE49-F238E27FC236}">
                <a16:creationId xmlns:a16="http://schemas.microsoft.com/office/drawing/2014/main" id="{E3FDE15B-1DDB-4C75-BB34-B6921066253E}"/>
              </a:ext>
            </a:extLst>
          </p:cNvPr>
          <p:cNvPicPr>
            <a:picLocks noChangeAspect="1"/>
          </p:cNvPicPr>
          <p:nvPr>
            <p:custDataLst>
              <p:tags r:id="rId7"/>
            </p:custDataLst>
          </p:nvPr>
        </p:nvPicPr>
        <p:blipFill>
          <a:blip r:embed="rId15" cstate="print">
            <a:extLst>
              <a:ext uri="{28A0092B-C50C-407E-A947-70E740481C1C}">
                <a14:useLocalDpi xmlns:a14="http://schemas.microsoft.com/office/drawing/2010/main" val="0"/>
              </a:ext>
            </a:extLst>
          </a:blip>
          <a:stretch>
            <a:fillRect/>
          </a:stretch>
        </p:blipFill>
        <p:spPr>
          <a:xfrm>
            <a:off x="4686300" y="5885184"/>
            <a:ext cx="4313905" cy="696381"/>
          </a:xfrm>
          <a:prstGeom prst="rect">
            <a:avLst/>
          </a:prstGeom>
        </p:spPr>
      </p:pic>
    </p:spTree>
    <p:extLst>
      <p:ext uri="{BB962C8B-B14F-4D97-AF65-F5344CB8AC3E}">
        <p14:creationId xmlns:p14="http://schemas.microsoft.com/office/powerpoint/2010/main" val="2429495291"/>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Surface coverage of clay</a:t>
            </a:r>
          </a:p>
        </p:txBody>
      </p:sp>
      <p:sp>
        <p:nvSpPr>
          <p:cNvPr id="10" name="TextBox 9"/>
          <p:cNvSpPr txBox="1"/>
          <p:nvPr/>
        </p:nvSpPr>
        <p:spPr>
          <a:xfrm>
            <a:off x="5111827" y="6290631"/>
            <a:ext cx="3690434" cy="523220"/>
          </a:xfrm>
          <a:prstGeom prst="rect">
            <a:avLst/>
          </a:prstGeom>
          <a:noFill/>
        </p:spPr>
        <p:txBody>
          <a:bodyPr wrap="none" rtlCol="0">
            <a:spAutoFit/>
          </a:bodyPr>
          <a:lstStyle/>
          <a:p>
            <a:r>
              <a:rPr lang="en-US" dirty="0"/>
              <a:t>If you neglect wall loses</a:t>
            </a:r>
          </a:p>
        </p:txBody>
      </p:sp>
      <p:sp>
        <p:nvSpPr>
          <p:cNvPr id="11" name="Oval 10"/>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12" name="Picture 11">
            <a:extLst>
              <a:ext uri="{FF2B5EF4-FFF2-40B4-BE49-F238E27FC236}">
                <a16:creationId xmlns:a16="http://schemas.microsoft.com/office/drawing/2014/main" id="{80E2C700-FCA1-40E5-B28D-07014528615B}"/>
              </a:ext>
            </a:extLst>
          </p:cNvPr>
          <p:cNvPicPr>
            <a:picLocks noChangeAspect="1"/>
          </p:cNvPicPr>
          <p:nvPr>
            <p:custDataLst>
              <p:tags r:id="rId1"/>
            </p:custDataLst>
          </p:nvPr>
        </p:nvPicPr>
        <p:blipFill>
          <a:blip r:embed="rId10" cstate="print">
            <a:extLst>
              <a:ext uri="{28A0092B-C50C-407E-A947-70E740481C1C}">
                <a14:useLocalDpi xmlns:a14="http://schemas.microsoft.com/office/drawing/2010/main" val="0"/>
              </a:ext>
            </a:extLst>
          </a:blip>
          <a:stretch>
            <a:fillRect/>
          </a:stretch>
        </p:blipFill>
        <p:spPr>
          <a:xfrm>
            <a:off x="205261" y="1941090"/>
            <a:ext cx="4000500" cy="446506"/>
          </a:xfrm>
          <a:prstGeom prst="rect">
            <a:avLst/>
          </a:prstGeom>
        </p:spPr>
      </p:pic>
      <p:pic>
        <p:nvPicPr>
          <p:cNvPr id="13" name="Picture 12">
            <a:extLst>
              <a:ext uri="{FF2B5EF4-FFF2-40B4-BE49-F238E27FC236}">
                <a16:creationId xmlns:a16="http://schemas.microsoft.com/office/drawing/2014/main" id="{F8BC84F0-E6B5-429A-B80D-C08413DF179A}"/>
              </a:ext>
            </a:extLst>
          </p:cNvPr>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4624834" y="3561836"/>
            <a:ext cx="4313905" cy="696381"/>
          </a:xfrm>
          <a:prstGeom prst="rect">
            <a:avLst/>
          </a:prstGeom>
        </p:spPr>
      </p:pic>
      <p:pic>
        <p:nvPicPr>
          <p:cNvPr id="15" name="Picture 14">
            <a:extLst>
              <a:ext uri="{FF2B5EF4-FFF2-40B4-BE49-F238E27FC236}">
                <a16:creationId xmlns:a16="http://schemas.microsoft.com/office/drawing/2014/main" id="{741FDDE7-3FEB-42E7-B3E2-1DE878903159}"/>
              </a:ext>
            </a:extLst>
          </p:cNvPr>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tretch>
            <a:fillRect/>
          </a:stretch>
        </p:blipFill>
        <p:spPr>
          <a:xfrm>
            <a:off x="4504453" y="1927065"/>
            <a:ext cx="4554666" cy="704000"/>
          </a:xfrm>
          <a:prstGeom prst="rect">
            <a:avLst/>
          </a:prstGeom>
        </p:spPr>
      </p:pic>
      <p:pic>
        <p:nvPicPr>
          <p:cNvPr id="17" name="Picture 16">
            <a:extLst>
              <a:ext uri="{FF2B5EF4-FFF2-40B4-BE49-F238E27FC236}">
                <a16:creationId xmlns:a16="http://schemas.microsoft.com/office/drawing/2014/main" id="{ADD91AAA-7D12-43D6-8221-AC4B274D7EB6}"/>
              </a:ext>
            </a:extLst>
          </p:cNvPr>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203968" y="2788110"/>
            <a:ext cx="5062095" cy="544000"/>
          </a:xfrm>
          <a:prstGeom prst="rect">
            <a:avLst/>
          </a:prstGeom>
        </p:spPr>
      </p:pic>
      <p:pic>
        <p:nvPicPr>
          <p:cNvPr id="19" name="Picture 18">
            <a:extLst>
              <a:ext uri="{FF2B5EF4-FFF2-40B4-BE49-F238E27FC236}">
                <a16:creationId xmlns:a16="http://schemas.microsoft.com/office/drawing/2014/main" id="{FEFC7A99-B3ED-440B-B571-A859D7669494}"/>
              </a:ext>
            </a:extLst>
          </p:cNvPr>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tretch>
            <a:fillRect/>
          </a:stretch>
        </p:blipFill>
        <p:spPr>
          <a:xfrm>
            <a:off x="130590" y="4387678"/>
            <a:ext cx="5819428" cy="598857"/>
          </a:xfrm>
          <a:prstGeom prst="rect">
            <a:avLst/>
          </a:prstGeom>
        </p:spPr>
      </p:pic>
      <p:pic>
        <p:nvPicPr>
          <p:cNvPr id="21" name="Picture 20">
            <a:extLst>
              <a:ext uri="{FF2B5EF4-FFF2-40B4-BE49-F238E27FC236}">
                <a16:creationId xmlns:a16="http://schemas.microsoft.com/office/drawing/2014/main" id="{416A7BFE-C6C3-4AF8-AC57-38843BDADCF7}"/>
              </a:ext>
            </a:extLst>
          </p:cNvPr>
          <p:cNvPicPr>
            <a:picLocks noChangeAspect="1"/>
          </p:cNvPicPr>
          <p:nvPr>
            <p:custDataLst>
              <p:tags r:id="rId6"/>
            </p:custDataLst>
          </p:nvPr>
        </p:nvPicPr>
        <p:blipFill>
          <a:blip r:embed="rId15" cstate="print">
            <a:extLst>
              <a:ext uri="{28A0092B-C50C-407E-A947-70E740481C1C}">
                <a14:useLocalDpi xmlns:a14="http://schemas.microsoft.com/office/drawing/2010/main" val="0"/>
              </a:ext>
            </a:extLst>
          </a:blip>
          <a:stretch>
            <a:fillRect/>
          </a:stretch>
        </p:blipFill>
        <p:spPr>
          <a:xfrm>
            <a:off x="4307882" y="5200741"/>
            <a:ext cx="4630857" cy="723809"/>
          </a:xfrm>
          <a:prstGeom prst="rect">
            <a:avLst/>
          </a:prstGeom>
        </p:spPr>
      </p:pic>
      <p:pic>
        <p:nvPicPr>
          <p:cNvPr id="23" name="Picture 22">
            <a:extLst>
              <a:ext uri="{FF2B5EF4-FFF2-40B4-BE49-F238E27FC236}">
                <a16:creationId xmlns:a16="http://schemas.microsoft.com/office/drawing/2014/main" id="{2EACD38F-E86C-49D4-AEAF-F5F7B7F171B1}"/>
              </a:ext>
            </a:extLst>
          </p:cNvPr>
          <p:cNvPicPr>
            <a:picLocks noChangeAspect="1"/>
          </p:cNvPicPr>
          <p:nvPr>
            <p:custDataLst>
              <p:tags r:id="rId7"/>
            </p:custDataLst>
          </p:nvPr>
        </p:nvPicPr>
        <p:blipFill>
          <a:blip r:embed="rId16" cstate="print">
            <a:extLst>
              <a:ext uri="{28A0092B-C50C-407E-A947-70E740481C1C}">
                <a14:useLocalDpi xmlns:a14="http://schemas.microsoft.com/office/drawing/2010/main" val="0"/>
              </a:ext>
            </a:extLst>
          </a:blip>
          <a:stretch>
            <a:fillRect/>
          </a:stretch>
        </p:blipFill>
        <p:spPr>
          <a:xfrm>
            <a:off x="206300" y="5998821"/>
            <a:ext cx="4480000" cy="583619"/>
          </a:xfrm>
          <a:prstGeom prst="rect">
            <a:avLst/>
          </a:prstGeom>
        </p:spPr>
      </p:pic>
    </p:spTree>
    <p:extLst>
      <p:ext uri="{BB962C8B-B14F-4D97-AF65-F5344CB8AC3E}">
        <p14:creationId xmlns:p14="http://schemas.microsoft.com/office/powerpoint/2010/main" val="4182629720"/>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Solving for Coagulant Dose</a:t>
            </a:r>
          </a:p>
        </p:txBody>
      </p:sp>
      <p:sp>
        <p:nvSpPr>
          <p:cNvPr id="6" name="TextBox 5"/>
          <p:cNvSpPr txBox="1"/>
          <p:nvPr/>
        </p:nvSpPr>
        <p:spPr>
          <a:xfrm>
            <a:off x="5370990" y="1918740"/>
            <a:ext cx="3471169" cy="1015663"/>
          </a:xfrm>
          <a:prstGeom prst="rect">
            <a:avLst/>
          </a:prstGeom>
          <a:noFill/>
        </p:spPr>
        <p:txBody>
          <a:bodyPr wrap="square" rtlCol="0">
            <a:spAutoFit/>
          </a:bodyPr>
          <a:lstStyle/>
          <a:p>
            <a:r>
              <a:rPr lang="en-US" sz="2000" dirty="0"/>
              <a:t>Coagulant dose is inside coagulant volume fraction</a:t>
            </a:r>
          </a:p>
          <a:p>
            <a:r>
              <a:rPr lang="en-US" sz="2000" dirty="0"/>
              <a:t>Solve for dose…</a:t>
            </a:r>
          </a:p>
        </p:txBody>
      </p:sp>
      <p:sp>
        <p:nvSpPr>
          <p:cNvPr id="7" name="TextBox 6"/>
          <p:cNvSpPr txBox="1"/>
          <p:nvPr/>
        </p:nvSpPr>
        <p:spPr>
          <a:xfrm>
            <a:off x="230820" y="6294268"/>
            <a:ext cx="8768326" cy="400110"/>
          </a:xfrm>
          <a:prstGeom prst="rect">
            <a:avLst/>
          </a:prstGeom>
          <a:noFill/>
        </p:spPr>
        <p:txBody>
          <a:bodyPr wrap="square" rtlCol="0">
            <a:spAutoFit/>
          </a:bodyPr>
          <a:lstStyle/>
          <a:p>
            <a:r>
              <a:rPr lang="en-US" sz="2000" dirty="0"/>
              <a:t>Given a target residual turbidity, solve for required </a:t>
            </a:r>
            <a:r>
              <a:rPr lang="en-US" sz="2000" dirty="0">
                <a:latin typeface="Symbol" pitchFamily="18" charset="2"/>
              </a:rPr>
              <a:t>G</a:t>
            </a:r>
            <a:r>
              <a:rPr lang="en-US" sz="2000" dirty="0"/>
              <a:t>, then solve for coagulant dose</a:t>
            </a:r>
          </a:p>
        </p:txBody>
      </p:sp>
      <p:sp>
        <p:nvSpPr>
          <p:cNvPr id="9" name="Oval 8"/>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13" name="Picture 12">
            <a:extLst>
              <a:ext uri="{FF2B5EF4-FFF2-40B4-BE49-F238E27FC236}">
                <a16:creationId xmlns:a16="http://schemas.microsoft.com/office/drawing/2014/main" id="{4A481194-CDE7-4397-AAB9-A899F7843D05}"/>
              </a:ext>
            </a:extLst>
          </p:cNvPr>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264505" y="1835944"/>
            <a:ext cx="4480000" cy="583619"/>
          </a:xfrm>
          <a:prstGeom prst="rect">
            <a:avLst/>
          </a:prstGeom>
        </p:spPr>
      </p:pic>
      <p:pic>
        <p:nvPicPr>
          <p:cNvPr id="14" name="Picture 13">
            <a:extLst>
              <a:ext uri="{FF2B5EF4-FFF2-40B4-BE49-F238E27FC236}">
                <a16:creationId xmlns:a16="http://schemas.microsoft.com/office/drawing/2014/main" id="{2C99D047-3D08-454D-A5A1-427CA5957545}"/>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4164012" y="1007799"/>
            <a:ext cx="4000500" cy="446506"/>
          </a:xfrm>
          <a:prstGeom prst="rect">
            <a:avLst/>
          </a:prstGeom>
        </p:spPr>
      </p:pic>
      <p:pic>
        <p:nvPicPr>
          <p:cNvPr id="15" name="Picture 14">
            <a:extLst>
              <a:ext uri="{FF2B5EF4-FFF2-40B4-BE49-F238E27FC236}">
                <a16:creationId xmlns:a16="http://schemas.microsoft.com/office/drawing/2014/main" id="{B8202B5C-AEBA-40B7-928E-F7505F0414BE}"/>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308897" y="3350117"/>
            <a:ext cx="8458200" cy="703923"/>
          </a:xfrm>
          <a:prstGeom prst="rect">
            <a:avLst/>
          </a:prstGeom>
        </p:spPr>
      </p:pic>
      <p:pic>
        <p:nvPicPr>
          <p:cNvPr id="17" name="Picture 16">
            <a:extLst>
              <a:ext uri="{FF2B5EF4-FFF2-40B4-BE49-F238E27FC236}">
                <a16:creationId xmlns:a16="http://schemas.microsoft.com/office/drawing/2014/main" id="{93617E5F-585D-4B81-81E1-F8733444BD04}"/>
              </a:ext>
            </a:extLst>
          </p:cNvPr>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5891512" y="4197993"/>
            <a:ext cx="5728000" cy="608000"/>
          </a:xfrm>
          <a:prstGeom prst="rect">
            <a:avLst/>
          </a:prstGeom>
        </p:spPr>
      </p:pic>
      <p:pic>
        <p:nvPicPr>
          <p:cNvPr id="19" name="Picture 18">
            <a:extLst>
              <a:ext uri="{FF2B5EF4-FFF2-40B4-BE49-F238E27FC236}">
                <a16:creationId xmlns:a16="http://schemas.microsoft.com/office/drawing/2014/main" id="{0F8F68AC-5ECD-4711-BA4F-00301B51D321}"/>
              </a:ext>
            </a:extLst>
          </p:cNvPr>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694548" y="4544820"/>
            <a:ext cx="1584762" cy="629333"/>
          </a:xfrm>
          <a:prstGeom prst="rect">
            <a:avLst/>
          </a:prstGeom>
        </p:spPr>
      </p:pic>
      <p:pic>
        <p:nvPicPr>
          <p:cNvPr id="21" name="Picture 20">
            <a:extLst>
              <a:ext uri="{FF2B5EF4-FFF2-40B4-BE49-F238E27FC236}">
                <a16:creationId xmlns:a16="http://schemas.microsoft.com/office/drawing/2014/main" id="{FBD52D87-0538-4A83-9E7D-FBBE1615C53B}"/>
              </a:ext>
            </a:extLst>
          </p:cNvPr>
          <p:cNvPicPr>
            <a:picLocks noChangeAspect="1"/>
          </p:cNvPicPr>
          <p:nvPr>
            <p:custDataLst>
              <p:tags r:id="rId6"/>
            </p:custDataLst>
          </p:nvPr>
        </p:nvPicPr>
        <p:blipFill>
          <a:blip r:embed="rId13" cstate="print">
            <a:extLst>
              <a:ext uri="{28A0092B-C50C-407E-A947-70E740481C1C}">
                <a14:useLocalDpi xmlns:a14="http://schemas.microsoft.com/office/drawing/2010/main" val="0"/>
              </a:ext>
            </a:extLst>
          </a:blip>
          <a:stretch>
            <a:fillRect/>
          </a:stretch>
        </p:blipFill>
        <p:spPr>
          <a:xfrm>
            <a:off x="689977" y="5350266"/>
            <a:ext cx="1589333" cy="629333"/>
          </a:xfrm>
          <a:prstGeom prst="rect">
            <a:avLst/>
          </a:prstGeom>
        </p:spPr>
      </p:pic>
    </p:spTree>
    <p:extLst>
      <p:ext uri="{BB962C8B-B14F-4D97-AF65-F5344CB8AC3E}">
        <p14:creationId xmlns:p14="http://schemas.microsoft.com/office/powerpoint/2010/main" val="2629849053"/>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2"/>
          <p:cNvSpPr>
            <a:spLocks noGrp="1" noChangeArrowheads="1"/>
          </p:cNvSpPr>
          <p:nvPr>
            <p:ph type="title"/>
          </p:nvPr>
        </p:nvSpPr>
        <p:spPr>
          <a:xfrm>
            <a:off x="685799" y="304800"/>
            <a:ext cx="8084127" cy="1143000"/>
          </a:xfrm>
          <a:effectLst/>
        </p:spPr>
        <p:txBody>
          <a:bodyPr/>
          <a:lstStyle/>
          <a:p>
            <a:pPr>
              <a:defRPr/>
            </a:pPr>
            <a:r>
              <a:rPr lang="en-US" sz="4000" dirty="0"/>
              <a:t>Recommended G and </a:t>
            </a:r>
            <a:r>
              <a:rPr lang="en-US" sz="4000" dirty="0" err="1"/>
              <a:t>G</a:t>
            </a:r>
            <a:r>
              <a:rPr lang="en-US" sz="4000" dirty="0" err="1">
                <a:latin typeface="Symbol" pitchFamily="18" charset="2"/>
              </a:rPr>
              <a:t>q</a:t>
            </a:r>
            <a:r>
              <a:rPr lang="en-US" sz="4000" dirty="0"/>
              <a:t> values:</a:t>
            </a:r>
            <a:br>
              <a:rPr lang="en-US" sz="4000" dirty="0"/>
            </a:br>
            <a:r>
              <a:rPr lang="en-US" sz="4000" dirty="0"/>
              <a:t> </a:t>
            </a:r>
            <a:r>
              <a:rPr lang="en-US" sz="3600" dirty="0"/>
              <a:t>Turbidity or Color Removal </a:t>
            </a:r>
            <a:r>
              <a:rPr lang="en-US" sz="1800" dirty="0"/>
              <a:t>(Mechanical flocculators)</a:t>
            </a:r>
            <a:r>
              <a:rPr lang="en-US" sz="3600" dirty="0"/>
              <a:t> </a:t>
            </a:r>
          </a:p>
        </p:txBody>
      </p:sp>
      <mc:AlternateContent xmlns:mc="http://schemas.openxmlformats.org/markup-compatibility/2006" xmlns:a14="http://schemas.microsoft.com/office/drawing/2010/main">
        <mc:Choice Requires="a14">
          <p:graphicFrame>
            <p:nvGraphicFramePr>
              <p:cNvPr id="62525" name="Group 61"/>
              <p:cNvGraphicFramePr>
                <a:graphicFrameLocks noGrp="1"/>
              </p:cNvGraphicFramePr>
              <p:nvPr>
                <p:extLst>
                  <p:ext uri="{D42A27DB-BD31-4B8C-83A1-F6EECF244321}">
                    <p14:modId xmlns:p14="http://schemas.microsoft.com/office/powerpoint/2010/main" val="2035725837"/>
                  </p:ext>
                </p:extLst>
              </p:nvPr>
            </p:nvGraphicFramePr>
            <p:xfrm>
              <a:off x="290513" y="2006600"/>
              <a:ext cx="8602662" cy="3220720"/>
            </p:xfrm>
            <a:graphic>
              <a:graphicData uri="http://schemas.openxmlformats.org/drawingml/2006/table">
                <a:tbl>
                  <a:tblPr/>
                  <a:tblGrid>
                    <a:gridCol w="2178367">
                      <a:extLst>
                        <a:ext uri="{9D8B030D-6E8A-4147-A177-3AD203B41FA5}">
                          <a16:colId xmlns:a16="http://schemas.microsoft.com/office/drawing/2014/main" val="20000"/>
                        </a:ext>
                      </a:extLst>
                    </a:gridCol>
                    <a:gridCol w="1554480">
                      <a:extLst>
                        <a:ext uri="{9D8B030D-6E8A-4147-A177-3AD203B41FA5}">
                          <a16:colId xmlns:a16="http://schemas.microsoft.com/office/drawing/2014/main" val="20001"/>
                        </a:ext>
                      </a:extLst>
                    </a:gridCol>
                    <a:gridCol w="2360815">
                      <a:extLst>
                        <a:ext uri="{9D8B030D-6E8A-4147-A177-3AD203B41FA5}">
                          <a16:colId xmlns:a16="http://schemas.microsoft.com/office/drawing/2014/main" val="20002"/>
                        </a:ext>
                      </a:extLst>
                    </a:gridCol>
                    <a:gridCol w="1255221">
                      <a:extLst>
                        <a:ext uri="{9D8B030D-6E8A-4147-A177-3AD203B41FA5}">
                          <a16:colId xmlns:a16="http://schemas.microsoft.com/office/drawing/2014/main" val="20003"/>
                        </a:ext>
                      </a:extLst>
                    </a:gridCol>
                    <a:gridCol w="1253779">
                      <a:extLst>
                        <a:ext uri="{9D8B030D-6E8A-4147-A177-3AD203B41FA5}">
                          <a16:colId xmlns:a16="http://schemas.microsoft.com/office/drawing/2014/main" val="20004"/>
                        </a:ext>
                      </a:extLst>
                    </a:gridCol>
                  </a:tblGrid>
                  <a:tr h="1016000">
                    <a:tc>
                      <a:txBody>
                        <a:body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a:ln>
                                <a:noFill/>
                              </a:ln>
                              <a:solidFill>
                                <a:schemeClr val="tx1"/>
                              </a:solidFill>
                              <a:effectLst/>
                              <a:latin typeface="Times New Roman" pitchFamily="18" charset="0"/>
                            </a:rPr>
                            <a:t>Type</a:t>
                          </a:r>
                        </a:p>
                      </a:txBody>
                      <a:tcPr anchor="b" horzOverflow="overflow">
                        <a:lnL w="28575"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28575"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a:ln>
                                <a:noFill/>
                              </a:ln>
                              <a:solidFill>
                                <a:schemeClr val="tx1"/>
                              </a:solidFill>
                              <a:effectLst/>
                              <a:latin typeface="Times New Roman" pitchFamily="18" charset="0"/>
                            </a:rPr>
                            <a:t>“Velocity gradient” (G) (1/s)</a:t>
                          </a:r>
                        </a:p>
                      </a:txBody>
                      <a:tcPr anchor="b"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28575"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a:ln>
                                <a:noFill/>
                              </a:ln>
                              <a:solidFill>
                                <a:schemeClr val="tx1"/>
                              </a:solidFill>
                              <a:effectLst/>
                              <a:latin typeface="Times New Roman" pitchFamily="18" charset="0"/>
                            </a:rPr>
                            <a:t>Energy Dissipation Rate (</a:t>
                          </a:r>
                          <a14:m>
                            <m:oMath xmlns:m="http://schemas.openxmlformats.org/officeDocument/2006/math">
                              <m:acc>
                                <m:accPr>
                                  <m:chr m:val="̅"/>
                                  <m:ctrlPr>
                                    <a:rPr lang="en-US" sz="1800" i="1" kern="1200" smtClean="0">
                                      <a:solidFill>
                                        <a:schemeClr val="tx1"/>
                                      </a:solidFill>
                                      <a:latin typeface="Cambria Math" panose="02040503050406030204" pitchFamily="18" charset="0"/>
                                      <a:ea typeface="+mn-ea"/>
                                      <a:cs typeface="+mn-cs"/>
                                    </a:rPr>
                                  </m:ctrlPr>
                                </m:accPr>
                                <m:e>
                                  <m:r>
                                    <a:rPr lang="en-US" sz="1800" i="1" kern="1200">
                                      <a:solidFill>
                                        <a:schemeClr val="tx1"/>
                                      </a:solidFill>
                                      <a:latin typeface="Cambria Math"/>
                                      <a:ea typeface="+mn-ea"/>
                                      <a:cs typeface="+mn-cs"/>
                                    </a:rPr>
                                    <m:t>𝜀</m:t>
                                  </m:r>
                                </m:e>
                              </m:acc>
                            </m:oMath>
                          </a14:m>
                          <a:r>
                            <a:rPr kumimoji="0" lang="en-US" sz="2400" b="0" i="0" u="none" strike="noStrike" cap="none" normalizeH="0" baseline="0" dirty="0">
                              <a:ln>
                                <a:noFill/>
                              </a:ln>
                              <a:solidFill>
                                <a:schemeClr val="tx1"/>
                              </a:solidFill>
                              <a:effectLst/>
                              <a:latin typeface="Times New Roman" pitchFamily="18" charset="0"/>
                            </a:rPr>
                            <a:t>)</a:t>
                          </a:r>
                          <a:r>
                            <a:rPr kumimoji="0" lang="en-US" sz="2400" b="0" i="0" u="none" strike="noStrike" cap="none" normalizeH="0" baseline="30000" dirty="0">
                              <a:ln>
                                <a:noFill/>
                              </a:ln>
                              <a:solidFill>
                                <a:schemeClr val="tx1"/>
                              </a:solidFill>
                              <a:effectLst/>
                              <a:latin typeface="Times New Roman" pitchFamily="18" charset="0"/>
                            </a:rPr>
                            <a:t>+</a:t>
                          </a:r>
                        </a:p>
                      </a:txBody>
                      <a:tcPr anchor="b"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28575"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err="1">
                              <a:ln>
                                <a:noFill/>
                              </a:ln>
                              <a:solidFill>
                                <a:schemeClr val="tx1"/>
                              </a:solidFill>
                              <a:effectLst/>
                              <a:latin typeface="Times New Roman" pitchFamily="18" charset="0"/>
                            </a:rPr>
                            <a:t>G</a:t>
                          </a:r>
                          <a:r>
                            <a:rPr kumimoji="0" lang="en-US" sz="2400" b="0" i="0" u="none" strike="noStrike" cap="none" normalizeH="0" baseline="0" dirty="0" err="1">
                              <a:ln>
                                <a:noFill/>
                              </a:ln>
                              <a:solidFill>
                                <a:schemeClr val="tx1"/>
                              </a:solidFill>
                              <a:effectLst/>
                              <a:latin typeface="Symbol" pitchFamily="18" charset="2"/>
                            </a:rPr>
                            <a:t>q</a:t>
                          </a:r>
                          <a:endParaRPr kumimoji="0" lang="en-US" sz="2400" b="0" i="0" u="none" strike="noStrike" cap="none" normalizeH="0" baseline="0" dirty="0">
                            <a:ln>
                              <a:noFill/>
                            </a:ln>
                            <a:solidFill>
                              <a:schemeClr val="tx1"/>
                            </a:solidFill>
                            <a:effectLst/>
                            <a:latin typeface="Symbol" pitchFamily="18" charset="2"/>
                          </a:endParaRPr>
                        </a:p>
                      </a:txBody>
                      <a:tcPr anchor="b"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28575"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a:ln>
                                <a:noFill/>
                              </a:ln>
                              <a:solidFill>
                                <a:schemeClr val="tx1"/>
                              </a:solidFill>
                              <a:effectLst/>
                              <a:latin typeface="Symbol" pitchFamily="18" charset="2"/>
                            </a:rPr>
                            <a:t>q</a:t>
                          </a:r>
                          <a:r>
                            <a:rPr kumimoji="0" lang="en-US" sz="2400" b="0" i="0" u="none" strike="noStrike" cap="none" normalizeH="0" baseline="30000" dirty="0">
                              <a:ln>
                                <a:noFill/>
                              </a:ln>
                              <a:solidFill>
                                <a:schemeClr val="tx1"/>
                              </a:solidFill>
                              <a:effectLst/>
                              <a:latin typeface="Symbol" pitchFamily="18" charset="2"/>
                            </a:rPr>
                            <a:t>*</a:t>
                          </a:r>
                          <a:endParaRPr kumimoji="0" lang="en-US" sz="2400" b="0" i="0" u="none" strike="noStrike" cap="none" normalizeH="0" baseline="30000" dirty="0">
                            <a:ln>
                              <a:noFill/>
                            </a:ln>
                            <a:solidFill>
                              <a:schemeClr val="tx1"/>
                            </a:solidFill>
                            <a:effectLst/>
                            <a:latin typeface="Times New Roman" pitchFamily="18" charset="0"/>
                          </a:endParaRPr>
                        </a:p>
                        <a:p>
                          <a:pPr marL="0" marR="0" lvl="0" indent="0" algn="ctr"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a:ln>
                                <a:noFill/>
                              </a:ln>
                              <a:solidFill>
                                <a:schemeClr val="tx1"/>
                              </a:solidFill>
                              <a:effectLst/>
                              <a:latin typeface="Times New Roman" pitchFamily="18" charset="0"/>
                            </a:rPr>
                            <a:t>(minute)</a:t>
                          </a:r>
                          <a:endParaRPr kumimoji="0" lang="en-US" sz="2400" b="0" i="0" u="none" strike="noStrike" cap="none" normalizeH="0" baseline="0" dirty="0">
                            <a:ln>
                              <a:noFill/>
                            </a:ln>
                            <a:solidFill>
                              <a:schemeClr val="tx1"/>
                            </a:solidFill>
                            <a:effectLst/>
                            <a:latin typeface="Symbol" pitchFamily="18" charset="2"/>
                          </a:endParaRPr>
                        </a:p>
                      </a:txBody>
                      <a:tcPr anchor="b" horzOverflow="overflow">
                        <a:lnL w="12700" cap="flat" cmpd="sng" algn="ctr">
                          <a:solidFill>
                            <a:schemeClr val="tx1"/>
                          </a:solidFill>
                          <a:prstDash val="solid"/>
                          <a:round/>
                          <a:headEnd type="none" w="lg" len="med"/>
                          <a:tailEnd type="none" w="lg" len="med"/>
                        </a:lnL>
                        <a:lnR w="28575" cap="flat" cmpd="sng" algn="ctr">
                          <a:solidFill>
                            <a:schemeClr val="tx1"/>
                          </a:solidFill>
                          <a:prstDash val="solid"/>
                          <a:round/>
                          <a:headEnd type="none" w="lg" len="med"/>
                          <a:tailEnd type="none" w="lg" len="med"/>
                        </a:lnR>
                        <a:lnT w="28575"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extLst>
                      <a:ext uri="{0D108BD9-81ED-4DB2-BD59-A6C34878D82A}">
                        <a16:rowId xmlns:a16="http://schemas.microsoft.com/office/drawing/2014/main" val="10000"/>
                      </a:ext>
                    </a:extLst>
                  </a:tr>
                  <a:tr h="1016000">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a:ln>
                                <a:noFill/>
                              </a:ln>
                              <a:solidFill>
                                <a:schemeClr val="tx1"/>
                              </a:solidFill>
                              <a:effectLst/>
                              <a:latin typeface="Times New Roman" pitchFamily="18" charset="0"/>
                            </a:rPr>
                            <a:t>Low turbidity, color removal</a:t>
                          </a:r>
                        </a:p>
                      </a:txBody>
                      <a:tcPr horzOverflow="overflow">
                        <a:lnL w="28575"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a:ln>
                                <a:noFill/>
                              </a:ln>
                              <a:solidFill>
                                <a:schemeClr val="tx1"/>
                              </a:solidFill>
                              <a:effectLst/>
                              <a:latin typeface="Times New Roman" pitchFamily="18" charset="0"/>
                            </a:rPr>
                            <a:t>20-70</a:t>
                          </a:r>
                        </a:p>
                      </a:txBody>
                      <a:tcPr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a:ln>
                                <a:noFill/>
                              </a:ln>
                              <a:solidFill>
                                <a:schemeClr val="tx1"/>
                              </a:solidFill>
                              <a:effectLst/>
                              <a:latin typeface="Times New Roman" pitchFamily="18" charset="0"/>
                            </a:rPr>
                            <a:t>0.4 – 4.9</a:t>
                          </a:r>
                        </a:p>
                      </a:txBody>
                      <a:tcPr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a:ln>
                                <a:noFill/>
                              </a:ln>
                              <a:solidFill>
                                <a:schemeClr val="tx1"/>
                              </a:solidFill>
                              <a:effectLst/>
                              <a:latin typeface="Times New Roman" pitchFamily="18" charset="0"/>
                            </a:rPr>
                            <a:t>50,000-250,000</a:t>
                          </a:r>
                        </a:p>
                      </a:txBody>
                      <a:tcPr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a:ln>
                                <a:noFill/>
                              </a:ln>
                              <a:solidFill>
                                <a:schemeClr val="tx1"/>
                              </a:solidFill>
                              <a:effectLst/>
                              <a:latin typeface="Times New Roman" pitchFamily="18" charset="0"/>
                            </a:rPr>
                            <a:t>11 - 210</a:t>
                          </a:r>
                        </a:p>
                      </a:txBody>
                      <a:tcPr horzOverflow="overflow">
                        <a:lnL w="12700" cap="flat" cmpd="sng" algn="ctr">
                          <a:solidFill>
                            <a:schemeClr val="tx1"/>
                          </a:solidFill>
                          <a:prstDash val="solid"/>
                          <a:round/>
                          <a:headEnd type="none" w="lg" len="med"/>
                          <a:tailEnd type="none" w="lg" len="med"/>
                        </a:lnL>
                        <a:lnR w="28575"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extLst>
                      <a:ext uri="{0D108BD9-81ED-4DB2-BD59-A6C34878D82A}">
                        <a16:rowId xmlns:a16="http://schemas.microsoft.com/office/drawing/2014/main" val="10001"/>
                      </a:ext>
                    </a:extLst>
                  </a:tr>
                  <a:tr h="1016000">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a:ln>
                                <a:noFill/>
                              </a:ln>
                              <a:solidFill>
                                <a:schemeClr val="tx1"/>
                              </a:solidFill>
                              <a:effectLst/>
                              <a:latin typeface="Times New Roman" pitchFamily="18" charset="0"/>
                            </a:rPr>
                            <a:t>High turbidity, solids removal</a:t>
                          </a:r>
                        </a:p>
                      </a:txBody>
                      <a:tcPr horzOverflow="overflow">
                        <a:lnL w="28575"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28575"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a:ln>
                                <a:noFill/>
                              </a:ln>
                              <a:solidFill>
                                <a:schemeClr val="tx1"/>
                              </a:solidFill>
                              <a:effectLst/>
                              <a:latin typeface="Times New Roman" pitchFamily="18" charset="0"/>
                            </a:rPr>
                            <a:t>70-180</a:t>
                          </a:r>
                        </a:p>
                      </a:txBody>
                      <a:tcPr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28575"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a:ln>
                                <a:noFill/>
                              </a:ln>
                              <a:solidFill>
                                <a:schemeClr val="tx1"/>
                              </a:solidFill>
                              <a:effectLst/>
                              <a:latin typeface="Times New Roman" pitchFamily="18" charset="0"/>
                            </a:rPr>
                            <a:t>4.9 - 32</a:t>
                          </a:r>
                        </a:p>
                      </a:txBody>
                      <a:tcPr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28575"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a:ln>
                                <a:noFill/>
                              </a:ln>
                              <a:solidFill>
                                <a:schemeClr val="tx1"/>
                              </a:solidFill>
                              <a:effectLst/>
                              <a:latin typeface="Times New Roman" pitchFamily="18" charset="0"/>
                            </a:rPr>
                            <a:t>80,000-190,000</a:t>
                          </a:r>
                        </a:p>
                      </a:txBody>
                      <a:tcPr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28575"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a:ln>
                                <a:noFill/>
                              </a:ln>
                              <a:solidFill>
                                <a:schemeClr val="tx1"/>
                              </a:solidFill>
                              <a:effectLst/>
                              <a:latin typeface="Times New Roman" pitchFamily="18" charset="0"/>
                            </a:rPr>
                            <a:t>7 - 45</a:t>
                          </a:r>
                        </a:p>
                      </a:txBody>
                      <a:tcPr horzOverflow="overflow">
                        <a:lnL w="12700" cap="flat" cmpd="sng" algn="ctr">
                          <a:solidFill>
                            <a:schemeClr val="tx1"/>
                          </a:solidFill>
                          <a:prstDash val="solid"/>
                          <a:round/>
                          <a:headEnd type="none" w="lg" len="med"/>
                          <a:tailEnd type="none" w="lg" len="med"/>
                        </a:lnL>
                        <a:lnR w="28575"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28575" cap="flat" cmpd="sng" algn="ctr">
                          <a:solidFill>
                            <a:schemeClr val="tx1"/>
                          </a:solidFill>
                          <a:prstDash val="solid"/>
                          <a:round/>
                          <a:headEnd type="none" w="lg" len="med"/>
                          <a:tailEnd type="none" w="lg" len="med"/>
                        </a:lnB>
                        <a:lnTlToBr>
                          <a:noFill/>
                        </a:lnTlToBr>
                        <a:lnBlToTr>
                          <a:noFill/>
                        </a:lnBlToTr>
                        <a:noFill/>
                      </a:tcPr>
                    </a:tc>
                    <a:extLst>
                      <a:ext uri="{0D108BD9-81ED-4DB2-BD59-A6C34878D82A}">
                        <a16:rowId xmlns:a16="http://schemas.microsoft.com/office/drawing/2014/main" val="10002"/>
                      </a:ext>
                    </a:extLst>
                  </a:tr>
                </a:tbl>
              </a:graphicData>
            </a:graphic>
          </p:graphicFrame>
        </mc:Choice>
        <mc:Fallback xmlns="">
          <p:graphicFrame>
            <p:nvGraphicFramePr>
              <p:cNvPr id="62525" name="Group 61"/>
              <p:cNvGraphicFramePr>
                <a:graphicFrameLocks noGrp="1"/>
              </p:cNvGraphicFramePr>
              <p:nvPr>
                <p:extLst>
                  <p:ext uri="{D42A27DB-BD31-4B8C-83A1-F6EECF244321}">
                    <p14:modId xmlns:p14="http://schemas.microsoft.com/office/powerpoint/2010/main" val="2035725837"/>
                  </p:ext>
                </p:extLst>
              </p:nvPr>
            </p:nvGraphicFramePr>
            <p:xfrm>
              <a:off x="290513" y="2006600"/>
              <a:ext cx="8602662" cy="3220720"/>
            </p:xfrm>
            <a:graphic>
              <a:graphicData uri="http://schemas.openxmlformats.org/drawingml/2006/table">
                <a:tbl>
                  <a:tblPr/>
                  <a:tblGrid>
                    <a:gridCol w="2178367"/>
                    <a:gridCol w="1554480"/>
                    <a:gridCol w="2360815"/>
                    <a:gridCol w="1255221"/>
                    <a:gridCol w="1253779"/>
                  </a:tblGrid>
                  <a:tr h="1188720">
                    <a:tc>
                      <a:txBody>
                        <a:body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smtClean="0">
                              <a:ln>
                                <a:noFill/>
                              </a:ln>
                              <a:solidFill>
                                <a:schemeClr val="tx1"/>
                              </a:solidFill>
                              <a:effectLst/>
                              <a:latin typeface="Times New Roman" pitchFamily="18" charset="0"/>
                            </a:rPr>
                            <a:t>Type</a:t>
                          </a:r>
                        </a:p>
                      </a:txBody>
                      <a:tcPr anchor="b" horzOverflow="overflow">
                        <a:lnL w="28575"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28575"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smtClean="0">
                              <a:ln>
                                <a:noFill/>
                              </a:ln>
                              <a:solidFill>
                                <a:schemeClr val="tx1"/>
                              </a:solidFill>
                              <a:effectLst/>
                              <a:latin typeface="Times New Roman" pitchFamily="18" charset="0"/>
                            </a:rPr>
                            <a:t>“Velocity gradient” (G) (1/s)</a:t>
                          </a:r>
                        </a:p>
                      </a:txBody>
                      <a:tcPr anchor="b"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28575"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endParaRPr lang="en-US"/>
                        </a:p>
                      </a:txBody>
                      <a:tcPr anchor="b"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28575"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blipFill rotWithShape="1">
                          <a:blip r:embed="rId6"/>
                          <a:stretch>
                            <a:fillRect l="-162274" t="-4103" r="-109561" b="-171282"/>
                          </a:stretch>
                        </a:blipFill>
                      </a:tcPr>
                    </a:tc>
                    <a:tc>
                      <a:txBody>
                        <a:body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err="1" smtClean="0">
                              <a:ln>
                                <a:noFill/>
                              </a:ln>
                              <a:solidFill>
                                <a:schemeClr val="tx1"/>
                              </a:solidFill>
                              <a:effectLst/>
                              <a:latin typeface="Times New Roman" pitchFamily="18" charset="0"/>
                            </a:rPr>
                            <a:t>G</a:t>
                          </a:r>
                          <a:r>
                            <a:rPr kumimoji="0" lang="en-US" sz="2400" b="0" i="0" u="none" strike="noStrike" cap="none" normalizeH="0" baseline="0" dirty="0" err="1" smtClean="0">
                              <a:ln>
                                <a:noFill/>
                              </a:ln>
                              <a:solidFill>
                                <a:schemeClr val="tx1"/>
                              </a:solidFill>
                              <a:effectLst/>
                              <a:latin typeface="Symbol" pitchFamily="18" charset="2"/>
                            </a:rPr>
                            <a:t>q</a:t>
                          </a:r>
                          <a:endParaRPr kumimoji="0" lang="en-US" sz="2400" b="0" i="0" u="none" strike="noStrike" cap="none" normalizeH="0" baseline="0" dirty="0" smtClean="0">
                            <a:ln>
                              <a:noFill/>
                            </a:ln>
                            <a:solidFill>
                              <a:schemeClr val="tx1"/>
                            </a:solidFill>
                            <a:effectLst/>
                            <a:latin typeface="Symbol" pitchFamily="18" charset="2"/>
                          </a:endParaRPr>
                        </a:p>
                      </a:txBody>
                      <a:tcPr anchor="b"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28575"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smtClean="0">
                              <a:ln>
                                <a:noFill/>
                              </a:ln>
                              <a:solidFill>
                                <a:schemeClr val="tx1"/>
                              </a:solidFill>
                              <a:effectLst/>
                              <a:latin typeface="Symbol" pitchFamily="18" charset="2"/>
                            </a:rPr>
                            <a:t>q</a:t>
                          </a:r>
                          <a:r>
                            <a:rPr kumimoji="0" lang="en-US" sz="2400" b="0" i="0" u="none" strike="noStrike" cap="none" normalizeH="0" baseline="30000" dirty="0" smtClean="0">
                              <a:ln>
                                <a:noFill/>
                              </a:ln>
                              <a:solidFill>
                                <a:schemeClr val="tx1"/>
                              </a:solidFill>
                              <a:effectLst/>
                              <a:latin typeface="Symbol" pitchFamily="18" charset="2"/>
                            </a:rPr>
                            <a:t>*</a:t>
                          </a:r>
                          <a:endParaRPr kumimoji="0" lang="en-US" sz="2400" b="0" i="0" u="none" strike="noStrike" cap="none" normalizeH="0" baseline="30000" dirty="0" smtClean="0">
                            <a:ln>
                              <a:noFill/>
                            </a:ln>
                            <a:solidFill>
                              <a:schemeClr val="tx1"/>
                            </a:solidFill>
                            <a:effectLst/>
                            <a:latin typeface="Times New Roman" pitchFamily="18" charset="0"/>
                          </a:endParaRPr>
                        </a:p>
                        <a:p>
                          <a:pPr marL="0" marR="0" lvl="0" indent="0" algn="ctr"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smtClean="0">
                              <a:ln>
                                <a:noFill/>
                              </a:ln>
                              <a:solidFill>
                                <a:schemeClr val="tx1"/>
                              </a:solidFill>
                              <a:effectLst/>
                              <a:latin typeface="Times New Roman" pitchFamily="18" charset="0"/>
                            </a:rPr>
                            <a:t>(minute)</a:t>
                          </a:r>
                          <a:endParaRPr kumimoji="0" lang="en-US" sz="2400" b="0" i="0" u="none" strike="noStrike" cap="none" normalizeH="0" baseline="0" dirty="0" smtClean="0">
                            <a:ln>
                              <a:noFill/>
                            </a:ln>
                            <a:solidFill>
                              <a:schemeClr val="tx1"/>
                            </a:solidFill>
                            <a:effectLst/>
                            <a:latin typeface="Symbol" pitchFamily="18" charset="2"/>
                          </a:endParaRPr>
                        </a:p>
                      </a:txBody>
                      <a:tcPr anchor="b" horzOverflow="overflow">
                        <a:lnL w="12700" cap="flat" cmpd="sng" algn="ctr">
                          <a:solidFill>
                            <a:schemeClr val="tx1"/>
                          </a:solidFill>
                          <a:prstDash val="solid"/>
                          <a:round/>
                          <a:headEnd type="none" w="lg" len="med"/>
                          <a:tailEnd type="none" w="lg" len="med"/>
                        </a:lnL>
                        <a:lnR w="28575" cap="flat" cmpd="sng" algn="ctr">
                          <a:solidFill>
                            <a:schemeClr val="tx1"/>
                          </a:solidFill>
                          <a:prstDash val="solid"/>
                          <a:round/>
                          <a:headEnd type="none" w="lg" len="med"/>
                          <a:tailEnd type="none" w="lg" len="med"/>
                        </a:lnR>
                        <a:lnT w="28575"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r>
                  <a:tr h="1016000">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smtClean="0">
                              <a:ln>
                                <a:noFill/>
                              </a:ln>
                              <a:solidFill>
                                <a:schemeClr val="tx1"/>
                              </a:solidFill>
                              <a:effectLst/>
                              <a:latin typeface="Times New Roman" pitchFamily="18" charset="0"/>
                            </a:rPr>
                            <a:t>Low turbidity, color removal</a:t>
                          </a:r>
                        </a:p>
                      </a:txBody>
                      <a:tcPr horzOverflow="overflow">
                        <a:lnL w="28575"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smtClean="0">
                              <a:ln>
                                <a:noFill/>
                              </a:ln>
                              <a:solidFill>
                                <a:schemeClr val="tx1"/>
                              </a:solidFill>
                              <a:effectLst/>
                              <a:latin typeface="Times New Roman" pitchFamily="18" charset="0"/>
                            </a:rPr>
                            <a:t>20-70</a:t>
                          </a:r>
                        </a:p>
                      </a:txBody>
                      <a:tcPr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smtClean="0">
                              <a:ln>
                                <a:noFill/>
                              </a:ln>
                              <a:solidFill>
                                <a:schemeClr val="tx1"/>
                              </a:solidFill>
                              <a:effectLst/>
                              <a:latin typeface="Times New Roman" pitchFamily="18" charset="0"/>
                            </a:rPr>
                            <a:t>0.4 – 4.9</a:t>
                          </a:r>
                        </a:p>
                      </a:txBody>
                      <a:tcPr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smtClean="0">
                              <a:ln>
                                <a:noFill/>
                              </a:ln>
                              <a:solidFill>
                                <a:schemeClr val="tx1"/>
                              </a:solidFill>
                              <a:effectLst/>
                              <a:latin typeface="Times New Roman" pitchFamily="18" charset="0"/>
                            </a:rPr>
                            <a:t>50,000-250,000</a:t>
                          </a:r>
                        </a:p>
                      </a:txBody>
                      <a:tcPr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smtClean="0">
                              <a:ln>
                                <a:noFill/>
                              </a:ln>
                              <a:solidFill>
                                <a:schemeClr val="tx1"/>
                              </a:solidFill>
                              <a:effectLst/>
                              <a:latin typeface="Times New Roman" pitchFamily="18" charset="0"/>
                            </a:rPr>
                            <a:t>11 - 210</a:t>
                          </a:r>
                        </a:p>
                      </a:txBody>
                      <a:tcPr horzOverflow="overflow">
                        <a:lnL w="12700" cap="flat" cmpd="sng" algn="ctr">
                          <a:solidFill>
                            <a:schemeClr val="tx1"/>
                          </a:solidFill>
                          <a:prstDash val="solid"/>
                          <a:round/>
                          <a:headEnd type="none" w="lg" len="med"/>
                          <a:tailEnd type="none" w="lg" len="med"/>
                        </a:lnL>
                        <a:lnR w="28575"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r>
                  <a:tr h="1016000">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smtClean="0">
                              <a:ln>
                                <a:noFill/>
                              </a:ln>
                              <a:solidFill>
                                <a:schemeClr val="tx1"/>
                              </a:solidFill>
                              <a:effectLst/>
                              <a:latin typeface="Times New Roman" pitchFamily="18" charset="0"/>
                            </a:rPr>
                            <a:t>High turbidity, solids removal</a:t>
                          </a:r>
                        </a:p>
                      </a:txBody>
                      <a:tcPr horzOverflow="overflow">
                        <a:lnL w="28575"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28575"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smtClean="0">
                              <a:ln>
                                <a:noFill/>
                              </a:ln>
                              <a:solidFill>
                                <a:schemeClr val="tx1"/>
                              </a:solidFill>
                              <a:effectLst/>
                              <a:latin typeface="Times New Roman" pitchFamily="18" charset="0"/>
                            </a:rPr>
                            <a:t>70-180</a:t>
                          </a:r>
                        </a:p>
                      </a:txBody>
                      <a:tcPr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28575"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smtClean="0">
                              <a:ln>
                                <a:noFill/>
                              </a:ln>
                              <a:solidFill>
                                <a:schemeClr val="tx1"/>
                              </a:solidFill>
                              <a:effectLst/>
                              <a:latin typeface="Times New Roman" pitchFamily="18" charset="0"/>
                            </a:rPr>
                            <a:t>4.9 - 32</a:t>
                          </a:r>
                        </a:p>
                      </a:txBody>
                      <a:tcPr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28575"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smtClean="0">
                              <a:ln>
                                <a:noFill/>
                              </a:ln>
                              <a:solidFill>
                                <a:schemeClr val="tx1"/>
                              </a:solidFill>
                              <a:effectLst/>
                              <a:latin typeface="Times New Roman" pitchFamily="18" charset="0"/>
                            </a:rPr>
                            <a:t>80,000-190,000</a:t>
                          </a:r>
                        </a:p>
                      </a:txBody>
                      <a:tcPr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28575"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smtClean="0">
                              <a:ln>
                                <a:noFill/>
                              </a:ln>
                              <a:solidFill>
                                <a:schemeClr val="tx1"/>
                              </a:solidFill>
                              <a:effectLst/>
                              <a:latin typeface="Times New Roman" pitchFamily="18" charset="0"/>
                            </a:rPr>
                            <a:t>7 - 45</a:t>
                          </a:r>
                        </a:p>
                      </a:txBody>
                      <a:tcPr horzOverflow="overflow">
                        <a:lnL w="12700" cap="flat" cmpd="sng" algn="ctr">
                          <a:solidFill>
                            <a:schemeClr val="tx1"/>
                          </a:solidFill>
                          <a:prstDash val="solid"/>
                          <a:round/>
                          <a:headEnd type="none" w="lg" len="med"/>
                          <a:tailEnd type="none" w="lg" len="med"/>
                        </a:lnL>
                        <a:lnR w="28575"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28575" cap="flat" cmpd="sng" algn="ctr">
                          <a:solidFill>
                            <a:schemeClr val="tx1"/>
                          </a:solidFill>
                          <a:prstDash val="solid"/>
                          <a:round/>
                          <a:headEnd type="none" w="lg" len="med"/>
                          <a:tailEnd type="none" w="lg" len="med"/>
                        </a:lnB>
                        <a:lnTlToBr>
                          <a:noFill/>
                        </a:lnTlToBr>
                        <a:lnBlToTr>
                          <a:noFill/>
                        </a:lnBlToTr>
                        <a:noFill/>
                      </a:tcPr>
                    </a:tc>
                  </a:tr>
                </a:tbl>
              </a:graphicData>
            </a:graphic>
          </p:graphicFrame>
        </mc:Fallback>
      </mc:AlternateContent>
      <p:sp>
        <p:nvSpPr>
          <p:cNvPr id="14367" name="Rectangle 48"/>
          <p:cNvSpPr>
            <a:spLocks noChangeArrowheads="1"/>
          </p:cNvSpPr>
          <p:nvPr/>
        </p:nvSpPr>
        <p:spPr bwMode="auto">
          <a:xfrm>
            <a:off x="0" y="6248960"/>
            <a:ext cx="7697788" cy="307777"/>
          </a:xfrm>
          <a:prstGeom prst="rect">
            <a:avLst/>
          </a:prstGeom>
          <a:noFill/>
          <a:ln w="12700" algn="ctr">
            <a:noFill/>
            <a:miter lim="800000"/>
            <a:headEnd type="none" w="lg" len="med"/>
            <a:tailEnd type="none" w="lg" len="med"/>
          </a:ln>
        </p:spPr>
        <p:txBody>
          <a:bodyPr>
            <a:spAutoFit/>
          </a:bodyPr>
          <a:lstStyle/>
          <a:p>
            <a:pPr eaLnBrk="1" hangingPunct="1">
              <a:spcBef>
                <a:spcPct val="30000"/>
              </a:spcBef>
            </a:pPr>
            <a:r>
              <a:rPr lang="en-US" sz="1400" dirty="0" err="1"/>
              <a:t>Sincero</a:t>
            </a:r>
            <a:r>
              <a:rPr lang="en-US" sz="1400" dirty="0"/>
              <a:t> and </a:t>
            </a:r>
            <a:r>
              <a:rPr lang="en-US" sz="1400" dirty="0" err="1"/>
              <a:t>Sincero</a:t>
            </a:r>
            <a:r>
              <a:rPr lang="en-US" sz="1400" dirty="0"/>
              <a:t>, 1996 Environmental Engineering: A Design Approach</a:t>
            </a:r>
          </a:p>
        </p:txBody>
      </p:sp>
      <p:sp>
        <p:nvSpPr>
          <p:cNvPr id="7" name="TextBox 6"/>
          <p:cNvSpPr txBox="1"/>
          <p:nvPr/>
        </p:nvSpPr>
        <p:spPr>
          <a:xfrm>
            <a:off x="266008" y="5353396"/>
            <a:ext cx="6801862" cy="1384995"/>
          </a:xfrm>
          <a:prstGeom prst="rect">
            <a:avLst/>
          </a:prstGeom>
          <a:noFill/>
        </p:spPr>
        <p:txBody>
          <a:bodyPr wrap="none" rtlCol="0">
            <a:spAutoFit/>
          </a:bodyPr>
          <a:lstStyle/>
          <a:p>
            <a:r>
              <a:rPr lang="en-US" dirty="0"/>
              <a:t>* Calculated based on G and </a:t>
            </a:r>
            <a:r>
              <a:rPr lang="en-US" dirty="0" err="1"/>
              <a:t>G</a:t>
            </a:r>
            <a:r>
              <a:rPr lang="en-US" dirty="0" err="1">
                <a:latin typeface="Symbol" pitchFamily="18" charset="2"/>
              </a:rPr>
              <a:t>q</a:t>
            </a:r>
            <a:r>
              <a:rPr lang="en-US" dirty="0"/>
              <a:t> guidelines</a:t>
            </a:r>
          </a:p>
          <a:p>
            <a:r>
              <a:rPr lang="en-US" baseline="30000" dirty="0"/>
              <a:t>+</a:t>
            </a:r>
            <a:r>
              <a:rPr lang="en-US" dirty="0"/>
              <a:t> average value assuming viscosity is 1 mm</a:t>
            </a:r>
            <a:r>
              <a:rPr lang="en-US" baseline="30000" dirty="0"/>
              <a:t>2</a:t>
            </a:r>
            <a:r>
              <a:rPr lang="en-US" dirty="0"/>
              <a:t>/s</a:t>
            </a:r>
          </a:p>
          <a:p>
            <a:endParaRPr lang="en-US" dirty="0"/>
          </a:p>
        </p:txBody>
      </p:sp>
      <p:sp>
        <p:nvSpPr>
          <p:cNvPr id="8" name="Rounded Rectangle 7"/>
          <p:cNvSpPr/>
          <p:nvPr/>
        </p:nvSpPr>
        <p:spPr bwMode="auto">
          <a:xfrm>
            <a:off x="7683335" y="3265714"/>
            <a:ext cx="1116281" cy="1448790"/>
          </a:xfrm>
          <a:prstGeom prst="roundRect">
            <a:avLst/>
          </a:prstGeom>
          <a:noFill/>
          <a:ln w="381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pic>
        <p:nvPicPr>
          <p:cNvPr id="11" name="Picture 10">
            <a:extLst>
              <a:ext uri="{FF2B5EF4-FFF2-40B4-BE49-F238E27FC236}">
                <a16:creationId xmlns:a16="http://schemas.microsoft.com/office/drawing/2014/main" id="{92D57286-C943-4039-96F2-F098F05381CF}"/>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4524146" y="1564210"/>
            <a:ext cx="1318857" cy="324571"/>
          </a:xfrm>
          <a:prstGeom prst="rect">
            <a:avLst/>
          </a:prstGeom>
        </p:spPr>
      </p:pic>
      <p:pic>
        <p:nvPicPr>
          <p:cNvPr id="15" name="Picture 14">
            <a:extLst>
              <a:ext uri="{FF2B5EF4-FFF2-40B4-BE49-F238E27FC236}">
                <a16:creationId xmlns:a16="http://schemas.microsoft.com/office/drawing/2014/main" id="{53EE6337-E937-4BBB-B8E2-08B349D14A72}"/>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7302498" y="5742760"/>
            <a:ext cx="1467428" cy="912000"/>
          </a:xfrm>
          <a:prstGeom prst="rect">
            <a:avLst/>
          </a:prstGeom>
        </p:spPr>
      </p:pic>
      <p:pic>
        <p:nvPicPr>
          <p:cNvPr id="13" name="Picture 12">
            <a:extLst>
              <a:ext uri="{FF2B5EF4-FFF2-40B4-BE49-F238E27FC236}">
                <a16:creationId xmlns:a16="http://schemas.microsoft.com/office/drawing/2014/main" id="{BB1B75DD-633C-40B9-94C9-9F05BD7AB5FB}"/>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5762858" y="2778351"/>
            <a:ext cx="452062" cy="393827"/>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Loss of clay to reactor walls</a:t>
            </a:r>
          </a:p>
        </p:txBody>
      </p:sp>
      <p:graphicFrame>
        <p:nvGraphicFramePr>
          <p:cNvPr id="3" name="Object 2"/>
          <p:cNvGraphicFramePr>
            <a:graphicFrameLocks noChangeAspect="1"/>
          </p:cNvGraphicFramePr>
          <p:nvPr>
            <p:extLst>
              <p:ext uri="{D42A27DB-BD31-4B8C-83A1-F6EECF244321}">
                <p14:modId xmlns:p14="http://schemas.microsoft.com/office/powerpoint/2010/main" val="3129148406"/>
              </p:ext>
            </p:extLst>
          </p:nvPr>
        </p:nvGraphicFramePr>
        <p:xfrm>
          <a:off x="1775534" y="1833933"/>
          <a:ext cx="5125652" cy="3629586"/>
        </p:xfrm>
        <a:graphic>
          <a:graphicData uri="http://schemas.openxmlformats.org/presentationml/2006/ole">
            <mc:AlternateContent xmlns:mc="http://schemas.openxmlformats.org/markup-compatibility/2006">
              <mc:Choice xmlns:v="urn:schemas-microsoft-com:vml" Requires="v">
                <p:oleObj spid="_x0000_s2208069" name="Mathcad" r:id="rId4" imgW="3753000" imgH="2657520" progId="Mathcad">
                  <p:link updateAutomatic="1"/>
                </p:oleObj>
              </mc:Choice>
              <mc:Fallback>
                <p:oleObj name="Mathcad" r:id="rId4" imgW="3753000" imgH="2657520" progId="Mathcad">
                  <p:link updateAutomatic="1"/>
                  <p:pic>
                    <p:nvPicPr>
                      <p:cNvPr id="0" name=""/>
                      <p:cNvPicPr/>
                      <p:nvPr/>
                    </p:nvPicPr>
                    <p:blipFill>
                      <a:blip r:embed="rId5"/>
                      <a:stretch>
                        <a:fillRect/>
                      </a:stretch>
                    </p:blipFill>
                    <p:spPr>
                      <a:xfrm>
                        <a:off x="1775534" y="1833933"/>
                        <a:ext cx="5125652" cy="3629586"/>
                      </a:xfrm>
                      <a:prstGeom prst="rect">
                        <a:avLst/>
                      </a:prstGeom>
                    </p:spPr>
                  </p:pic>
                </p:oleObj>
              </mc:Fallback>
            </mc:AlternateContent>
          </a:graphicData>
        </a:graphic>
      </p:graphicFrame>
      <p:sp>
        <p:nvSpPr>
          <p:cNvPr id="4" name="TextBox 3"/>
          <p:cNvSpPr txBox="1"/>
          <p:nvPr/>
        </p:nvSpPr>
        <p:spPr>
          <a:xfrm>
            <a:off x="417249" y="5368366"/>
            <a:ext cx="8303873" cy="1477328"/>
          </a:xfrm>
          <a:prstGeom prst="rect">
            <a:avLst/>
          </a:prstGeom>
          <a:noFill/>
        </p:spPr>
        <p:txBody>
          <a:bodyPr wrap="square" rtlCol="0">
            <a:spAutoFit/>
          </a:bodyPr>
          <a:lstStyle/>
          <a:p>
            <a:r>
              <a:rPr lang="en-US" sz="1800" dirty="0"/>
              <a:t>Loss of coagulant to reactor walls can dominate for low turbidities and small reactors. For the EStaRS in India treating 5 NTU water and injecting coagulant into 7.5 cm pipes the clay only gets 23% of the applied coagulant!</a:t>
            </a:r>
          </a:p>
          <a:p>
            <a:r>
              <a:rPr lang="en-US" sz="1800" dirty="0"/>
              <a:t>There may be a way to design a larger contact chamber for the coagulant to reduce losses to the walls.</a:t>
            </a:r>
          </a:p>
        </p:txBody>
      </p:sp>
      <p:sp>
        <p:nvSpPr>
          <p:cNvPr id="5" name="Oval 4"/>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extLst>
      <p:ext uri="{BB962C8B-B14F-4D97-AF65-F5344CB8AC3E}">
        <p14:creationId xmlns:p14="http://schemas.microsoft.com/office/powerpoint/2010/main" val="100809881"/>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Effect of stacking and wall loss in a 10 cm diameter flocculator with 20 NTU</a:t>
            </a:r>
            <a:endParaRPr lang="en-US" dirty="0"/>
          </a:p>
        </p:txBody>
      </p:sp>
      <p:pic>
        <p:nvPicPr>
          <p:cNvPr id="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99443" y="2019454"/>
            <a:ext cx="3200400" cy="3514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p:cNvSpPr txBox="1"/>
          <p:nvPr/>
        </p:nvSpPr>
        <p:spPr>
          <a:xfrm>
            <a:off x="417248" y="5534179"/>
            <a:ext cx="8303873" cy="923330"/>
          </a:xfrm>
          <a:prstGeom prst="rect">
            <a:avLst/>
          </a:prstGeom>
          <a:noFill/>
        </p:spPr>
        <p:txBody>
          <a:bodyPr wrap="square" rtlCol="0">
            <a:spAutoFit/>
          </a:bodyPr>
          <a:lstStyle/>
          <a:p>
            <a:r>
              <a:rPr lang="en-US" sz="1800" dirty="0"/>
              <a:t>Stacking due to random bombardment of the clay surface with coagulant nanoparticles. Stacking becomes significant for high surface coverage. Wall losses also cause a significant reduction in clay surface coverage.</a:t>
            </a:r>
          </a:p>
        </p:txBody>
      </p:sp>
      <p:sp>
        <p:nvSpPr>
          <p:cNvPr id="5" name="Oval 4"/>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extLst>
      <p:ext uri="{BB962C8B-B14F-4D97-AF65-F5344CB8AC3E}">
        <p14:creationId xmlns:p14="http://schemas.microsoft.com/office/powerpoint/2010/main" val="1614552112"/>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Slow velocity through the annulus,</a:t>
            </a:r>
            <a:br>
              <a:rPr lang="en-US" dirty="0"/>
            </a:br>
            <a:r>
              <a:rPr lang="en-US" dirty="0"/>
              <a:t>Fast velocity at separation </a:t>
            </a:r>
            <a:r>
              <a:rPr lang="en-US" dirty="0">
                <a:latin typeface="Symbol" panose="05050102010706020507" pitchFamily="18" charset="2"/>
              </a:rPr>
              <a:t>L</a:t>
            </a:r>
          </a:p>
        </p:txBody>
      </p:sp>
      <p:sp>
        <p:nvSpPr>
          <p:cNvPr id="10" name="TextBox 9"/>
          <p:cNvSpPr txBox="1"/>
          <p:nvPr/>
        </p:nvSpPr>
        <p:spPr>
          <a:xfrm>
            <a:off x="2207651" y="3932307"/>
            <a:ext cx="6404903" cy="707886"/>
          </a:xfrm>
          <a:prstGeom prst="rect">
            <a:avLst/>
          </a:prstGeom>
          <a:noFill/>
        </p:spPr>
        <p:txBody>
          <a:bodyPr wrap="square" rtlCol="0">
            <a:spAutoFit/>
          </a:bodyPr>
          <a:lstStyle/>
          <a:p>
            <a:r>
              <a:rPr lang="en-US" sz="2000" dirty="0"/>
              <a:t>Shear at the floc surface related to velocity gradient at the floc surface</a:t>
            </a:r>
          </a:p>
        </p:txBody>
      </p:sp>
      <p:sp>
        <p:nvSpPr>
          <p:cNvPr id="14" name="TextBox 13"/>
          <p:cNvSpPr txBox="1"/>
          <p:nvPr/>
        </p:nvSpPr>
        <p:spPr>
          <a:xfrm>
            <a:off x="1749425" y="1717586"/>
            <a:ext cx="7369325" cy="400110"/>
          </a:xfrm>
          <a:prstGeom prst="rect">
            <a:avLst/>
          </a:prstGeom>
          <a:noFill/>
        </p:spPr>
        <p:txBody>
          <a:bodyPr wrap="none" rtlCol="0">
            <a:spAutoFit/>
          </a:bodyPr>
          <a:lstStyle/>
          <a:p>
            <a:r>
              <a:rPr lang="en-US" sz="2000" dirty="0"/>
              <a:t>Find the average shear on the floc surface based on the drag at low Re</a:t>
            </a:r>
          </a:p>
        </p:txBody>
      </p:sp>
      <p:sp>
        <p:nvSpPr>
          <p:cNvPr id="15" name="TextBox 14"/>
          <p:cNvSpPr txBox="1"/>
          <p:nvPr/>
        </p:nvSpPr>
        <p:spPr>
          <a:xfrm>
            <a:off x="1704658" y="2210518"/>
            <a:ext cx="647934" cy="400110"/>
          </a:xfrm>
          <a:prstGeom prst="rect">
            <a:avLst/>
          </a:prstGeom>
          <a:noFill/>
        </p:spPr>
        <p:txBody>
          <a:bodyPr wrap="none" rtlCol="0">
            <a:spAutoFit/>
          </a:bodyPr>
          <a:lstStyle/>
          <a:p>
            <a:r>
              <a:rPr lang="en-US" sz="2000" dirty="0"/>
              <a:t>The </a:t>
            </a:r>
          </a:p>
        </p:txBody>
      </p:sp>
      <p:sp>
        <p:nvSpPr>
          <p:cNvPr id="16" name="TextBox 15"/>
          <p:cNvSpPr txBox="1"/>
          <p:nvPr/>
        </p:nvSpPr>
        <p:spPr>
          <a:xfrm>
            <a:off x="2146691" y="5835650"/>
            <a:ext cx="6404903" cy="707886"/>
          </a:xfrm>
          <a:prstGeom prst="rect">
            <a:avLst/>
          </a:prstGeom>
          <a:noFill/>
        </p:spPr>
        <p:txBody>
          <a:bodyPr wrap="square" rtlCol="0">
            <a:spAutoFit/>
          </a:bodyPr>
          <a:lstStyle/>
          <a:p>
            <a:r>
              <a:rPr lang="en-US" sz="2000" dirty="0"/>
              <a:t>The velocity gradient is steeper at the surface of the floc than it is further from the floc.</a:t>
            </a:r>
          </a:p>
        </p:txBody>
      </p:sp>
      <p:pic>
        <p:nvPicPr>
          <p:cNvPr id="3" name="Picture 2">
            <a:extLst>
              <a:ext uri="{FF2B5EF4-FFF2-40B4-BE49-F238E27FC236}">
                <a16:creationId xmlns:a16="http://schemas.microsoft.com/office/drawing/2014/main" id="{E80938FE-9889-4600-A5C5-05CD1B00EC44}"/>
              </a:ext>
            </a:extLst>
          </p:cNvPr>
          <p:cNvPicPr>
            <a:picLocks noChangeAspect="1"/>
          </p:cNvPicPr>
          <p:nvPr>
            <p:custDataLst>
              <p:tags r:id="rId1"/>
            </p:custDataLst>
          </p:nvPr>
        </p:nvPicPr>
        <p:blipFill>
          <a:blip r:embed="rId11" cstate="print">
            <a:extLst>
              <a:ext uri="{28A0092B-C50C-407E-A947-70E740481C1C}">
                <a14:useLocalDpi xmlns:a14="http://schemas.microsoft.com/office/drawing/2010/main" val="0"/>
              </a:ext>
            </a:extLst>
          </a:blip>
          <a:stretch>
            <a:fillRect/>
          </a:stretch>
        </p:blipFill>
        <p:spPr>
          <a:xfrm>
            <a:off x="531215" y="1607305"/>
            <a:ext cx="754480" cy="388534"/>
          </a:xfrm>
          <a:prstGeom prst="rect">
            <a:avLst/>
          </a:prstGeom>
        </p:spPr>
      </p:pic>
      <p:pic>
        <p:nvPicPr>
          <p:cNvPr id="19" name="Picture 18">
            <a:extLst>
              <a:ext uri="{FF2B5EF4-FFF2-40B4-BE49-F238E27FC236}">
                <a16:creationId xmlns:a16="http://schemas.microsoft.com/office/drawing/2014/main" id="{FD870BFE-80D1-4C74-9FF4-F3964EA2FA46}"/>
              </a:ext>
            </a:extLst>
          </p:cNvPr>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tretch>
            <a:fillRect/>
          </a:stretch>
        </p:blipFill>
        <p:spPr>
          <a:xfrm>
            <a:off x="344893" y="2171349"/>
            <a:ext cx="1153327" cy="400110"/>
          </a:xfrm>
          <a:prstGeom prst="rect">
            <a:avLst/>
          </a:prstGeom>
        </p:spPr>
      </p:pic>
      <p:pic>
        <p:nvPicPr>
          <p:cNvPr id="21" name="Picture 20">
            <a:extLst>
              <a:ext uri="{FF2B5EF4-FFF2-40B4-BE49-F238E27FC236}">
                <a16:creationId xmlns:a16="http://schemas.microsoft.com/office/drawing/2014/main" id="{C1DA3B5F-48D8-4C1F-87A9-8626207FC04A}"/>
              </a:ext>
            </a:extLst>
          </p:cNvPr>
          <p:cNvPicPr>
            <a:picLocks noChangeAspect="1"/>
          </p:cNvPicPr>
          <p:nvPr>
            <p:custDataLst>
              <p:tags r:id="rId3"/>
            </p:custDataLst>
          </p:nvPr>
        </p:nvPicPr>
        <p:blipFill>
          <a:blip r:embed="rId13" cstate="print">
            <a:extLst>
              <a:ext uri="{28A0092B-C50C-407E-A947-70E740481C1C}">
                <a14:useLocalDpi xmlns:a14="http://schemas.microsoft.com/office/drawing/2010/main" val="0"/>
              </a:ext>
            </a:extLst>
          </a:blip>
          <a:stretch>
            <a:fillRect/>
          </a:stretch>
        </p:blipFill>
        <p:spPr>
          <a:xfrm>
            <a:off x="344893" y="2838873"/>
            <a:ext cx="1404725" cy="306324"/>
          </a:xfrm>
          <a:prstGeom prst="rect">
            <a:avLst/>
          </a:prstGeom>
        </p:spPr>
      </p:pic>
      <p:pic>
        <p:nvPicPr>
          <p:cNvPr id="4" name="Picture 3">
            <a:extLst>
              <a:ext uri="{FF2B5EF4-FFF2-40B4-BE49-F238E27FC236}">
                <a16:creationId xmlns:a16="http://schemas.microsoft.com/office/drawing/2014/main" id="{536A83F4-1779-4556-AD49-7335E0650990}"/>
              </a:ext>
            </a:extLst>
          </p:cNvPr>
          <p:cNvPicPr>
            <a:picLocks noChangeAspect="1"/>
          </p:cNvPicPr>
          <p:nvPr>
            <p:custDataLst>
              <p:tags r:id="rId4"/>
            </p:custDataLst>
          </p:nvPr>
        </p:nvPicPr>
        <p:blipFill>
          <a:blip r:embed="rId14" cstate="print">
            <a:extLst>
              <a:ext uri="{28A0092B-C50C-407E-A947-70E740481C1C}">
                <a14:useLocalDpi xmlns:a14="http://schemas.microsoft.com/office/drawing/2010/main" val="0"/>
              </a:ext>
            </a:extLst>
          </a:blip>
          <a:stretch>
            <a:fillRect/>
          </a:stretch>
        </p:blipFill>
        <p:spPr>
          <a:xfrm>
            <a:off x="344893" y="3429000"/>
            <a:ext cx="1161308" cy="344935"/>
          </a:xfrm>
          <a:prstGeom prst="rect">
            <a:avLst/>
          </a:prstGeom>
        </p:spPr>
      </p:pic>
      <p:pic>
        <p:nvPicPr>
          <p:cNvPr id="8" name="Picture 7">
            <a:extLst>
              <a:ext uri="{FF2B5EF4-FFF2-40B4-BE49-F238E27FC236}">
                <a16:creationId xmlns:a16="http://schemas.microsoft.com/office/drawing/2014/main" id="{FF5976AB-67B8-4F0D-8DB4-04D269C9BAD0}"/>
              </a:ext>
            </a:extLst>
          </p:cNvPr>
          <p:cNvPicPr>
            <a:picLocks noChangeAspect="1"/>
          </p:cNvPicPr>
          <p:nvPr>
            <p:custDataLst>
              <p:tags r:id="rId5"/>
            </p:custDataLst>
          </p:nvPr>
        </p:nvPicPr>
        <p:blipFill>
          <a:blip r:embed="rId15" cstate="print">
            <a:extLst>
              <a:ext uri="{28A0092B-C50C-407E-A947-70E740481C1C}">
                <a14:useLocalDpi xmlns:a14="http://schemas.microsoft.com/office/drawing/2010/main" val="0"/>
              </a:ext>
            </a:extLst>
          </a:blip>
          <a:stretch>
            <a:fillRect/>
          </a:stretch>
        </p:blipFill>
        <p:spPr>
          <a:xfrm>
            <a:off x="465287" y="4038732"/>
            <a:ext cx="1190457" cy="488112"/>
          </a:xfrm>
          <a:prstGeom prst="rect">
            <a:avLst/>
          </a:prstGeom>
        </p:spPr>
      </p:pic>
      <p:pic>
        <p:nvPicPr>
          <p:cNvPr id="20" name="Picture 19">
            <a:extLst>
              <a:ext uri="{FF2B5EF4-FFF2-40B4-BE49-F238E27FC236}">
                <a16:creationId xmlns:a16="http://schemas.microsoft.com/office/drawing/2014/main" id="{F1363F03-4DE5-4B16-86EE-B00DA402CB25}"/>
              </a:ext>
            </a:extLst>
          </p:cNvPr>
          <p:cNvPicPr>
            <a:picLocks noChangeAspect="1"/>
          </p:cNvPicPr>
          <p:nvPr>
            <p:custDataLst>
              <p:tags r:id="rId6"/>
            </p:custDataLst>
          </p:nvPr>
        </p:nvPicPr>
        <p:blipFill>
          <a:blip r:embed="rId16" cstate="print">
            <a:extLst>
              <a:ext uri="{28A0092B-C50C-407E-A947-70E740481C1C}">
                <a14:useLocalDpi xmlns:a14="http://schemas.microsoft.com/office/drawing/2010/main" val="0"/>
              </a:ext>
            </a:extLst>
          </a:blip>
          <a:stretch>
            <a:fillRect/>
          </a:stretch>
        </p:blipFill>
        <p:spPr>
          <a:xfrm>
            <a:off x="344893" y="4980943"/>
            <a:ext cx="3582126" cy="508000"/>
          </a:xfrm>
          <a:prstGeom prst="rect">
            <a:avLst/>
          </a:prstGeom>
        </p:spPr>
      </p:pic>
      <p:pic>
        <p:nvPicPr>
          <p:cNvPr id="23" name="Picture 22">
            <a:extLst>
              <a:ext uri="{FF2B5EF4-FFF2-40B4-BE49-F238E27FC236}">
                <a16:creationId xmlns:a16="http://schemas.microsoft.com/office/drawing/2014/main" id="{20D3B7C9-FBF3-411D-84FA-DDD5AC31F9E0}"/>
              </a:ext>
            </a:extLst>
          </p:cNvPr>
          <p:cNvPicPr>
            <a:picLocks noChangeAspect="1"/>
          </p:cNvPicPr>
          <p:nvPr>
            <p:custDataLst>
              <p:tags r:id="rId7"/>
            </p:custDataLst>
          </p:nvPr>
        </p:nvPicPr>
        <p:blipFill>
          <a:blip r:embed="rId17" cstate="print">
            <a:extLst>
              <a:ext uri="{28A0092B-C50C-407E-A947-70E740481C1C}">
                <a14:useLocalDpi xmlns:a14="http://schemas.microsoft.com/office/drawing/2010/main" val="0"/>
              </a:ext>
            </a:extLst>
          </a:blip>
          <a:stretch>
            <a:fillRect/>
          </a:stretch>
        </p:blipFill>
        <p:spPr>
          <a:xfrm>
            <a:off x="313480" y="5802515"/>
            <a:ext cx="1822476" cy="629333"/>
          </a:xfrm>
          <a:prstGeom prst="rect">
            <a:avLst/>
          </a:prstGeom>
        </p:spPr>
      </p:pic>
      <p:pic>
        <p:nvPicPr>
          <p:cNvPr id="25" name="Picture 24">
            <a:extLst>
              <a:ext uri="{FF2B5EF4-FFF2-40B4-BE49-F238E27FC236}">
                <a16:creationId xmlns:a16="http://schemas.microsoft.com/office/drawing/2014/main" id="{35CFE6E3-166C-4CF8-9D19-31DA34F6854A}"/>
              </a:ext>
            </a:extLst>
          </p:cNvPr>
          <p:cNvPicPr>
            <a:picLocks noChangeAspect="1"/>
          </p:cNvPicPr>
          <p:nvPr>
            <p:custDataLst>
              <p:tags r:id="rId8"/>
            </p:custDataLst>
          </p:nvPr>
        </p:nvPicPr>
        <p:blipFill>
          <a:blip r:embed="rId18" cstate="print">
            <a:extLst>
              <a:ext uri="{28A0092B-C50C-407E-A947-70E740481C1C}">
                <a14:useLocalDpi xmlns:a14="http://schemas.microsoft.com/office/drawing/2010/main" val="0"/>
              </a:ext>
            </a:extLst>
          </a:blip>
          <a:stretch>
            <a:fillRect/>
          </a:stretch>
        </p:blipFill>
        <p:spPr>
          <a:xfrm>
            <a:off x="6872358" y="3125514"/>
            <a:ext cx="2063238" cy="559238"/>
          </a:xfrm>
          <a:prstGeom prst="rect">
            <a:avLst/>
          </a:prstGeom>
        </p:spPr>
      </p:pic>
      <p:pic>
        <p:nvPicPr>
          <p:cNvPr id="27" name="Picture 26">
            <a:extLst>
              <a:ext uri="{FF2B5EF4-FFF2-40B4-BE49-F238E27FC236}">
                <a16:creationId xmlns:a16="http://schemas.microsoft.com/office/drawing/2014/main" id="{66968DDC-1227-40BE-BE04-DA7686BD0CD4}"/>
              </a:ext>
            </a:extLst>
          </p:cNvPr>
          <p:cNvPicPr>
            <a:picLocks noChangeAspect="1"/>
          </p:cNvPicPr>
          <p:nvPr>
            <p:custDataLst>
              <p:tags r:id="rId9"/>
            </p:custDataLst>
          </p:nvPr>
        </p:nvPicPr>
        <p:blipFill>
          <a:blip r:embed="rId19" cstate="print">
            <a:extLst>
              <a:ext uri="{28A0092B-C50C-407E-A947-70E740481C1C}">
                <a14:useLocalDpi xmlns:a14="http://schemas.microsoft.com/office/drawing/2010/main" val="0"/>
              </a:ext>
            </a:extLst>
          </a:blip>
          <a:stretch>
            <a:fillRect/>
          </a:stretch>
        </p:blipFill>
        <p:spPr>
          <a:xfrm>
            <a:off x="6872358" y="4837272"/>
            <a:ext cx="2081524" cy="559238"/>
          </a:xfrm>
          <a:prstGeom prst="rect">
            <a:avLst/>
          </a:prstGeom>
        </p:spPr>
      </p:pic>
    </p:spTree>
    <p:extLst>
      <p:ext uri="{BB962C8B-B14F-4D97-AF65-F5344CB8AC3E}">
        <p14:creationId xmlns:p14="http://schemas.microsoft.com/office/powerpoint/2010/main" val="761808333"/>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9296" y="329525"/>
            <a:ext cx="8458200" cy="1143000"/>
          </a:xfrm>
        </p:spPr>
        <p:txBody>
          <a:bodyPr/>
          <a:lstStyle/>
          <a:p>
            <a:r>
              <a:rPr lang="en-US" dirty="0"/>
              <a:t>CMFR model</a:t>
            </a:r>
          </a:p>
        </p:txBody>
      </p:sp>
      <p:pic>
        <p:nvPicPr>
          <p:cNvPr id="9" name="Picture 8">
            <a:extLst>
              <a:ext uri="{FF2B5EF4-FFF2-40B4-BE49-F238E27FC236}">
                <a16:creationId xmlns:a16="http://schemas.microsoft.com/office/drawing/2014/main" id="{48377B3F-94E3-4113-8C27-EA1536EE4F79}"/>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509296" y="1811694"/>
            <a:ext cx="2305524" cy="525714"/>
          </a:xfrm>
          <a:prstGeom prst="rect">
            <a:avLst/>
          </a:prstGeom>
        </p:spPr>
      </p:pic>
      <p:pic>
        <p:nvPicPr>
          <p:cNvPr id="11" name="Picture 10">
            <a:extLst>
              <a:ext uri="{FF2B5EF4-FFF2-40B4-BE49-F238E27FC236}">
                <a16:creationId xmlns:a16="http://schemas.microsoft.com/office/drawing/2014/main" id="{C227EF23-010F-494E-9183-883C346E0B81}"/>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6263657" y="1665372"/>
            <a:ext cx="2371047" cy="557714"/>
          </a:xfrm>
          <a:prstGeom prst="rect">
            <a:avLst/>
          </a:prstGeom>
        </p:spPr>
      </p:pic>
      <p:pic>
        <p:nvPicPr>
          <p:cNvPr id="17" name="Picture 16">
            <a:extLst>
              <a:ext uri="{FF2B5EF4-FFF2-40B4-BE49-F238E27FC236}">
                <a16:creationId xmlns:a16="http://schemas.microsoft.com/office/drawing/2014/main" id="{94B82F11-AD89-4F31-9CBC-BE7724DA9F78}"/>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5593995" y="2756575"/>
            <a:ext cx="2874577" cy="672425"/>
          </a:xfrm>
          <a:prstGeom prst="rect">
            <a:avLst/>
          </a:prstGeom>
        </p:spPr>
      </p:pic>
      <p:pic>
        <p:nvPicPr>
          <p:cNvPr id="19" name="Picture 18">
            <a:extLst>
              <a:ext uri="{FF2B5EF4-FFF2-40B4-BE49-F238E27FC236}">
                <a16:creationId xmlns:a16="http://schemas.microsoft.com/office/drawing/2014/main" id="{739AFA40-099B-484A-B6F0-87A631D534A2}"/>
              </a:ext>
            </a:extLst>
          </p:cNvPr>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509296" y="2867543"/>
            <a:ext cx="2477714" cy="565333"/>
          </a:xfrm>
          <a:prstGeom prst="rect">
            <a:avLst/>
          </a:prstGeom>
        </p:spPr>
      </p:pic>
      <p:pic>
        <p:nvPicPr>
          <p:cNvPr id="21" name="Picture 20">
            <a:extLst>
              <a:ext uri="{FF2B5EF4-FFF2-40B4-BE49-F238E27FC236}">
                <a16:creationId xmlns:a16="http://schemas.microsoft.com/office/drawing/2014/main" id="{5A9E4D02-DA27-4912-BD53-578976FB76C0}"/>
              </a:ext>
            </a:extLst>
          </p:cNvPr>
          <p:cNvPicPr>
            <a:picLocks noChangeAspect="1"/>
          </p:cNvPicPr>
          <p:nvPr>
            <p:custDataLst>
              <p:tags r:id="rId5"/>
            </p:custDataLst>
          </p:nvPr>
        </p:nvPicPr>
        <p:blipFill>
          <a:blip r:embed="rId11" cstate="print">
            <a:extLst>
              <a:ext uri="{28A0092B-C50C-407E-A947-70E740481C1C}">
                <a14:useLocalDpi xmlns:a14="http://schemas.microsoft.com/office/drawing/2010/main" val="0"/>
              </a:ext>
            </a:extLst>
          </a:blip>
          <a:stretch>
            <a:fillRect/>
          </a:stretch>
        </p:blipFill>
        <p:spPr>
          <a:xfrm>
            <a:off x="509296" y="4062365"/>
            <a:ext cx="3543416" cy="2648880"/>
          </a:xfrm>
          <a:prstGeom prst="rect">
            <a:avLst/>
          </a:prstGeom>
        </p:spPr>
      </p:pic>
    </p:spTree>
    <p:extLst>
      <p:ext uri="{BB962C8B-B14F-4D97-AF65-F5344CB8AC3E}">
        <p14:creationId xmlns:p14="http://schemas.microsoft.com/office/powerpoint/2010/main" val="1030078153"/>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br>
              <a:rPr lang="en-US"/>
            </a:br>
            <a:endParaRPr lang="en-US" dirty="0"/>
          </a:p>
        </p:txBody>
      </p:sp>
      <p:sp>
        <p:nvSpPr>
          <p:cNvPr id="7" name="TextBox 6"/>
          <p:cNvSpPr txBox="1"/>
          <p:nvPr/>
        </p:nvSpPr>
        <p:spPr>
          <a:xfrm>
            <a:off x="4684145" y="2774889"/>
            <a:ext cx="3666226" cy="954107"/>
          </a:xfrm>
          <a:prstGeom prst="rect">
            <a:avLst/>
          </a:prstGeom>
          <a:noFill/>
        </p:spPr>
        <p:txBody>
          <a:bodyPr wrap="square" rtlCol="0">
            <a:spAutoFit/>
          </a:bodyPr>
          <a:lstStyle/>
          <a:p>
            <a:r>
              <a:rPr lang="en-US" dirty="0"/>
              <a:t>Small particle diameter cancels out!</a:t>
            </a:r>
          </a:p>
        </p:txBody>
      </p:sp>
      <p:graphicFrame>
        <p:nvGraphicFramePr>
          <p:cNvPr id="8" name="Object 7"/>
          <p:cNvGraphicFramePr>
            <a:graphicFrameLocks noChangeAspect="1"/>
          </p:cNvGraphicFramePr>
          <p:nvPr>
            <p:extLst/>
          </p:nvPr>
        </p:nvGraphicFramePr>
        <p:xfrm>
          <a:off x="5800098" y="3659984"/>
          <a:ext cx="3133725" cy="2809875"/>
        </p:xfrm>
        <a:graphic>
          <a:graphicData uri="http://schemas.openxmlformats.org/presentationml/2006/ole">
            <mc:AlternateContent xmlns:mc="http://schemas.openxmlformats.org/markup-compatibility/2006">
              <mc:Choice xmlns:v="urn:schemas-microsoft-com:vml" Requires="v">
                <p:oleObj spid="_x0000_s2297154" name="Mathcad" r:id="rId8" imgW="3133800" imgH="2809800" progId="Mathcad">
                  <p:link updateAutomatic="1"/>
                </p:oleObj>
              </mc:Choice>
              <mc:Fallback>
                <p:oleObj name="Mathcad" r:id="rId8" imgW="3133800" imgH="2809800" progId="Mathcad">
                  <p:link updateAutomatic="1"/>
                  <p:pic>
                    <p:nvPicPr>
                      <p:cNvPr id="8" name="Object 7"/>
                      <p:cNvPicPr/>
                      <p:nvPr/>
                    </p:nvPicPr>
                    <p:blipFill>
                      <a:blip r:embed="rId9"/>
                      <a:stretch>
                        <a:fillRect/>
                      </a:stretch>
                    </p:blipFill>
                    <p:spPr>
                      <a:xfrm>
                        <a:off x="5800098" y="3659984"/>
                        <a:ext cx="3133725" cy="2809875"/>
                      </a:xfrm>
                      <a:prstGeom prst="rect">
                        <a:avLst/>
                      </a:prstGeom>
                    </p:spPr>
                  </p:pic>
                </p:oleObj>
              </mc:Fallback>
            </mc:AlternateContent>
          </a:graphicData>
        </a:graphic>
      </p:graphicFrame>
      <p:sp>
        <p:nvSpPr>
          <p:cNvPr id="10" name="TextBox 9"/>
          <p:cNvSpPr txBox="1"/>
          <p:nvPr/>
        </p:nvSpPr>
        <p:spPr>
          <a:xfrm>
            <a:off x="2484406" y="6142007"/>
            <a:ext cx="4114801" cy="584775"/>
          </a:xfrm>
          <a:prstGeom prst="rect">
            <a:avLst/>
          </a:prstGeom>
          <a:noFill/>
        </p:spPr>
        <p:txBody>
          <a:bodyPr wrap="square" rtlCol="0">
            <a:spAutoFit/>
          </a:bodyPr>
          <a:lstStyle/>
          <a:p>
            <a:r>
              <a:rPr lang="en-US" sz="1600" dirty="0"/>
              <a:t>Flocculator must increase in volume by factor of 4.6 to reduce turbidity by factor of 10 </a:t>
            </a:r>
          </a:p>
        </p:txBody>
      </p:sp>
      <p:pic>
        <p:nvPicPr>
          <p:cNvPr id="12" name="Picture 11">
            <a:extLst>
              <a:ext uri="{FF2B5EF4-FFF2-40B4-BE49-F238E27FC236}">
                <a16:creationId xmlns:a16="http://schemas.microsoft.com/office/drawing/2014/main" id="{BF871773-4677-4107-AB43-BE2E3706466D}"/>
              </a:ext>
            </a:extLst>
          </p:cNvPr>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457200" y="1894878"/>
            <a:ext cx="3526095" cy="513524"/>
          </a:xfrm>
          <a:prstGeom prst="rect">
            <a:avLst/>
          </a:prstGeom>
        </p:spPr>
      </p:pic>
      <p:pic>
        <p:nvPicPr>
          <p:cNvPr id="14" name="Picture 13">
            <a:extLst>
              <a:ext uri="{FF2B5EF4-FFF2-40B4-BE49-F238E27FC236}">
                <a16:creationId xmlns:a16="http://schemas.microsoft.com/office/drawing/2014/main" id="{9D28D32D-58BF-4FE3-BB53-A738579A9675}"/>
              </a:ext>
            </a:extLst>
          </p:cNvPr>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6077019" y="1729318"/>
            <a:ext cx="1548190" cy="597333"/>
          </a:xfrm>
          <a:prstGeom prst="rect">
            <a:avLst/>
          </a:prstGeom>
        </p:spPr>
      </p:pic>
      <p:pic>
        <p:nvPicPr>
          <p:cNvPr id="16" name="Picture 15">
            <a:extLst>
              <a:ext uri="{FF2B5EF4-FFF2-40B4-BE49-F238E27FC236}">
                <a16:creationId xmlns:a16="http://schemas.microsoft.com/office/drawing/2014/main" id="{A2EBFF6A-3FFB-45DA-B41D-CB32D8F3BFA8}"/>
              </a:ext>
            </a:extLst>
          </p:cNvPr>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457200" y="2852210"/>
            <a:ext cx="3148190" cy="696381"/>
          </a:xfrm>
          <a:prstGeom prst="rect">
            <a:avLst/>
          </a:prstGeom>
        </p:spPr>
      </p:pic>
      <p:pic>
        <p:nvPicPr>
          <p:cNvPr id="18" name="Picture 17">
            <a:extLst>
              <a:ext uri="{FF2B5EF4-FFF2-40B4-BE49-F238E27FC236}">
                <a16:creationId xmlns:a16="http://schemas.microsoft.com/office/drawing/2014/main" id="{D4F1B4DC-D124-4FE9-918F-60212E1B897E}"/>
              </a:ext>
            </a:extLst>
          </p:cNvPr>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tretch>
            <a:fillRect/>
          </a:stretch>
        </p:blipFill>
        <p:spPr>
          <a:xfrm>
            <a:off x="1269390" y="3992398"/>
            <a:ext cx="3098800" cy="795144"/>
          </a:xfrm>
          <a:prstGeom prst="rect">
            <a:avLst/>
          </a:prstGeom>
        </p:spPr>
      </p:pic>
      <p:pic>
        <p:nvPicPr>
          <p:cNvPr id="20" name="Picture 19">
            <a:extLst>
              <a:ext uri="{FF2B5EF4-FFF2-40B4-BE49-F238E27FC236}">
                <a16:creationId xmlns:a16="http://schemas.microsoft.com/office/drawing/2014/main" id="{8B72699D-E3DA-4285-A70C-46B8B9F08050}"/>
              </a:ext>
            </a:extLst>
          </p:cNvPr>
          <p:cNvPicPr>
            <a:picLocks noChangeAspect="1"/>
          </p:cNvPicPr>
          <p:nvPr>
            <p:custDataLst>
              <p:tags r:id="rId6"/>
            </p:custDataLst>
          </p:nvPr>
        </p:nvPicPr>
        <p:blipFill>
          <a:blip r:embed="rId14" cstate="print">
            <a:extLst>
              <a:ext uri="{28A0092B-C50C-407E-A947-70E740481C1C}">
                <a14:useLocalDpi xmlns:a14="http://schemas.microsoft.com/office/drawing/2010/main" val="0"/>
              </a:ext>
            </a:extLst>
          </a:blip>
          <a:stretch>
            <a:fillRect/>
          </a:stretch>
        </p:blipFill>
        <p:spPr>
          <a:xfrm>
            <a:off x="103928" y="5320445"/>
            <a:ext cx="3098800" cy="1237996"/>
          </a:xfrm>
          <a:prstGeom prst="rect">
            <a:avLst/>
          </a:prstGeom>
        </p:spPr>
      </p:pic>
    </p:spTree>
    <p:extLst>
      <p:ext uri="{BB962C8B-B14F-4D97-AF65-F5344CB8AC3E}">
        <p14:creationId xmlns:p14="http://schemas.microsoft.com/office/powerpoint/2010/main" val="400086497"/>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graphicFrame>
        <p:nvGraphicFramePr>
          <p:cNvPr id="8" name="Object 7">
            <a:hlinkClick r:id="" action="ppaction://ole?verb=0"/>
          </p:cNvPr>
          <p:cNvGraphicFramePr>
            <a:graphicFrameLocks/>
          </p:cNvGraphicFramePr>
          <p:nvPr>
            <p:extLst/>
          </p:nvPr>
        </p:nvGraphicFramePr>
        <p:xfrm>
          <a:off x="3881438" y="3706813"/>
          <a:ext cx="1828800" cy="857250"/>
        </p:xfrm>
        <a:graphic>
          <a:graphicData uri="http://schemas.openxmlformats.org/presentationml/2006/ole">
            <mc:AlternateContent xmlns:mc="http://schemas.openxmlformats.org/markup-compatibility/2006">
              <mc:Choice xmlns:v="urn:schemas-microsoft-com:vml" Requires="v">
                <p:oleObj spid="_x0000_s2298183" name="Equation" r:id="rId8" imgW="2438280" imgH="1143000" progId="Equation.DSMT4">
                  <p:embed/>
                </p:oleObj>
              </mc:Choice>
              <mc:Fallback>
                <p:oleObj name="Equation" r:id="rId8" imgW="2438280" imgH="1143000" progId="Equation.DSMT4">
                  <p:embed/>
                  <p:pic>
                    <p:nvPicPr>
                      <p:cNvPr id="8" name="Object 7">
                        <a:hlinkClick r:id="" action="ppaction://ole?verb=0"/>
                      </p:cNvPr>
                      <p:cNvPicPr>
                        <a:picLocks noChangeArrowheads="1"/>
                      </p:cNvPicPr>
                      <p:nvPr/>
                    </p:nvPicPr>
                    <p:blipFill>
                      <a:blip r:embed="rId9"/>
                      <a:srcRect/>
                      <a:stretch>
                        <a:fillRect/>
                      </a:stretch>
                    </p:blipFill>
                    <p:spPr bwMode="auto">
                      <a:xfrm>
                        <a:off x="3881438" y="3706813"/>
                        <a:ext cx="182880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10" name="Picture 9">
            <a:extLst>
              <a:ext uri="{FF2B5EF4-FFF2-40B4-BE49-F238E27FC236}">
                <a16:creationId xmlns:a16="http://schemas.microsoft.com/office/drawing/2014/main" id="{1CBF48E9-20D5-4C8B-96EE-6B5285068099}"/>
              </a:ext>
            </a:extLst>
          </p:cNvPr>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584199" y="2211601"/>
            <a:ext cx="2300287" cy="811022"/>
          </a:xfrm>
          <a:prstGeom prst="rect">
            <a:avLst/>
          </a:prstGeom>
        </p:spPr>
      </p:pic>
      <p:pic>
        <p:nvPicPr>
          <p:cNvPr id="12" name="Picture 11">
            <a:extLst>
              <a:ext uri="{FF2B5EF4-FFF2-40B4-BE49-F238E27FC236}">
                <a16:creationId xmlns:a16="http://schemas.microsoft.com/office/drawing/2014/main" id="{532FAE4C-77DF-420E-B4E2-1EDFD853B34A}"/>
              </a:ext>
            </a:extLst>
          </p:cNvPr>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4141538" y="2487438"/>
            <a:ext cx="1089524" cy="422095"/>
          </a:xfrm>
          <a:prstGeom prst="rect">
            <a:avLst/>
          </a:prstGeom>
        </p:spPr>
      </p:pic>
      <p:pic>
        <p:nvPicPr>
          <p:cNvPr id="14" name="Picture 13">
            <a:extLst>
              <a:ext uri="{FF2B5EF4-FFF2-40B4-BE49-F238E27FC236}">
                <a16:creationId xmlns:a16="http://schemas.microsoft.com/office/drawing/2014/main" id="{6BC78695-ADDA-4BFC-AAA6-2FB83E9B7AEB}"/>
              </a:ext>
            </a:extLst>
          </p:cNvPr>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6158277" y="2698485"/>
            <a:ext cx="2401524" cy="635429"/>
          </a:xfrm>
          <a:prstGeom prst="rect">
            <a:avLst/>
          </a:prstGeom>
        </p:spPr>
      </p:pic>
      <p:pic>
        <p:nvPicPr>
          <p:cNvPr id="16" name="Picture 15">
            <a:extLst>
              <a:ext uri="{FF2B5EF4-FFF2-40B4-BE49-F238E27FC236}">
                <a16:creationId xmlns:a16="http://schemas.microsoft.com/office/drawing/2014/main" id="{44E70810-EB40-47C0-A53A-4C078EC75DFC}"/>
              </a:ext>
            </a:extLst>
          </p:cNvPr>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tretch>
            <a:fillRect/>
          </a:stretch>
        </p:blipFill>
        <p:spPr>
          <a:xfrm>
            <a:off x="584199" y="3835378"/>
            <a:ext cx="1874286" cy="668952"/>
          </a:xfrm>
          <a:prstGeom prst="rect">
            <a:avLst/>
          </a:prstGeom>
        </p:spPr>
      </p:pic>
      <p:pic>
        <p:nvPicPr>
          <p:cNvPr id="18" name="Picture 17">
            <a:extLst>
              <a:ext uri="{FF2B5EF4-FFF2-40B4-BE49-F238E27FC236}">
                <a16:creationId xmlns:a16="http://schemas.microsoft.com/office/drawing/2014/main" id="{CFE46E93-EE60-4FBC-8A7A-3AACE665D22C}"/>
              </a:ext>
            </a:extLst>
          </p:cNvPr>
          <p:cNvPicPr>
            <a:picLocks noChangeAspect="1"/>
          </p:cNvPicPr>
          <p:nvPr>
            <p:custDataLst>
              <p:tags r:id="rId6"/>
            </p:custDataLst>
          </p:nvPr>
        </p:nvPicPr>
        <p:blipFill>
          <a:blip r:embed="rId14" cstate="print">
            <a:extLst>
              <a:ext uri="{28A0092B-C50C-407E-A947-70E740481C1C}">
                <a14:useLocalDpi xmlns:a14="http://schemas.microsoft.com/office/drawing/2010/main" val="0"/>
              </a:ext>
            </a:extLst>
          </a:blip>
          <a:stretch>
            <a:fillRect/>
          </a:stretch>
        </p:blipFill>
        <p:spPr>
          <a:xfrm>
            <a:off x="554566" y="5099984"/>
            <a:ext cx="3716868" cy="849413"/>
          </a:xfrm>
          <a:prstGeom prst="rect">
            <a:avLst/>
          </a:prstGeom>
        </p:spPr>
      </p:pic>
    </p:spTree>
    <p:extLst>
      <p:ext uri="{BB962C8B-B14F-4D97-AF65-F5344CB8AC3E}">
        <p14:creationId xmlns:p14="http://schemas.microsoft.com/office/powerpoint/2010/main" val="2555489064"/>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Comparison with Karen’s model</a:t>
            </a:r>
          </a:p>
        </p:txBody>
      </p:sp>
      <p:sp>
        <p:nvSpPr>
          <p:cNvPr id="11" name="Rectangle 10"/>
          <p:cNvSpPr/>
          <p:nvPr/>
        </p:nvSpPr>
        <p:spPr>
          <a:xfrm>
            <a:off x="698262" y="1518207"/>
            <a:ext cx="3729932" cy="523220"/>
          </a:xfrm>
          <a:prstGeom prst="rect">
            <a:avLst/>
          </a:prstGeom>
        </p:spPr>
        <p:txBody>
          <a:bodyPr wrap="none">
            <a:spAutoFit/>
          </a:bodyPr>
          <a:lstStyle/>
          <a:p>
            <a:r>
              <a:rPr lang="en-US" dirty="0"/>
              <a:t>Karen’s empirical model</a:t>
            </a:r>
          </a:p>
        </p:txBody>
      </p:sp>
      <p:sp>
        <p:nvSpPr>
          <p:cNvPr id="12" name="Rectangle 11"/>
          <p:cNvSpPr/>
          <p:nvPr/>
        </p:nvSpPr>
        <p:spPr>
          <a:xfrm>
            <a:off x="4853803" y="1457547"/>
            <a:ext cx="3459773" cy="523220"/>
          </a:xfrm>
          <a:prstGeom prst="rect">
            <a:avLst/>
          </a:prstGeom>
        </p:spPr>
        <p:txBody>
          <a:bodyPr wrap="square">
            <a:spAutoFit/>
          </a:bodyPr>
          <a:lstStyle/>
          <a:p>
            <a:r>
              <a:rPr lang="en-US" dirty="0"/>
              <a:t>Floc model</a:t>
            </a:r>
          </a:p>
        </p:txBody>
      </p:sp>
      <p:sp>
        <p:nvSpPr>
          <p:cNvPr id="13" name="Rectangle 12"/>
          <p:cNvSpPr/>
          <p:nvPr/>
        </p:nvSpPr>
        <p:spPr>
          <a:xfrm>
            <a:off x="6718875" y="2511663"/>
            <a:ext cx="2331820" cy="830997"/>
          </a:xfrm>
          <a:prstGeom prst="rect">
            <a:avLst/>
          </a:prstGeom>
        </p:spPr>
        <p:txBody>
          <a:bodyPr wrap="square">
            <a:spAutoFit/>
          </a:bodyPr>
          <a:lstStyle/>
          <a:p>
            <a:r>
              <a:rPr lang="en-US" sz="2400" dirty="0"/>
              <a:t>neglecting initial conditions</a:t>
            </a:r>
          </a:p>
        </p:txBody>
      </p:sp>
      <p:sp>
        <p:nvSpPr>
          <p:cNvPr id="14" name="Rectangle 13"/>
          <p:cNvSpPr/>
          <p:nvPr/>
        </p:nvSpPr>
        <p:spPr>
          <a:xfrm>
            <a:off x="6576014" y="3458057"/>
            <a:ext cx="2331820" cy="461665"/>
          </a:xfrm>
          <a:prstGeom prst="rect">
            <a:avLst/>
          </a:prstGeom>
        </p:spPr>
        <p:txBody>
          <a:bodyPr wrap="square">
            <a:spAutoFit/>
          </a:bodyPr>
          <a:lstStyle/>
          <a:p>
            <a:r>
              <a:rPr lang="en-US" sz="2400" dirty="0"/>
              <a:t>Use phi notation</a:t>
            </a:r>
          </a:p>
        </p:txBody>
      </p:sp>
      <p:sp>
        <p:nvSpPr>
          <p:cNvPr id="15" name="Rectangle 14"/>
          <p:cNvSpPr/>
          <p:nvPr/>
        </p:nvSpPr>
        <p:spPr>
          <a:xfrm>
            <a:off x="6812180" y="4323020"/>
            <a:ext cx="2331820" cy="1200329"/>
          </a:xfrm>
          <a:prstGeom prst="rect">
            <a:avLst/>
          </a:prstGeom>
        </p:spPr>
        <p:txBody>
          <a:bodyPr wrap="square">
            <a:spAutoFit/>
          </a:bodyPr>
          <a:lstStyle/>
          <a:p>
            <a:r>
              <a:rPr lang="en-US" sz="2400" dirty="0"/>
              <a:t>Prepare to convert to initial phi</a:t>
            </a:r>
          </a:p>
        </p:txBody>
      </p:sp>
      <p:sp>
        <p:nvSpPr>
          <p:cNvPr id="16" name="TextBox 15"/>
          <p:cNvSpPr txBox="1"/>
          <p:nvPr/>
        </p:nvSpPr>
        <p:spPr>
          <a:xfrm>
            <a:off x="386213" y="5444688"/>
            <a:ext cx="4908651" cy="523220"/>
          </a:xfrm>
          <a:prstGeom prst="rect">
            <a:avLst/>
          </a:prstGeom>
          <a:noFill/>
        </p:spPr>
        <p:txBody>
          <a:bodyPr wrap="none" rtlCol="0">
            <a:spAutoFit/>
          </a:bodyPr>
          <a:lstStyle/>
          <a:p>
            <a:r>
              <a:rPr lang="en-US" dirty="0"/>
              <a:t>The equations are NOT the same</a:t>
            </a:r>
          </a:p>
        </p:txBody>
      </p:sp>
      <p:pic>
        <p:nvPicPr>
          <p:cNvPr id="5" name="Picture 4">
            <a:extLst>
              <a:ext uri="{FF2B5EF4-FFF2-40B4-BE49-F238E27FC236}">
                <a16:creationId xmlns:a16="http://schemas.microsoft.com/office/drawing/2014/main" id="{0D6AFA32-BCC4-4EA1-A950-22B68DE7E13B}"/>
              </a:ext>
            </a:extLst>
          </p:cNvPr>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815793" y="2232350"/>
            <a:ext cx="3116461" cy="612449"/>
          </a:xfrm>
          <a:prstGeom prst="rect">
            <a:avLst/>
          </a:prstGeom>
        </p:spPr>
      </p:pic>
      <p:pic>
        <p:nvPicPr>
          <p:cNvPr id="18" name="Picture 17">
            <a:extLst>
              <a:ext uri="{FF2B5EF4-FFF2-40B4-BE49-F238E27FC236}">
                <a16:creationId xmlns:a16="http://schemas.microsoft.com/office/drawing/2014/main" id="{48FBC038-3083-4C26-ACBB-F3056571954C}"/>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1244796" y="3088428"/>
            <a:ext cx="1905000" cy="817213"/>
          </a:xfrm>
          <a:prstGeom prst="rect">
            <a:avLst/>
          </a:prstGeom>
        </p:spPr>
      </p:pic>
      <p:pic>
        <p:nvPicPr>
          <p:cNvPr id="20" name="Picture 19">
            <a:extLst>
              <a:ext uri="{FF2B5EF4-FFF2-40B4-BE49-F238E27FC236}">
                <a16:creationId xmlns:a16="http://schemas.microsoft.com/office/drawing/2014/main" id="{C8BF6E2E-2712-4655-BEB2-CB03892F3044}"/>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4436938" y="2607300"/>
            <a:ext cx="2256311" cy="588603"/>
          </a:xfrm>
          <a:prstGeom prst="rect">
            <a:avLst/>
          </a:prstGeom>
        </p:spPr>
      </p:pic>
      <p:pic>
        <p:nvPicPr>
          <p:cNvPr id="22" name="Picture 21">
            <a:extLst>
              <a:ext uri="{FF2B5EF4-FFF2-40B4-BE49-F238E27FC236}">
                <a16:creationId xmlns:a16="http://schemas.microsoft.com/office/drawing/2014/main" id="{2FFBA36D-28A8-4626-9BB2-109BB1A8EB64}"/>
              </a:ext>
            </a:extLst>
          </p:cNvPr>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4659830" y="3511899"/>
            <a:ext cx="1923859" cy="523220"/>
          </a:xfrm>
          <a:prstGeom prst="rect">
            <a:avLst/>
          </a:prstGeom>
        </p:spPr>
      </p:pic>
      <p:pic>
        <p:nvPicPr>
          <p:cNvPr id="24" name="Picture 23">
            <a:extLst>
              <a:ext uri="{FF2B5EF4-FFF2-40B4-BE49-F238E27FC236}">
                <a16:creationId xmlns:a16="http://schemas.microsoft.com/office/drawing/2014/main" id="{A5BF2FED-9BCF-4710-8B92-835B3A40357B}"/>
              </a:ext>
            </a:extLst>
          </p:cNvPr>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3519708" y="4510154"/>
            <a:ext cx="3166476" cy="894476"/>
          </a:xfrm>
          <a:prstGeom prst="rect">
            <a:avLst/>
          </a:prstGeom>
        </p:spPr>
      </p:pic>
      <p:pic>
        <p:nvPicPr>
          <p:cNvPr id="26" name="Picture 25">
            <a:extLst>
              <a:ext uri="{FF2B5EF4-FFF2-40B4-BE49-F238E27FC236}">
                <a16:creationId xmlns:a16="http://schemas.microsoft.com/office/drawing/2014/main" id="{32BE1B6E-E2CA-4391-B655-96DF4449D3D1}"/>
              </a:ext>
            </a:extLst>
          </p:cNvPr>
          <p:cNvPicPr>
            <a:picLocks noChangeAspect="1"/>
          </p:cNvPicPr>
          <p:nvPr>
            <p:custDataLst>
              <p:tags r:id="rId6"/>
            </p:custDataLst>
          </p:nvPr>
        </p:nvPicPr>
        <p:blipFill>
          <a:blip r:embed="rId13" cstate="print">
            <a:extLst>
              <a:ext uri="{28A0092B-C50C-407E-A947-70E740481C1C}">
                <a14:useLocalDpi xmlns:a14="http://schemas.microsoft.com/office/drawing/2010/main" val="0"/>
              </a:ext>
            </a:extLst>
          </a:blip>
          <a:stretch>
            <a:fillRect/>
          </a:stretch>
        </p:blipFill>
        <p:spPr>
          <a:xfrm>
            <a:off x="5923501" y="5700474"/>
            <a:ext cx="2834286" cy="720762"/>
          </a:xfrm>
          <a:prstGeom prst="rect">
            <a:avLst/>
          </a:prstGeom>
        </p:spPr>
      </p:pic>
    </p:spTree>
    <p:extLst>
      <p:ext uri="{BB962C8B-B14F-4D97-AF65-F5344CB8AC3E}">
        <p14:creationId xmlns:p14="http://schemas.microsoft.com/office/powerpoint/2010/main" val="3118719502"/>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might floc collision fail if the flocs are of very different sizes?</a:t>
            </a:r>
          </a:p>
        </p:txBody>
      </p:sp>
      <p:sp>
        <p:nvSpPr>
          <p:cNvPr id="3" name="Content Placeholder 2"/>
          <p:cNvSpPr>
            <a:spLocks noGrp="1"/>
          </p:cNvSpPr>
          <p:nvPr>
            <p:ph idx="1"/>
          </p:nvPr>
        </p:nvSpPr>
        <p:spPr/>
        <p:txBody>
          <a:bodyPr/>
          <a:lstStyle/>
          <a:p>
            <a:r>
              <a:rPr lang="en-US" sz="2800" dirty="0"/>
              <a:t>Tangent and rotational velocities cause shear and unzipping of bonds between particles of different sizes</a:t>
            </a:r>
          </a:p>
          <a:p>
            <a:pPr lvl="1"/>
            <a:r>
              <a:rPr lang="en-US" sz="2400" dirty="0"/>
              <a:t>Tangent velocity is proportional to the sum of the diameters of the particles</a:t>
            </a:r>
          </a:p>
          <a:p>
            <a:r>
              <a:rPr lang="en-US" sz="2800" dirty="0"/>
              <a:t>Flocs reach a terminal size based on a balance of the adhesive force of the bonds and the shear force that tends to tear them apart </a:t>
            </a:r>
          </a:p>
          <a:p>
            <a:pPr lvl="1"/>
            <a:r>
              <a:rPr lang="en-US" sz="2400" dirty="0"/>
              <a:t>Once a floc has reached its terminal size any further collisions are unsuccessful</a:t>
            </a:r>
          </a:p>
          <a:p>
            <a:r>
              <a:rPr lang="en-US" sz="2800" dirty="0"/>
              <a:t>Very few small particles get close enough to a big floc to collide</a:t>
            </a:r>
          </a:p>
          <a:p>
            <a:endParaRPr lang="en-US" sz="2800" dirty="0"/>
          </a:p>
        </p:txBody>
      </p:sp>
    </p:spTree>
    <p:extLst>
      <p:ext uri="{BB962C8B-B14F-4D97-AF65-F5344CB8AC3E}">
        <p14:creationId xmlns:p14="http://schemas.microsoft.com/office/powerpoint/2010/main" val="427929190"/>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Collision of two small flocs</a:t>
            </a:r>
          </a:p>
        </p:txBody>
      </p:sp>
      <p:sp>
        <p:nvSpPr>
          <p:cNvPr id="34" name="Content Placeholder 33"/>
          <p:cNvSpPr>
            <a:spLocks noGrp="1"/>
          </p:cNvSpPr>
          <p:nvPr>
            <p:ph idx="1"/>
          </p:nvPr>
        </p:nvSpPr>
        <p:spPr>
          <a:xfrm>
            <a:off x="457199" y="1600200"/>
            <a:ext cx="8167897" cy="4525963"/>
          </a:xfrm>
        </p:spPr>
        <p:txBody>
          <a:bodyPr/>
          <a:lstStyle/>
          <a:p>
            <a:r>
              <a:rPr lang="en-US" dirty="0"/>
              <a:t>Tangent velocities of the particles surfaces at collision is similar in magnitude to the normal velocity</a:t>
            </a:r>
          </a:p>
        </p:txBody>
      </p:sp>
      <p:sp>
        <p:nvSpPr>
          <p:cNvPr id="4" name="Oval 3"/>
          <p:cNvSpPr/>
          <p:nvPr/>
        </p:nvSpPr>
        <p:spPr>
          <a:xfrm>
            <a:off x="3916546" y="5053200"/>
            <a:ext cx="274320" cy="274320"/>
          </a:xfrm>
          <a:prstGeom prst="ellipse">
            <a:avLst/>
          </a:prstGeom>
          <a:blipFill>
            <a:blip r:embed="rId2"/>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2070213" y="4926695"/>
            <a:ext cx="274320" cy="274320"/>
          </a:xfrm>
          <a:prstGeom prst="ellipse">
            <a:avLst/>
          </a:prstGeom>
          <a:blipFill>
            <a:blip r:embed="rId2"/>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Group 28"/>
          <p:cNvGrpSpPr/>
          <p:nvPr/>
        </p:nvGrpSpPr>
        <p:grpSpPr>
          <a:xfrm>
            <a:off x="5930434" y="3493733"/>
            <a:ext cx="2694663" cy="3200401"/>
            <a:chOff x="5818157" y="2811981"/>
            <a:chExt cx="2694663" cy="3200401"/>
          </a:xfrm>
        </p:grpSpPr>
        <p:grpSp>
          <p:nvGrpSpPr>
            <p:cNvPr id="15" name="Group 14"/>
            <p:cNvGrpSpPr/>
            <p:nvPr/>
          </p:nvGrpSpPr>
          <p:grpSpPr>
            <a:xfrm>
              <a:off x="7165489" y="2811981"/>
              <a:ext cx="1347331" cy="1341930"/>
              <a:chOff x="7165489" y="2811981"/>
              <a:chExt cx="1347331" cy="1341930"/>
            </a:xfrm>
          </p:grpSpPr>
          <p:cxnSp>
            <p:nvCxnSpPr>
              <p:cNvPr id="8" name="Straight Arrow Connector 7"/>
              <p:cNvCxnSpPr/>
              <p:nvPr/>
            </p:nvCxnSpPr>
            <p:spPr>
              <a:xfrm>
                <a:off x="7165489" y="4153911"/>
                <a:ext cx="224555"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7165489" y="3885525"/>
                <a:ext cx="449110"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7165489" y="3617139"/>
                <a:ext cx="67366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7165489" y="3348753"/>
                <a:ext cx="89822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7165489" y="3080367"/>
                <a:ext cx="112277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7165489" y="2811981"/>
                <a:ext cx="134733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grpSp>
          <p:nvGrpSpPr>
            <p:cNvPr id="16" name="Group 15"/>
            <p:cNvGrpSpPr/>
            <p:nvPr/>
          </p:nvGrpSpPr>
          <p:grpSpPr>
            <a:xfrm flipH="1" flipV="1">
              <a:off x="5818157" y="4670452"/>
              <a:ext cx="1347331" cy="1341930"/>
              <a:chOff x="7165489" y="2811981"/>
              <a:chExt cx="1347331" cy="1341930"/>
            </a:xfrm>
          </p:grpSpPr>
          <p:cxnSp>
            <p:nvCxnSpPr>
              <p:cNvPr id="17" name="Straight Arrow Connector 16"/>
              <p:cNvCxnSpPr/>
              <p:nvPr/>
            </p:nvCxnSpPr>
            <p:spPr>
              <a:xfrm>
                <a:off x="7165489" y="4153911"/>
                <a:ext cx="224555"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7165489" y="3885525"/>
                <a:ext cx="449110"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7165489" y="3617139"/>
                <a:ext cx="67366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7165489" y="3348753"/>
                <a:ext cx="89822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7165489" y="3080367"/>
                <a:ext cx="112277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7165489" y="2811981"/>
                <a:ext cx="134733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grpSp>
      <p:cxnSp>
        <p:nvCxnSpPr>
          <p:cNvPr id="33" name="Straight Arrow Connector 32"/>
          <p:cNvCxnSpPr/>
          <p:nvPr/>
        </p:nvCxnSpPr>
        <p:spPr>
          <a:xfrm>
            <a:off x="2207373" y="5063855"/>
            <a:ext cx="182880"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nvGrpSpPr>
          <p:cNvPr id="3" name="Group 2"/>
          <p:cNvGrpSpPr/>
          <p:nvPr/>
        </p:nvGrpSpPr>
        <p:grpSpPr>
          <a:xfrm rot="386528">
            <a:off x="3803258" y="4877332"/>
            <a:ext cx="411480" cy="450058"/>
            <a:chOff x="3916546" y="5799820"/>
            <a:chExt cx="411480" cy="450058"/>
          </a:xfrm>
        </p:grpSpPr>
        <p:sp>
          <p:nvSpPr>
            <p:cNvPr id="23" name="Oval 22"/>
            <p:cNvSpPr/>
            <p:nvPr/>
          </p:nvSpPr>
          <p:spPr>
            <a:xfrm>
              <a:off x="4053706" y="5975558"/>
              <a:ext cx="274320" cy="274320"/>
            </a:xfrm>
            <a:prstGeom prst="ellipse">
              <a:avLst/>
            </a:prstGeom>
            <a:blipFill>
              <a:blip r:embed="rId2"/>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3916546" y="5799820"/>
              <a:ext cx="274320" cy="274320"/>
            </a:xfrm>
            <a:prstGeom prst="ellipse">
              <a:avLst/>
            </a:prstGeom>
            <a:blipFill>
              <a:blip r:embed="rId2"/>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2997518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grpId="0" nodeType="clickEffect">
                                  <p:stCondLst>
                                    <p:cond delay="0"/>
                                  </p:stCondLst>
                                  <p:childTnLst>
                                    <p:animRot by="43200000">
                                      <p:cBhvr>
                                        <p:cTn id="6" dur="10000" fill="hold"/>
                                        <p:tgtEl>
                                          <p:spTgt spid="4"/>
                                        </p:tgtEl>
                                        <p:attrNameLst>
                                          <p:attrName>r</p:attrName>
                                        </p:attrNameLst>
                                      </p:cBhvr>
                                    </p:animRot>
                                  </p:childTnLst>
                                </p:cTn>
                              </p:par>
                              <p:par>
                                <p:cTn id="7" presetID="8" presetClass="emph" presetSubtype="0" fill="hold" grpId="0" nodeType="withEffect">
                                  <p:stCondLst>
                                    <p:cond delay="0"/>
                                  </p:stCondLst>
                                  <p:childTnLst>
                                    <p:animRot by="21600000">
                                      <p:cBhvr>
                                        <p:cTn id="8" dur="10000" fill="hold"/>
                                        <p:tgtEl>
                                          <p:spTgt spid="5"/>
                                        </p:tgtEl>
                                        <p:attrNameLst>
                                          <p:attrName>r</p:attrName>
                                        </p:attrNameLst>
                                      </p:cBhvr>
                                    </p:animRot>
                                  </p:childTnLst>
                                </p:cTn>
                              </p:par>
                              <p:par>
                                <p:cTn id="9" presetID="0" presetClass="path" presetSubtype="0" fill="hold" grpId="1" nodeType="withEffect">
                                  <p:stCondLst>
                                    <p:cond delay="0"/>
                                  </p:stCondLst>
                                  <p:childTnLst>
                                    <p:animMotion origin="layout" path="M 5.55556E-7 -2.16516E-6 C 0.09323 0.00046 0.15868 -0.00069 0.18958 -0.01249 " pathEditMode="relative" rAng="0" ptsTypes="ss">
                                      <p:cBhvr>
                                        <p:cTn id="10" dur="10000" fill="hold"/>
                                        <p:tgtEl>
                                          <p:spTgt spid="5"/>
                                        </p:tgtEl>
                                        <p:attrNameLst>
                                          <p:attrName>ppt_x</p:attrName>
                                          <p:attrName>ppt_y</p:attrName>
                                        </p:attrNameLst>
                                      </p:cBhvr>
                                      <p:rCtr x="9479" y="-601"/>
                                    </p:animMotion>
                                  </p:childTnLst>
                                </p:cTn>
                              </p:par>
                            </p:childTnLst>
                          </p:cTn>
                        </p:par>
                        <p:par>
                          <p:cTn id="11" fill="hold">
                            <p:stCondLst>
                              <p:cond delay="10000"/>
                            </p:stCondLst>
                            <p:childTnLst>
                              <p:par>
                                <p:cTn id="12" presetID="1" presetClass="exit" presetSubtype="0" fill="hold" grpId="1" nodeType="afterEffect">
                                  <p:stCondLst>
                                    <p:cond delay="0"/>
                                  </p:stCondLst>
                                  <p:childTnLst>
                                    <p:set>
                                      <p:cBhvr>
                                        <p:cTn id="13" dur="1" fill="hold">
                                          <p:stCondLst>
                                            <p:cond delay="0"/>
                                          </p:stCondLst>
                                        </p:cTn>
                                        <p:tgtEl>
                                          <p:spTgt spid="4"/>
                                        </p:tgtEl>
                                        <p:attrNameLst>
                                          <p:attrName>style.visibility</p:attrName>
                                        </p:attrNameLst>
                                      </p:cBhvr>
                                      <p:to>
                                        <p:strVal val="hidden"/>
                                      </p:to>
                                    </p:set>
                                  </p:childTnLst>
                                </p:cTn>
                              </p:par>
                              <p:par>
                                <p:cTn id="14" presetID="1" presetClass="exit" presetSubtype="0" fill="hold" grpId="2" nodeType="withEffect">
                                  <p:stCondLst>
                                    <p:cond delay="0"/>
                                  </p:stCondLst>
                                  <p:childTnLst>
                                    <p:set>
                                      <p:cBhvr>
                                        <p:cTn id="15" dur="1" fill="hold">
                                          <p:stCondLst>
                                            <p:cond delay="0"/>
                                          </p:stCondLst>
                                        </p:cTn>
                                        <p:tgtEl>
                                          <p:spTgt spid="5"/>
                                        </p:tgtEl>
                                        <p:attrNameLst>
                                          <p:attrName>style.visibility</p:attrName>
                                        </p:attrNameLst>
                                      </p:cBhvr>
                                      <p:to>
                                        <p:strVal val="hidden"/>
                                      </p:to>
                                    </p:set>
                                  </p:childTnLst>
                                </p:cTn>
                              </p:par>
                              <p:par>
                                <p:cTn id="16" presetID="1" presetClass="entr" presetSubtype="0" fill="hold" nodeType="withEffect">
                                  <p:stCondLst>
                                    <p:cond delay="0"/>
                                  </p:stCondLst>
                                  <p:childTnLst>
                                    <p:set>
                                      <p:cBhvr>
                                        <p:cTn id="17" dur="1" fill="hold">
                                          <p:stCondLst>
                                            <p:cond delay="0"/>
                                          </p:stCondLst>
                                        </p:cTn>
                                        <p:tgtEl>
                                          <p:spTgt spid="3"/>
                                        </p:tgtEl>
                                        <p:attrNameLst>
                                          <p:attrName>style.visibility</p:attrName>
                                        </p:attrNameLst>
                                      </p:cBhvr>
                                      <p:to>
                                        <p:strVal val="visible"/>
                                      </p:to>
                                    </p:set>
                                  </p:childTnLst>
                                </p:cTn>
                              </p:par>
                            </p:childTnLst>
                          </p:cTn>
                        </p:par>
                        <p:par>
                          <p:cTn id="18" fill="hold">
                            <p:stCondLst>
                              <p:cond delay="10000"/>
                            </p:stCondLst>
                            <p:childTnLst>
                              <p:par>
                                <p:cTn id="19" presetID="63" presetClass="path" presetSubtype="0" fill="hold" nodeType="afterEffect">
                                  <p:stCondLst>
                                    <p:cond delay="0"/>
                                  </p:stCondLst>
                                  <p:childTnLst>
                                    <p:animMotion origin="layout" path="M -4.44444E-6 -2.59542E-6 L 0.54931 -2.59542E-6 " pathEditMode="relative" rAng="0" ptsTypes="AA">
                                      <p:cBhvr>
                                        <p:cTn id="20" dur="20000" fill="hold"/>
                                        <p:tgtEl>
                                          <p:spTgt spid="3"/>
                                        </p:tgtEl>
                                        <p:attrNameLst>
                                          <p:attrName>ppt_x</p:attrName>
                                          <p:attrName>ppt_y</p:attrName>
                                        </p:attrNameLst>
                                      </p:cBhvr>
                                      <p:rCtr x="27465" y="0"/>
                                    </p:animMotion>
                                  </p:childTnLst>
                                </p:cTn>
                              </p:par>
                              <p:par>
                                <p:cTn id="21" presetID="8" presetClass="emph" presetSubtype="0" fill="hold" nodeType="withEffect">
                                  <p:stCondLst>
                                    <p:cond delay="0"/>
                                  </p:stCondLst>
                                  <p:childTnLst>
                                    <p:animRot by="43200000">
                                      <p:cBhvr>
                                        <p:cTn id="22" dur="20000" fill="hold"/>
                                        <p:tgtEl>
                                          <p:spTgt spid="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animBg="1"/>
      <p:bldP spid="5" grpId="1" animBg="1"/>
      <p:bldP spid="5" grpId="2"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EC066D4F-02B7-450D-B055-A7E0A27465D7}"/>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149062" y="3728628"/>
            <a:ext cx="3515084" cy="2952590"/>
          </a:xfrm>
          <a:prstGeom prst="rect">
            <a:avLst/>
          </a:prstGeom>
        </p:spPr>
      </p:pic>
      <p:sp>
        <p:nvSpPr>
          <p:cNvPr id="2" name="Title 1"/>
          <p:cNvSpPr>
            <a:spLocks noGrp="1"/>
          </p:cNvSpPr>
          <p:nvPr>
            <p:ph type="title"/>
          </p:nvPr>
        </p:nvSpPr>
        <p:spPr/>
        <p:txBody>
          <a:bodyPr/>
          <a:lstStyle/>
          <a:p>
            <a:r>
              <a:rPr lang="en-US" dirty="0"/>
              <a:t>Collision of a small floc with a large floc</a:t>
            </a:r>
          </a:p>
        </p:txBody>
      </p:sp>
      <p:sp>
        <p:nvSpPr>
          <p:cNvPr id="34" name="Content Placeholder 33"/>
          <p:cNvSpPr>
            <a:spLocks noGrp="1"/>
          </p:cNvSpPr>
          <p:nvPr>
            <p:ph idx="1"/>
          </p:nvPr>
        </p:nvSpPr>
        <p:spPr>
          <a:xfrm>
            <a:off x="457199" y="1600200"/>
            <a:ext cx="8249831" cy="4525963"/>
          </a:xfrm>
        </p:spPr>
        <p:txBody>
          <a:bodyPr/>
          <a:lstStyle/>
          <a:p>
            <a:r>
              <a:rPr lang="en-US" sz="2400" dirty="0"/>
              <a:t>Tangent velocities of the approaching particle surfaces increase as size of either particle increases</a:t>
            </a:r>
          </a:p>
          <a:p>
            <a:r>
              <a:rPr lang="en-US" sz="2400" dirty="0"/>
              <a:t>Bonds formed on impact are unzipped due to rotation and high tangent velocities (perhaps a maximum relative velocity?)</a:t>
            </a:r>
          </a:p>
        </p:txBody>
      </p:sp>
      <p:sp>
        <p:nvSpPr>
          <p:cNvPr id="4" name="Oval 3"/>
          <p:cNvSpPr/>
          <p:nvPr/>
        </p:nvSpPr>
        <p:spPr>
          <a:xfrm>
            <a:off x="3843717" y="4062197"/>
            <a:ext cx="2743200" cy="2743200"/>
          </a:xfrm>
          <a:prstGeom prst="ellipse">
            <a:avLst/>
          </a:prstGeom>
          <a:blipFill>
            <a:blip r:embed="rId5"/>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2232053" y="4360255"/>
            <a:ext cx="274320" cy="274320"/>
          </a:xfrm>
          <a:prstGeom prst="ellipse">
            <a:avLst/>
          </a:prstGeom>
          <a:blipFill>
            <a:blip r:embed="rId5"/>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Group 28"/>
          <p:cNvGrpSpPr/>
          <p:nvPr/>
        </p:nvGrpSpPr>
        <p:grpSpPr>
          <a:xfrm>
            <a:off x="5930434" y="3833597"/>
            <a:ext cx="2694663" cy="3200401"/>
            <a:chOff x="5818157" y="2811981"/>
            <a:chExt cx="2694663" cy="3200401"/>
          </a:xfrm>
        </p:grpSpPr>
        <p:grpSp>
          <p:nvGrpSpPr>
            <p:cNvPr id="15" name="Group 14"/>
            <p:cNvGrpSpPr/>
            <p:nvPr/>
          </p:nvGrpSpPr>
          <p:grpSpPr>
            <a:xfrm>
              <a:off x="7165489" y="2811981"/>
              <a:ext cx="1347331" cy="1341930"/>
              <a:chOff x="7165489" y="2811981"/>
              <a:chExt cx="1347331" cy="1341930"/>
            </a:xfrm>
          </p:grpSpPr>
          <p:cxnSp>
            <p:nvCxnSpPr>
              <p:cNvPr id="8" name="Straight Arrow Connector 7"/>
              <p:cNvCxnSpPr/>
              <p:nvPr/>
            </p:nvCxnSpPr>
            <p:spPr>
              <a:xfrm>
                <a:off x="7165489" y="4153911"/>
                <a:ext cx="224555"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7165489" y="3885525"/>
                <a:ext cx="449110"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7165489" y="3617139"/>
                <a:ext cx="67366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7165489" y="3348753"/>
                <a:ext cx="89822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7165489" y="3080367"/>
                <a:ext cx="112277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7165489" y="2811981"/>
                <a:ext cx="134733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grpSp>
          <p:nvGrpSpPr>
            <p:cNvPr id="16" name="Group 15"/>
            <p:cNvGrpSpPr/>
            <p:nvPr/>
          </p:nvGrpSpPr>
          <p:grpSpPr>
            <a:xfrm flipH="1" flipV="1">
              <a:off x="5818157" y="4670452"/>
              <a:ext cx="1347331" cy="1341930"/>
              <a:chOff x="7165489" y="2811981"/>
              <a:chExt cx="1347331" cy="1341930"/>
            </a:xfrm>
          </p:grpSpPr>
          <p:cxnSp>
            <p:nvCxnSpPr>
              <p:cNvPr id="17" name="Straight Arrow Connector 16"/>
              <p:cNvCxnSpPr/>
              <p:nvPr/>
            </p:nvCxnSpPr>
            <p:spPr>
              <a:xfrm>
                <a:off x="7165489" y="4153911"/>
                <a:ext cx="224555"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7165489" y="3885525"/>
                <a:ext cx="449110"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7165489" y="3617139"/>
                <a:ext cx="67366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7165489" y="3348753"/>
                <a:ext cx="89822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7165489" y="3080367"/>
                <a:ext cx="112277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7165489" y="2811981"/>
                <a:ext cx="134733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grpSp>
      <p:cxnSp>
        <p:nvCxnSpPr>
          <p:cNvPr id="33" name="Straight Arrow Connector 32"/>
          <p:cNvCxnSpPr/>
          <p:nvPr/>
        </p:nvCxnSpPr>
        <p:spPr>
          <a:xfrm>
            <a:off x="2369213" y="4497415"/>
            <a:ext cx="67366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nvGrpSpPr>
          <p:cNvPr id="39" name="Group 38"/>
          <p:cNvGrpSpPr/>
          <p:nvPr/>
        </p:nvGrpSpPr>
        <p:grpSpPr>
          <a:xfrm>
            <a:off x="4333642" y="4029832"/>
            <a:ext cx="629471" cy="276899"/>
            <a:chOff x="4333642" y="4029832"/>
            <a:chExt cx="629471" cy="276899"/>
          </a:xfrm>
        </p:grpSpPr>
        <p:cxnSp>
          <p:nvCxnSpPr>
            <p:cNvPr id="36" name="Straight Arrow Connector 35"/>
            <p:cNvCxnSpPr/>
            <p:nvPr/>
          </p:nvCxnSpPr>
          <p:spPr>
            <a:xfrm rot="10800000" flipV="1">
              <a:off x="4333642" y="4217379"/>
              <a:ext cx="149703" cy="89352"/>
            </a:xfrm>
            <a:prstGeom prst="straightConnector1">
              <a:avLst/>
            </a:prstGeom>
            <a:ln w="28575">
              <a:solidFill>
                <a:schemeClr val="accent4">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flipV="1">
              <a:off x="4505913" y="4029832"/>
              <a:ext cx="457200" cy="228600"/>
            </a:xfrm>
            <a:prstGeom prst="straightConnector1">
              <a:avLst/>
            </a:prstGeom>
            <a:ln w="28575">
              <a:solidFill>
                <a:schemeClr val="accent4">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cxnSp>
      </p:grpSp>
      <p:cxnSp>
        <p:nvCxnSpPr>
          <p:cNvPr id="7" name="Straight Arrow Connector 6"/>
          <p:cNvCxnSpPr>
            <a:cxnSpLocks/>
          </p:cNvCxnSpPr>
          <p:nvPr/>
        </p:nvCxnSpPr>
        <p:spPr>
          <a:xfrm>
            <a:off x="1906604" y="3942121"/>
            <a:ext cx="401125" cy="36461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cxnSpLocks/>
          </p:cNvCxnSpPr>
          <p:nvPr/>
        </p:nvCxnSpPr>
        <p:spPr>
          <a:xfrm>
            <a:off x="1906604" y="4849956"/>
            <a:ext cx="1888560" cy="66637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620384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grpId="0" nodeType="clickEffect">
                                  <p:stCondLst>
                                    <p:cond delay="0"/>
                                  </p:stCondLst>
                                  <p:childTnLst>
                                    <p:animRot by="43200000">
                                      <p:cBhvr>
                                        <p:cTn id="6" dur="10000" fill="hold"/>
                                        <p:tgtEl>
                                          <p:spTgt spid="4"/>
                                        </p:tgtEl>
                                        <p:attrNameLst>
                                          <p:attrName>r</p:attrName>
                                        </p:attrNameLst>
                                      </p:cBhvr>
                                    </p:animRot>
                                  </p:childTnLst>
                                </p:cTn>
                              </p:par>
                              <p:par>
                                <p:cTn id="7" presetID="8" presetClass="emph" presetSubtype="0" fill="hold" grpId="0" nodeType="withEffect">
                                  <p:stCondLst>
                                    <p:cond delay="0"/>
                                  </p:stCondLst>
                                  <p:childTnLst>
                                    <p:animRot by="21600000">
                                      <p:cBhvr>
                                        <p:cTn id="8" dur="10000" fill="hold"/>
                                        <p:tgtEl>
                                          <p:spTgt spid="5"/>
                                        </p:tgtEl>
                                        <p:attrNameLst>
                                          <p:attrName>r</p:attrName>
                                        </p:attrNameLst>
                                      </p:cBhvr>
                                    </p:animRot>
                                  </p:childTnLst>
                                </p:cTn>
                              </p:par>
                              <p:par>
                                <p:cTn id="9" presetID="0" presetClass="path" presetSubtype="0" fill="remove" grpId="1" nodeType="withEffect">
                                  <p:stCondLst>
                                    <p:cond delay="0"/>
                                  </p:stCondLst>
                                  <p:childTnLst>
                                    <p:animMotion origin="layout" path="M 2.22222E-6 -7.65672E-7 C 0.1967 -0.00555 0.17066 -0.01434 0.21614 -0.04673 C 0.26163 -0.07911 0.27465 -0.08351 0.30382 -0.08929 C 0.33298 -0.09507 0.58194 -0.10271 0.65382 -0.10618 " pathEditMode="relative" rAng="0" ptsTypes="ssss">
                                      <p:cBhvr>
                                        <p:cTn id="10" dur="10000" fill="hold"/>
                                        <p:tgtEl>
                                          <p:spTgt spid="5"/>
                                        </p:tgtEl>
                                        <p:attrNameLst>
                                          <p:attrName>ppt_x</p:attrName>
                                          <p:attrName>ppt_y</p:attrName>
                                        </p:attrNameLst>
                                      </p:cBhvr>
                                      <p:rCtr x="32691" y="-5320"/>
                                    </p:animMotion>
                                  </p:childTnLst>
                                </p:cTn>
                              </p:par>
                              <p:par>
                                <p:cTn id="11" presetID="1" presetClass="entr" presetSubtype="0" fill="hold" nodeType="withEffect">
                                  <p:stCondLst>
                                    <p:cond delay="3700"/>
                                  </p:stCondLst>
                                  <p:childTnLst>
                                    <p:set>
                                      <p:cBhvr>
                                        <p:cTn id="12" dur="1" fill="hold">
                                          <p:stCondLst>
                                            <p:cond delay="0"/>
                                          </p:stCondLst>
                                        </p:cTn>
                                        <p:tgtEl>
                                          <p:spTgt spid="39"/>
                                        </p:tgtEl>
                                        <p:attrNameLst>
                                          <p:attrName>style.visibility</p:attrName>
                                        </p:attrNameLst>
                                      </p:cBhvr>
                                      <p:to>
                                        <p:strVal val="visible"/>
                                      </p:to>
                                    </p:set>
                                  </p:childTnLst>
                                </p:cTn>
                              </p:par>
                              <p:par>
                                <p:cTn id="13" presetID="10" presetClass="exit" presetSubtype="0" fill="hold" nodeType="withEffect">
                                  <p:stCondLst>
                                    <p:cond delay="5900"/>
                                  </p:stCondLst>
                                  <p:childTnLst>
                                    <p:animEffect transition="out" filter="fade">
                                      <p:cBhvr>
                                        <p:cTn id="14" dur="500"/>
                                        <p:tgtEl>
                                          <p:spTgt spid="39"/>
                                        </p:tgtEl>
                                      </p:cBhvr>
                                    </p:animEffect>
                                    <p:set>
                                      <p:cBhvr>
                                        <p:cTn id="15" dur="1" fill="hold">
                                          <p:stCondLst>
                                            <p:cond delay="499"/>
                                          </p:stCondLst>
                                        </p:cTn>
                                        <p:tgtEl>
                                          <p:spTgt spid="3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5" grpId="1"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DA9D71F-73C5-4002-891C-20967F808513}"/>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1809284" y="4557939"/>
            <a:ext cx="4111311" cy="1148411"/>
          </a:xfrm>
          <a:prstGeom prst="rect">
            <a:avLst/>
          </a:prstGeom>
        </p:spPr>
      </p:pic>
      <p:sp>
        <p:nvSpPr>
          <p:cNvPr id="2" name="Title 1"/>
          <p:cNvSpPr>
            <a:spLocks noGrp="1"/>
          </p:cNvSpPr>
          <p:nvPr>
            <p:ph type="title"/>
          </p:nvPr>
        </p:nvSpPr>
        <p:spPr>
          <a:effectLst/>
        </p:spPr>
        <p:txBody>
          <a:bodyPr/>
          <a:lstStyle/>
          <a:p>
            <a:r>
              <a:rPr lang="en-US" dirty="0"/>
              <a:t>Mechanical Design: mixing with paddles</a:t>
            </a:r>
          </a:p>
        </p:txBody>
      </p:sp>
      <p:sp>
        <p:nvSpPr>
          <p:cNvPr id="5" name="TextBox 4"/>
          <p:cNvSpPr txBox="1"/>
          <p:nvPr/>
        </p:nvSpPr>
        <p:spPr>
          <a:xfrm rot="18911370">
            <a:off x="1320066" y="3640130"/>
            <a:ext cx="2908168" cy="523220"/>
          </a:xfrm>
          <a:prstGeom prst="rect">
            <a:avLst/>
          </a:prstGeom>
          <a:noFill/>
        </p:spPr>
        <p:txBody>
          <a:bodyPr wrap="none" rtlCol="0">
            <a:spAutoFit/>
          </a:bodyPr>
          <a:lstStyle/>
          <a:p>
            <a:r>
              <a:rPr lang="en-US" dirty="0"/>
              <a:t>“velocity gradient”</a:t>
            </a:r>
          </a:p>
        </p:txBody>
      </p:sp>
      <p:sp>
        <p:nvSpPr>
          <p:cNvPr id="6" name="TextBox 5"/>
          <p:cNvSpPr txBox="1"/>
          <p:nvPr/>
        </p:nvSpPr>
        <p:spPr>
          <a:xfrm rot="18911370">
            <a:off x="3040421" y="3264297"/>
            <a:ext cx="2518575" cy="523220"/>
          </a:xfrm>
          <a:prstGeom prst="rect">
            <a:avLst/>
          </a:prstGeom>
          <a:noFill/>
        </p:spPr>
        <p:txBody>
          <a:bodyPr wrap="none" rtlCol="0">
            <a:spAutoFit/>
          </a:bodyPr>
          <a:lstStyle/>
          <a:p>
            <a:r>
              <a:rPr lang="en-US" dirty="0"/>
              <a:t>Drag coefficient</a:t>
            </a:r>
          </a:p>
        </p:txBody>
      </p:sp>
      <p:sp>
        <p:nvSpPr>
          <p:cNvPr id="7" name="TextBox 6"/>
          <p:cNvSpPr txBox="1"/>
          <p:nvPr/>
        </p:nvSpPr>
        <p:spPr>
          <a:xfrm rot="18911370">
            <a:off x="3591466" y="2873846"/>
            <a:ext cx="3799438" cy="523220"/>
          </a:xfrm>
          <a:prstGeom prst="rect">
            <a:avLst/>
          </a:prstGeom>
          <a:noFill/>
        </p:spPr>
        <p:txBody>
          <a:bodyPr wrap="none" rtlCol="0">
            <a:spAutoFit/>
          </a:bodyPr>
          <a:lstStyle/>
          <a:p>
            <a:r>
              <a:rPr lang="en-US" dirty="0"/>
              <a:t>Projected area of paddles</a:t>
            </a:r>
          </a:p>
        </p:txBody>
      </p:sp>
      <p:sp>
        <p:nvSpPr>
          <p:cNvPr id="8" name="TextBox 7"/>
          <p:cNvSpPr txBox="1"/>
          <p:nvPr/>
        </p:nvSpPr>
        <p:spPr>
          <a:xfrm rot="18911370">
            <a:off x="5016348" y="2429725"/>
            <a:ext cx="4192997" cy="954107"/>
          </a:xfrm>
          <a:prstGeom prst="rect">
            <a:avLst/>
          </a:prstGeom>
          <a:noFill/>
        </p:spPr>
        <p:txBody>
          <a:bodyPr wrap="square" rtlCol="0">
            <a:spAutoFit/>
          </a:bodyPr>
          <a:lstStyle/>
          <a:p>
            <a:r>
              <a:rPr lang="en-US" dirty="0"/>
              <a:t>Ratio of relative to </a:t>
            </a:r>
            <a:br>
              <a:rPr lang="en-US" dirty="0"/>
            </a:br>
            <a:r>
              <a:rPr lang="en-US" dirty="0"/>
              <a:t>absolute velocity of paddles</a:t>
            </a:r>
          </a:p>
        </p:txBody>
      </p:sp>
      <p:sp>
        <p:nvSpPr>
          <p:cNvPr id="9" name="TextBox 8"/>
          <p:cNvSpPr txBox="1"/>
          <p:nvPr/>
        </p:nvSpPr>
        <p:spPr>
          <a:xfrm rot="650923">
            <a:off x="4315776" y="5933443"/>
            <a:ext cx="2464136" cy="523220"/>
          </a:xfrm>
          <a:prstGeom prst="rect">
            <a:avLst/>
          </a:prstGeom>
          <a:noFill/>
        </p:spPr>
        <p:txBody>
          <a:bodyPr wrap="none" rtlCol="0">
            <a:spAutoFit/>
          </a:bodyPr>
          <a:lstStyle/>
          <a:p>
            <a:r>
              <a:rPr lang="en-US" dirty="0"/>
              <a:t>Reactor volume</a:t>
            </a:r>
          </a:p>
        </p:txBody>
      </p:sp>
      <p:cxnSp>
        <p:nvCxnSpPr>
          <p:cNvPr id="12" name="Straight Connector 11"/>
          <p:cNvCxnSpPr>
            <a:cxnSpLocks/>
          </p:cNvCxnSpPr>
          <p:nvPr/>
        </p:nvCxnSpPr>
        <p:spPr bwMode="auto">
          <a:xfrm flipH="1">
            <a:off x="5864150" y="3049213"/>
            <a:ext cx="1693260" cy="1838810"/>
          </a:xfrm>
          <a:prstGeom prst="line">
            <a:avLst/>
          </a:prstGeom>
          <a:noFill/>
          <a:ln w="25400" cap="flat" cmpd="sng" algn="ctr">
            <a:solidFill>
              <a:schemeClr val="tx1"/>
            </a:solidFill>
            <a:prstDash val="solid"/>
            <a:round/>
            <a:headEnd type="none" w="lg" len="lg"/>
            <a:tailEnd type="none" w="lg" len="lg"/>
          </a:ln>
          <a:effectLst/>
        </p:spPr>
      </p:cxnSp>
      <p:cxnSp>
        <p:nvCxnSpPr>
          <p:cNvPr id="14" name="Straight Arrow Connector 13"/>
          <p:cNvCxnSpPr>
            <a:cxnSpLocks/>
          </p:cNvCxnSpPr>
          <p:nvPr/>
        </p:nvCxnSpPr>
        <p:spPr bwMode="auto">
          <a:xfrm flipH="1">
            <a:off x="5434740" y="4888023"/>
            <a:ext cx="429410" cy="0"/>
          </a:xfrm>
          <a:prstGeom prst="straightConnector1">
            <a:avLst/>
          </a:prstGeom>
          <a:noFill/>
          <a:ln w="25400" cap="flat" cmpd="sng" algn="ctr">
            <a:solidFill>
              <a:schemeClr val="tx1"/>
            </a:solidFill>
            <a:prstDash val="solid"/>
            <a:round/>
            <a:headEnd type="none" w="lg" len="lg"/>
            <a:tailEnd type="triangle"/>
          </a:ln>
          <a:effectLst/>
        </p:spPr>
      </p:cxnSp>
      <p:cxnSp>
        <p:nvCxnSpPr>
          <p:cNvPr id="15" name="Straight Arrow Connector 14"/>
          <p:cNvCxnSpPr>
            <a:cxnSpLocks/>
          </p:cNvCxnSpPr>
          <p:nvPr/>
        </p:nvCxnSpPr>
        <p:spPr bwMode="auto">
          <a:xfrm flipH="1">
            <a:off x="4975640" y="4131733"/>
            <a:ext cx="515545" cy="447021"/>
          </a:xfrm>
          <a:prstGeom prst="straightConnector1">
            <a:avLst/>
          </a:prstGeom>
          <a:noFill/>
          <a:ln w="25400" cap="flat" cmpd="sng" algn="ctr">
            <a:solidFill>
              <a:schemeClr val="tx1"/>
            </a:solidFill>
            <a:prstDash val="solid"/>
            <a:round/>
            <a:headEnd type="none" w="lg" len="lg"/>
            <a:tailEnd type="triangle"/>
          </a:ln>
          <a:effectLst/>
        </p:spPr>
      </p:cxnSp>
      <p:sp>
        <p:nvSpPr>
          <p:cNvPr id="13" name="Oval 12"/>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532751" name="Picture 271" descr="jar testing equipmen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2152" y="1810803"/>
            <a:ext cx="2381250" cy="1543051"/>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D76AE694-8B3E-4B2E-BDAE-E5FDABE5C9F7}"/>
              </a:ext>
            </a:extLst>
          </p:cNvPr>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712685" y="6282218"/>
            <a:ext cx="1387009" cy="299324"/>
          </a:xfrm>
          <a:prstGeom prst="rect">
            <a:avLst/>
          </a:prstGeom>
        </p:spPr>
      </p:pic>
    </p:spTree>
  </p:cSld>
  <p:clrMapOvr>
    <a:masterClrMapping/>
  </p:clrMapOvr>
  <p:transition>
    <p:fade/>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Collision of a small floc with a large floc</a:t>
            </a:r>
          </a:p>
        </p:txBody>
      </p:sp>
      <p:sp>
        <p:nvSpPr>
          <p:cNvPr id="4" name="Oval 3"/>
          <p:cNvSpPr/>
          <p:nvPr/>
        </p:nvSpPr>
        <p:spPr>
          <a:xfrm>
            <a:off x="2716712" y="3323681"/>
            <a:ext cx="2743200" cy="2743200"/>
          </a:xfrm>
          <a:prstGeom prst="ellipse">
            <a:avLst/>
          </a:prstGeom>
          <a:blipFill>
            <a:blip r:embed="rId4"/>
            <a:tile tx="0" ty="0" sx="100000" sy="100000" flip="none" algn="tl"/>
          </a:blip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Oval 4"/>
          <p:cNvSpPr/>
          <p:nvPr/>
        </p:nvSpPr>
        <p:spPr>
          <a:xfrm>
            <a:off x="3365648" y="3111821"/>
            <a:ext cx="274320" cy="274320"/>
          </a:xfrm>
          <a:prstGeom prst="ellipse">
            <a:avLst/>
          </a:prstGeom>
          <a:blipFill>
            <a:blip r:embed="rId4"/>
            <a:tile tx="0" ty="0" sx="100000" sy="100000" flip="none" algn="tl"/>
          </a:blipFill>
          <a:ln>
            <a:solidFill>
              <a:srgbClr val="0054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Group 28"/>
          <p:cNvGrpSpPr/>
          <p:nvPr/>
        </p:nvGrpSpPr>
        <p:grpSpPr>
          <a:xfrm>
            <a:off x="4562968" y="3111821"/>
            <a:ext cx="4490878" cy="3200401"/>
            <a:chOff x="5818157" y="2811981"/>
            <a:chExt cx="2694663" cy="3200401"/>
          </a:xfrm>
        </p:grpSpPr>
        <p:grpSp>
          <p:nvGrpSpPr>
            <p:cNvPr id="15" name="Group 14"/>
            <p:cNvGrpSpPr/>
            <p:nvPr/>
          </p:nvGrpSpPr>
          <p:grpSpPr>
            <a:xfrm>
              <a:off x="7165489" y="2811981"/>
              <a:ext cx="1347331" cy="1341930"/>
              <a:chOff x="7165489" y="2811981"/>
              <a:chExt cx="1347331" cy="1341930"/>
            </a:xfrm>
          </p:grpSpPr>
          <p:cxnSp>
            <p:nvCxnSpPr>
              <p:cNvPr id="8" name="Straight Arrow Connector 7"/>
              <p:cNvCxnSpPr/>
              <p:nvPr/>
            </p:nvCxnSpPr>
            <p:spPr>
              <a:xfrm>
                <a:off x="7165489" y="4153911"/>
                <a:ext cx="224555"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7165489" y="3885525"/>
                <a:ext cx="449110"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7165489" y="3617139"/>
                <a:ext cx="67366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7165489" y="3348753"/>
                <a:ext cx="89822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7165489" y="3080367"/>
                <a:ext cx="112277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7165489" y="2811981"/>
                <a:ext cx="134733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grpSp>
          <p:nvGrpSpPr>
            <p:cNvPr id="16" name="Group 15"/>
            <p:cNvGrpSpPr/>
            <p:nvPr/>
          </p:nvGrpSpPr>
          <p:grpSpPr>
            <a:xfrm flipH="1" flipV="1">
              <a:off x="5818157" y="4670452"/>
              <a:ext cx="1347331" cy="1341930"/>
              <a:chOff x="7165489" y="2811981"/>
              <a:chExt cx="1347331" cy="1341930"/>
            </a:xfrm>
          </p:grpSpPr>
          <p:cxnSp>
            <p:nvCxnSpPr>
              <p:cNvPr id="17" name="Straight Arrow Connector 16"/>
              <p:cNvCxnSpPr/>
              <p:nvPr/>
            </p:nvCxnSpPr>
            <p:spPr>
              <a:xfrm>
                <a:off x="7165489" y="4153911"/>
                <a:ext cx="224555"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7165489" y="3885525"/>
                <a:ext cx="449110"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7165489" y="3617139"/>
                <a:ext cx="67366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7165489" y="3348753"/>
                <a:ext cx="89822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7165489" y="3080367"/>
                <a:ext cx="112277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7165489" y="2811981"/>
                <a:ext cx="134733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grpSp>
      <p:sp>
        <p:nvSpPr>
          <p:cNvPr id="6" name="Arc 5"/>
          <p:cNvSpPr/>
          <p:nvPr/>
        </p:nvSpPr>
        <p:spPr>
          <a:xfrm>
            <a:off x="3443733" y="3178135"/>
            <a:ext cx="118150" cy="118150"/>
          </a:xfrm>
          <a:prstGeom prst="arc">
            <a:avLst>
              <a:gd name="adj1" fmla="val 16200000"/>
              <a:gd name="adj2" fmla="val 12077858"/>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0" name="Arc 29"/>
          <p:cNvSpPr/>
          <p:nvPr/>
        </p:nvSpPr>
        <p:spPr>
          <a:xfrm>
            <a:off x="3285113" y="3865394"/>
            <a:ext cx="1606398" cy="1606398"/>
          </a:xfrm>
          <a:prstGeom prst="arc">
            <a:avLst>
              <a:gd name="adj1" fmla="val 16200000"/>
              <a:gd name="adj2" fmla="val 12077858"/>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TextBox 13"/>
          <p:cNvSpPr txBox="1"/>
          <p:nvPr/>
        </p:nvSpPr>
        <p:spPr>
          <a:xfrm>
            <a:off x="5505008" y="4464448"/>
            <a:ext cx="2254592" cy="400110"/>
          </a:xfrm>
          <a:prstGeom prst="rect">
            <a:avLst/>
          </a:prstGeom>
          <a:noFill/>
        </p:spPr>
        <p:txBody>
          <a:bodyPr wrap="none" rtlCol="0">
            <a:spAutoFit/>
          </a:bodyPr>
          <a:lstStyle/>
          <a:p>
            <a:r>
              <a:rPr lang="en-US" sz="2000" dirty="0"/>
              <a:t>Velocity gradient, G</a:t>
            </a:r>
          </a:p>
        </p:txBody>
      </p:sp>
      <p:cxnSp>
        <p:nvCxnSpPr>
          <p:cNvPr id="25" name="Straight Arrow Connector 24"/>
          <p:cNvCxnSpPr/>
          <p:nvPr/>
        </p:nvCxnSpPr>
        <p:spPr>
          <a:xfrm flipV="1">
            <a:off x="3733708" y="3290067"/>
            <a:ext cx="914400" cy="0"/>
          </a:xfrm>
          <a:prstGeom prst="straightConnector1">
            <a:avLst/>
          </a:prstGeom>
          <a:ln w="38100">
            <a:solidFill>
              <a:schemeClr val="accent4"/>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TextBox 25"/>
              <p:cNvSpPr txBox="1"/>
              <p:nvPr/>
            </p:nvSpPr>
            <p:spPr>
              <a:xfrm>
                <a:off x="2212993" y="2049865"/>
                <a:ext cx="2678518" cy="734304"/>
              </a:xfrm>
              <a:prstGeom prst="rect">
                <a:avLst/>
              </a:prstGeom>
              <a:noFill/>
            </p:spPr>
            <p:txBody>
              <a:bodyPr wrap="square" rtlCol="0">
                <a:spAutoFit/>
              </a:bodyPr>
              <a:lstStyle/>
              <a:p>
                <a:r>
                  <a:rPr lang="en-US" sz="2000" dirty="0"/>
                  <a:t>Rotational velocity of top of large particle,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a:rPr>
                          <m:t>𝑉</m:t>
                        </m:r>
                      </m:e>
                      <m:sub>
                        <m:sSub>
                          <m:sSubPr>
                            <m:ctrlPr>
                              <a:rPr lang="en-US" sz="2000" i="1">
                                <a:latin typeface="Cambria Math" panose="02040503050406030204" pitchFamily="18" charset="0"/>
                              </a:rPr>
                            </m:ctrlPr>
                          </m:sSubPr>
                          <m:e>
                            <m:r>
                              <a:rPr lang="en-US" sz="2000" i="1">
                                <a:latin typeface="Cambria Math"/>
                              </a:rPr>
                              <m:t>𝑟</m:t>
                            </m:r>
                          </m:e>
                          <m:sub>
                            <m:r>
                              <a:rPr lang="en-US" sz="2000">
                                <a:latin typeface="Cambria Math"/>
                              </a:rPr>
                              <m:t>1</m:t>
                            </m:r>
                          </m:sub>
                        </m:sSub>
                      </m:sub>
                    </m:sSub>
                  </m:oMath>
                </a14:m>
                <a:endParaRPr lang="en-US" sz="2000" dirty="0"/>
              </a:p>
            </p:txBody>
          </p:sp>
        </mc:Choice>
        <mc:Fallback xmlns="">
          <p:sp>
            <p:nvSpPr>
              <p:cNvPr id="26" name="TextBox 25"/>
              <p:cNvSpPr txBox="1">
                <a:spLocks noRot="1" noChangeAspect="1" noMove="1" noResize="1" noEditPoints="1" noAdjustHandles="1" noChangeArrowheads="1" noChangeShapeType="1" noTextEdit="1"/>
              </p:cNvSpPr>
              <p:nvPr/>
            </p:nvSpPr>
            <p:spPr>
              <a:xfrm>
                <a:off x="2212993" y="2049865"/>
                <a:ext cx="2678518" cy="734304"/>
              </a:xfrm>
              <a:prstGeom prst="rect">
                <a:avLst/>
              </a:prstGeom>
              <a:blipFill rotWithShape="1">
                <a:blip r:embed="rId5"/>
                <a:stretch>
                  <a:fillRect l="-2278" t="-4132" b="-99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p:cNvSpPr txBox="1"/>
              <p:nvPr/>
            </p:nvSpPr>
            <p:spPr>
              <a:xfrm>
                <a:off x="6023314" y="1563353"/>
                <a:ext cx="2620857" cy="746295"/>
              </a:xfrm>
              <a:prstGeom prst="rect">
                <a:avLst/>
              </a:prstGeom>
              <a:noFill/>
            </p:spPr>
            <p:txBody>
              <a:bodyPr wrap="square" rtlCol="0">
                <a:spAutoFit/>
              </a:bodyPr>
              <a:lstStyle/>
              <a:p>
                <a:r>
                  <a:rPr lang="en-US" sz="2000" dirty="0"/>
                  <a:t>Translational velocity of small particle,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a:rPr>
                          <m:t>𝑉</m:t>
                        </m:r>
                      </m:e>
                      <m:sub>
                        <m:sSub>
                          <m:sSubPr>
                            <m:ctrlPr>
                              <a:rPr lang="en-US" sz="2000" i="1">
                                <a:latin typeface="Cambria Math" panose="02040503050406030204" pitchFamily="18" charset="0"/>
                              </a:rPr>
                            </m:ctrlPr>
                          </m:sSubPr>
                          <m:e>
                            <m:r>
                              <a:rPr lang="en-US" sz="2000" i="1">
                                <a:latin typeface="Cambria Math"/>
                              </a:rPr>
                              <m:t>𝑡</m:t>
                            </m:r>
                          </m:e>
                          <m:sub>
                            <m:r>
                              <a:rPr lang="en-US" sz="2000" b="0" i="0" smtClean="0">
                                <a:latin typeface="Cambria Math"/>
                              </a:rPr>
                              <m:t>2</m:t>
                            </m:r>
                          </m:sub>
                        </m:sSub>
                      </m:sub>
                    </m:sSub>
                  </m:oMath>
                </a14:m>
                <a:endParaRPr lang="en-US" sz="2000" dirty="0"/>
              </a:p>
            </p:txBody>
          </p:sp>
        </mc:Choice>
        <mc:Fallback xmlns="">
          <p:sp>
            <p:nvSpPr>
              <p:cNvPr id="37" name="TextBox 36"/>
              <p:cNvSpPr txBox="1">
                <a:spLocks noRot="1" noChangeAspect="1" noMove="1" noResize="1" noEditPoints="1" noAdjustHandles="1" noChangeArrowheads="1" noChangeShapeType="1" noTextEdit="1"/>
              </p:cNvSpPr>
              <p:nvPr/>
            </p:nvSpPr>
            <p:spPr>
              <a:xfrm>
                <a:off x="6023314" y="1563353"/>
                <a:ext cx="2620857" cy="746295"/>
              </a:xfrm>
              <a:prstGeom prst="rect">
                <a:avLst/>
              </a:prstGeom>
              <a:blipFill rotWithShape="1">
                <a:blip r:embed="rId6"/>
                <a:stretch>
                  <a:fillRect l="-2326" t="-4065" b="-8130"/>
                </a:stretch>
              </a:blipFill>
            </p:spPr>
            <p:txBody>
              <a:bodyPr/>
              <a:lstStyle/>
              <a:p>
                <a:r>
                  <a:rPr lang="en-US">
                    <a:noFill/>
                  </a:rPr>
                  <a:t> </a:t>
                </a:r>
              </a:p>
            </p:txBody>
          </p:sp>
        </mc:Fallback>
      </mc:AlternateContent>
      <p:cxnSp>
        <p:nvCxnSpPr>
          <p:cNvPr id="41" name="Straight Arrow Connector 40"/>
          <p:cNvCxnSpPr/>
          <p:nvPr/>
        </p:nvCxnSpPr>
        <p:spPr>
          <a:xfrm>
            <a:off x="3727962" y="2985001"/>
            <a:ext cx="1828800" cy="0"/>
          </a:xfrm>
          <a:prstGeom prst="straightConnector1">
            <a:avLst/>
          </a:prstGeom>
          <a:ln w="38100">
            <a:solidFill>
              <a:srgbClr val="005410"/>
            </a:solidFill>
            <a:tailEnd type="arrow"/>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stCxn id="26" idx="2"/>
          </p:cNvCxnSpPr>
          <p:nvPr/>
        </p:nvCxnSpPr>
        <p:spPr>
          <a:xfrm>
            <a:off x="3552252" y="2784169"/>
            <a:ext cx="266215" cy="453041"/>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flipH="1">
            <a:off x="5368472" y="3322497"/>
            <a:ext cx="182880" cy="0"/>
          </a:xfrm>
          <a:prstGeom prst="straightConnector1">
            <a:avLst/>
          </a:prstGeom>
          <a:ln w="38100">
            <a:solidFill>
              <a:srgbClr val="005410"/>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2" name="TextBox 31"/>
              <p:cNvSpPr txBox="1"/>
              <p:nvPr/>
            </p:nvSpPr>
            <p:spPr>
              <a:xfrm>
                <a:off x="6023314" y="2277115"/>
                <a:ext cx="3048616" cy="734304"/>
              </a:xfrm>
              <a:prstGeom prst="rect">
                <a:avLst/>
              </a:prstGeom>
              <a:noFill/>
            </p:spPr>
            <p:txBody>
              <a:bodyPr wrap="square" rtlCol="0">
                <a:spAutoFit/>
              </a:bodyPr>
              <a:lstStyle/>
              <a:p>
                <a:r>
                  <a:rPr lang="en-US" sz="2000" dirty="0"/>
                  <a:t>Rotational velocity of bottom of small particle,</a:t>
                </a:r>
                <a14:m>
                  <m:oMath xmlns:m="http://schemas.openxmlformats.org/officeDocument/2006/math">
                    <m:sSub>
                      <m:sSubPr>
                        <m:ctrlPr>
                          <a:rPr lang="en-US" sz="2000" i="1">
                            <a:latin typeface="Cambria Math" panose="02040503050406030204" pitchFamily="18" charset="0"/>
                          </a:rPr>
                        </m:ctrlPr>
                      </m:sSubPr>
                      <m:e>
                        <m:r>
                          <a:rPr lang="en-US" sz="2000" i="1">
                            <a:latin typeface="Cambria Math"/>
                          </a:rPr>
                          <m:t>𝑉</m:t>
                        </m:r>
                      </m:e>
                      <m:sub>
                        <m:sSub>
                          <m:sSubPr>
                            <m:ctrlPr>
                              <a:rPr lang="en-US" sz="2000" i="1">
                                <a:latin typeface="Cambria Math" panose="02040503050406030204" pitchFamily="18" charset="0"/>
                              </a:rPr>
                            </m:ctrlPr>
                          </m:sSubPr>
                          <m:e>
                            <m:r>
                              <a:rPr lang="en-US" sz="2000" i="1">
                                <a:latin typeface="Cambria Math"/>
                              </a:rPr>
                              <m:t>𝑟</m:t>
                            </m:r>
                          </m:e>
                          <m:sub>
                            <m:r>
                              <a:rPr lang="en-US" sz="2000">
                                <a:latin typeface="Cambria Math"/>
                              </a:rPr>
                              <m:t>2</m:t>
                            </m:r>
                          </m:sub>
                        </m:sSub>
                      </m:sub>
                    </m:sSub>
                  </m:oMath>
                </a14:m>
                <a:endParaRPr lang="en-US" sz="2000" dirty="0"/>
              </a:p>
            </p:txBody>
          </p:sp>
        </mc:Choice>
        <mc:Fallback xmlns="">
          <p:sp>
            <p:nvSpPr>
              <p:cNvPr id="32" name="TextBox 31"/>
              <p:cNvSpPr txBox="1">
                <a:spLocks noRot="1" noChangeAspect="1" noMove="1" noResize="1" noEditPoints="1" noAdjustHandles="1" noChangeArrowheads="1" noChangeShapeType="1" noTextEdit="1"/>
              </p:cNvSpPr>
              <p:nvPr/>
            </p:nvSpPr>
            <p:spPr>
              <a:xfrm>
                <a:off x="6023314" y="2277115"/>
                <a:ext cx="3048616" cy="734304"/>
              </a:xfrm>
              <a:prstGeom prst="rect">
                <a:avLst/>
              </a:prstGeom>
              <a:blipFill rotWithShape="1">
                <a:blip r:embed="rId8"/>
                <a:stretch>
                  <a:fillRect l="-2000" t="-4167" b="-10833"/>
                </a:stretch>
              </a:blipFill>
            </p:spPr>
            <p:txBody>
              <a:bodyPr/>
              <a:lstStyle/>
              <a:p>
                <a:r>
                  <a:rPr lang="en-US">
                    <a:noFill/>
                  </a:rPr>
                  <a:t> </a:t>
                </a:r>
              </a:p>
            </p:txBody>
          </p:sp>
        </mc:Fallback>
      </mc:AlternateContent>
      <p:sp>
        <p:nvSpPr>
          <p:cNvPr id="42" name="TextBox 41"/>
          <p:cNvSpPr txBox="1"/>
          <p:nvPr/>
        </p:nvSpPr>
        <p:spPr>
          <a:xfrm>
            <a:off x="3922744" y="4433671"/>
            <a:ext cx="364202" cy="523220"/>
          </a:xfrm>
          <a:prstGeom prst="rect">
            <a:avLst/>
          </a:prstGeom>
          <a:noFill/>
        </p:spPr>
        <p:txBody>
          <a:bodyPr wrap="none" rtlCol="0">
            <a:spAutoFit/>
          </a:bodyPr>
          <a:lstStyle/>
          <a:p>
            <a:r>
              <a:rPr lang="en-US" dirty="0"/>
              <a:t>1</a:t>
            </a:r>
          </a:p>
        </p:txBody>
      </p:sp>
      <p:sp>
        <p:nvSpPr>
          <p:cNvPr id="46" name="TextBox 45"/>
          <p:cNvSpPr txBox="1"/>
          <p:nvPr/>
        </p:nvSpPr>
        <p:spPr>
          <a:xfrm>
            <a:off x="2993884" y="2943787"/>
            <a:ext cx="364202" cy="523220"/>
          </a:xfrm>
          <a:prstGeom prst="rect">
            <a:avLst/>
          </a:prstGeom>
          <a:noFill/>
        </p:spPr>
        <p:txBody>
          <a:bodyPr wrap="none" rtlCol="0">
            <a:spAutoFit/>
          </a:bodyPr>
          <a:lstStyle/>
          <a:p>
            <a:r>
              <a:rPr lang="en-US" dirty="0"/>
              <a:t>2</a:t>
            </a:r>
          </a:p>
        </p:txBody>
      </p:sp>
      <p:sp>
        <p:nvSpPr>
          <p:cNvPr id="62" name="Freeform 61"/>
          <p:cNvSpPr/>
          <p:nvPr/>
        </p:nvSpPr>
        <p:spPr>
          <a:xfrm>
            <a:off x="5562600" y="1964267"/>
            <a:ext cx="497327" cy="999066"/>
          </a:xfrm>
          <a:custGeom>
            <a:avLst/>
            <a:gdLst>
              <a:gd name="connsiteX0" fmla="*/ 626533 w 626533"/>
              <a:gd name="connsiteY0" fmla="*/ 0 h 999066"/>
              <a:gd name="connsiteX1" fmla="*/ 0 w 626533"/>
              <a:gd name="connsiteY1" fmla="*/ 999066 h 999066"/>
              <a:gd name="connsiteX0" fmla="*/ 626533 w 626533"/>
              <a:gd name="connsiteY0" fmla="*/ 0 h 999066"/>
              <a:gd name="connsiteX1" fmla="*/ 0 w 626533"/>
              <a:gd name="connsiteY1" fmla="*/ 999066 h 999066"/>
              <a:gd name="connsiteX0" fmla="*/ 626533 w 626533"/>
              <a:gd name="connsiteY0" fmla="*/ 0 h 1001609"/>
              <a:gd name="connsiteX1" fmla="*/ 0 w 626533"/>
              <a:gd name="connsiteY1" fmla="*/ 999066 h 1001609"/>
              <a:gd name="connsiteX0" fmla="*/ 626533 w 626533"/>
              <a:gd name="connsiteY0" fmla="*/ 0 h 999066"/>
              <a:gd name="connsiteX1" fmla="*/ 0 w 626533"/>
              <a:gd name="connsiteY1" fmla="*/ 999066 h 999066"/>
            </a:gdLst>
            <a:ahLst/>
            <a:cxnLst>
              <a:cxn ang="0">
                <a:pos x="connsiteX0" y="connsiteY0"/>
              </a:cxn>
              <a:cxn ang="0">
                <a:pos x="connsiteX1" y="connsiteY1"/>
              </a:cxn>
            </a:cxnLst>
            <a:rect l="l" t="t" r="r" b="b"/>
            <a:pathLst>
              <a:path w="626533" h="999066">
                <a:moveTo>
                  <a:pt x="626533" y="0"/>
                </a:moveTo>
                <a:cubicBezTo>
                  <a:pt x="189089" y="155222"/>
                  <a:pt x="767645" y="547510"/>
                  <a:pt x="0" y="999066"/>
                </a:cubicBezTo>
              </a:path>
            </a:pathLst>
          </a:custGeom>
          <a:noFill/>
          <a:ln>
            <a:solidFill>
              <a:schemeClr val="tx1"/>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Freeform 62"/>
          <p:cNvSpPr/>
          <p:nvPr/>
        </p:nvSpPr>
        <p:spPr>
          <a:xfrm>
            <a:off x="5562600" y="2644267"/>
            <a:ext cx="497327" cy="679414"/>
          </a:xfrm>
          <a:custGeom>
            <a:avLst/>
            <a:gdLst>
              <a:gd name="connsiteX0" fmla="*/ 626533 w 626533"/>
              <a:gd name="connsiteY0" fmla="*/ 0 h 999066"/>
              <a:gd name="connsiteX1" fmla="*/ 0 w 626533"/>
              <a:gd name="connsiteY1" fmla="*/ 999066 h 999066"/>
              <a:gd name="connsiteX0" fmla="*/ 626533 w 626533"/>
              <a:gd name="connsiteY0" fmla="*/ 0 h 999066"/>
              <a:gd name="connsiteX1" fmla="*/ 0 w 626533"/>
              <a:gd name="connsiteY1" fmla="*/ 999066 h 999066"/>
              <a:gd name="connsiteX0" fmla="*/ 626533 w 626533"/>
              <a:gd name="connsiteY0" fmla="*/ 0 h 1001609"/>
              <a:gd name="connsiteX1" fmla="*/ 0 w 626533"/>
              <a:gd name="connsiteY1" fmla="*/ 999066 h 1001609"/>
              <a:gd name="connsiteX0" fmla="*/ 626533 w 626533"/>
              <a:gd name="connsiteY0" fmla="*/ 0 h 999066"/>
              <a:gd name="connsiteX1" fmla="*/ 0 w 626533"/>
              <a:gd name="connsiteY1" fmla="*/ 999066 h 999066"/>
              <a:gd name="connsiteX0" fmla="*/ 626533 w 626533"/>
              <a:gd name="connsiteY0" fmla="*/ 0 h 999066"/>
              <a:gd name="connsiteX1" fmla="*/ 0 w 626533"/>
              <a:gd name="connsiteY1" fmla="*/ 999066 h 999066"/>
            </a:gdLst>
            <a:ahLst/>
            <a:cxnLst>
              <a:cxn ang="0">
                <a:pos x="connsiteX0" y="connsiteY0"/>
              </a:cxn>
              <a:cxn ang="0">
                <a:pos x="connsiteX1" y="connsiteY1"/>
              </a:cxn>
            </a:cxnLst>
            <a:rect l="l" t="t" r="r" b="b"/>
            <a:pathLst>
              <a:path w="626533" h="999066">
                <a:moveTo>
                  <a:pt x="626533" y="0"/>
                </a:moveTo>
                <a:cubicBezTo>
                  <a:pt x="413081" y="105423"/>
                  <a:pt x="767645" y="547510"/>
                  <a:pt x="0" y="999066"/>
                </a:cubicBezTo>
              </a:path>
            </a:pathLst>
          </a:custGeom>
          <a:noFill/>
          <a:ln>
            <a:solidFill>
              <a:schemeClr val="tx1"/>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a:extLst>
              <a:ext uri="{FF2B5EF4-FFF2-40B4-BE49-F238E27FC236}">
                <a16:creationId xmlns:a16="http://schemas.microsoft.com/office/drawing/2014/main" id="{456106F4-0811-416D-9C5F-3AB48A920CC3}"/>
              </a:ext>
            </a:extLst>
          </p:cNvPr>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tretch>
            <a:fillRect/>
          </a:stretch>
        </p:blipFill>
        <p:spPr>
          <a:xfrm>
            <a:off x="126157" y="3678867"/>
            <a:ext cx="3090846" cy="3117527"/>
          </a:xfrm>
          <a:prstGeom prst="rect">
            <a:avLst/>
          </a:prstGeom>
        </p:spPr>
      </p:pic>
      <p:pic>
        <p:nvPicPr>
          <p:cNvPr id="27" name="Picture 26">
            <a:extLst>
              <a:ext uri="{FF2B5EF4-FFF2-40B4-BE49-F238E27FC236}">
                <a16:creationId xmlns:a16="http://schemas.microsoft.com/office/drawing/2014/main" id="{D9ABE0A7-FCFA-49EC-BC63-09BBA11E2500}"/>
              </a:ext>
            </a:extLst>
          </p:cNvPr>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4913632" y="3237210"/>
            <a:ext cx="394667" cy="185905"/>
          </a:xfrm>
          <a:prstGeom prst="rect">
            <a:avLst/>
          </a:prstGeom>
        </p:spPr>
      </p:pic>
    </p:spTree>
    <p:extLst>
      <p:ext uri="{BB962C8B-B14F-4D97-AF65-F5344CB8AC3E}">
        <p14:creationId xmlns:p14="http://schemas.microsoft.com/office/powerpoint/2010/main" val="17236008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grpId="0" nodeType="clickEffect">
                                  <p:stCondLst>
                                    <p:cond delay="0"/>
                                  </p:stCondLst>
                                  <p:childTnLst>
                                    <p:animRot by="43200000">
                                      <p:cBhvr>
                                        <p:cTn id="6" dur="10000" fill="hold"/>
                                        <p:tgtEl>
                                          <p:spTgt spid="4"/>
                                        </p:tgtEl>
                                        <p:attrNameLst>
                                          <p:attrName>r</p:attrName>
                                        </p:attrNameLst>
                                      </p:cBhvr>
                                    </p:animRot>
                                  </p:childTnLst>
                                </p:cTn>
                              </p:par>
                              <p:par>
                                <p:cTn id="7" presetID="8" presetClass="emph" presetSubtype="0" fill="hold" grpId="0" nodeType="withEffect">
                                  <p:stCondLst>
                                    <p:cond delay="0"/>
                                  </p:stCondLst>
                                  <p:childTnLst>
                                    <p:animRot by="21600000">
                                      <p:cBhvr>
                                        <p:cTn id="8" dur="10000" fill="hold"/>
                                        <p:tgtEl>
                                          <p:spTgt spid="5"/>
                                        </p:tgtEl>
                                        <p:attrNameLst>
                                          <p:attrName>r</p:attrName>
                                        </p:attrNameLst>
                                      </p:cBhvr>
                                    </p:animRot>
                                  </p:childTnLst>
                                </p:cTn>
                              </p:par>
                              <p:par>
                                <p:cTn id="9" presetID="0" presetClass="path" presetSubtype="0" fill="remove" grpId="1" nodeType="withEffect">
                                  <p:stCondLst>
                                    <p:cond delay="0"/>
                                  </p:stCondLst>
                                  <p:childTnLst>
                                    <p:animMotion origin="layout" path="M 2.22222E-6 -7.65672E-7 C 0.1967 -0.00555 0.17066 -0.01434 0.21614 -0.04673 C 0.26163 -0.07911 0.27465 -0.08351 0.30382 -0.08929 C 0.33298 -0.09507 0.58194 -0.10271 0.65382 -0.10618 " pathEditMode="relative" rAng="0" ptsTypes="ssss">
                                      <p:cBhvr>
                                        <p:cTn id="10" dur="10000" fill="hold"/>
                                        <p:tgtEl>
                                          <p:spTgt spid="5"/>
                                        </p:tgtEl>
                                        <p:attrNameLst>
                                          <p:attrName>ppt_x</p:attrName>
                                          <p:attrName>ppt_y</p:attrName>
                                        </p:attrNameLst>
                                      </p:cBhvr>
                                      <p:rCtr x="32691" y="-532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5" grpId="1" animBg="1"/>
    </p:bldLst>
  </p:timing>
</p:sld>
</file>

<file path=ppt/tags/tag1.xml><?xml version="1.0" encoding="utf-8"?>
<p:tagLst xmlns:a="http://schemas.openxmlformats.org/drawingml/2006/main" xmlns:r="http://schemas.openxmlformats.org/officeDocument/2006/relationships" xmlns:p="http://schemas.openxmlformats.org/presentationml/2006/main">
  <p:tag name="OUTPUTDPI" val="1200"/>
  <p:tag name="ORIGINALHEIGHT" val="373.4533"/>
  <p:tag name="ORIGINALWIDTH" val="1842.52"/>
  <p:tag name="LATEXADDIN" val="\documentclass{article}&#10;\usepackage{amsmath}&#10;\usepackage{xcolor}&#10;\pagestyle{empty}&#10;\begin{document}&#10;&#10;&#10;$$pC^\ast = \frac{3}{2}\log \left( \frac{2}{3} \pi k&#10;\textcolor{blue}{&#10;   \frac{d_{Clay}^2}{\Lambda_0^2}&#10;}&#10;\textcolor{green}{&#10;   \bar Gt&#10;}&#10;\textcolor{red}{ &#10;   \alpha &#10;}&#10;+ 1 \right) $$&#10;&#10;&#10;\end{document}"/>
  <p:tag name="IGUANATEXSIZE" val="24"/>
  <p:tag name="IGUANATEXCURSOR" val="271"/>
  <p:tag name="TRANSPARENCY" val="True"/>
  <p:tag name="FILENAME" val=""/>
  <p:tag name="LATEXENGINEID" val="0"/>
  <p:tag name="TEMPFOLDER" val="c:\temp\"/>
  <p:tag name="LATEXFORMHEIGHT" val="312"/>
  <p:tag name="LATEXFORMWIDTH" val="384"/>
  <p:tag name="LATEXFORMWRAP" val="True"/>
  <p:tag name="BITMAPVECTOR" val="0"/>
</p:tagLst>
</file>

<file path=ppt/tags/tag10.xml><?xml version="1.0" encoding="utf-8"?>
<p:tagLst xmlns:a="http://schemas.openxmlformats.org/drawingml/2006/main" xmlns:r="http://schemas.openxmlformats.org/officeDocument/2006/relationships" xmlns:p="http://schemas.openxmlformats.org/presentationml/2006/main">
  <p:tag name="OUTPUTDPI" val="1200"/>
  <p:tag name="ORIGINALHEIGHT" val="310.4612"/>
  <p:tag name="ORIGINALWIDTH" val="1057.368"/>
  <p:tag name="LATEXADDIN" val="\documentclass{article}&#10;\usepackage{amsmath}&#10;\pagestyle{empty}&#10;\begin{document}&#10;&#10;$$\varepsilon _{Max} = \frac{{\left( {\Pi _{Plate}}V \right)}^3}{W_{Plate}}$$&#10;&#10;&#10;\end{document}"/>
  <p:tag name="IGUANATEXSIZE" val="20"/>
  <p:tag name="IGUANATEXCURSOR" val="82"/>
  <p:tag name="TRANSPARENCY" val="True"/>
  <p:tag name="FILENAME" val=""/>
  <p:tag name="LATEXENGINEID" val="0"/>
  <p:tag name="TEMPFOLDER" val="c:\temp\"/>
  <p:tag name="LATEXFORMHEIGHT" val="312"/>
  <p:tag name="LATEXFORMWIDTH" val="384"/>
  <p:tag name="LATEXFORMWRAP" val="True"/>
  <p:tag name="BITMAPVECTOR" val="0"/>
</p:tagLst>
</file>

<file path=ppt/tags/tag100.xml><?xml version="1.0" encoding="utf-8"?>
<p:tagLst xmlns:a="http://schemas.openxmlformats.org/drawingml/2006/main" xmlns:r="http://schemas.openxmlformats.org/officeDocument/2006/relationships" xmlns:p="http://schemas.openxmlformats.org/presentationml/2006/main">
  <p:tag name="OUTPUTDPI" val="1200"/>
  <p:tag name="ORIGINALHEIGHT" val="288.7139"/>
  <p:tag name="ORIGINALWIDTH" val="728.159"/>
  <p:tag name="LATEXADDIN" val="\documentclass{article}&#10;\usepackage{amsmath}&#10;\pagestyle{empty}&#10;\begin{document}&#10;&#10;&#10;$$n_{P_0} = \frac{6}{\pi d_P^3} \phi_0$$&#10;&#10;\end{document}"/>
  <p:tag name="IGUANATEXSIZE" val="20"/>
  <p:tag name="IGUANATEXCURSOR" val="122"/>
  <p:tag name="TRANSPARENCY" val="True"/>
  <p:tag name="FILENAME" val=""/>
  <p:tag name="LATEXENGINEID" val="0"/>
  <p:tag name="TEMPFOLDER" val="c:\temp\"/>
  <p:tag name="LATEXFORMHEIGHT" val="312"/>
  <p:tag name="LATEXFORMWIDTH" val="384"/>
  <p:tag name="LATEXFORMWRAP" val="True"/>
  <p:tag name="BITMAPVECTOR" val="0"/>
</p:tagLst>
</file>

<file path=ppt/tags/tag101.xml><?xml version="1.0" encoding="utf-8"?>
<p:tagLst xmlns:a="http://schemas.openxmlformats.org/drawingml/2006/main" xmlns:r="http://schemas.openxmlformats.org/officeDocument/2006/relationships" xmlns:p="http://schemas.openxmlformats.org/presentationml/2006/main">
  <p:tag name="OUTPUTDPI" val="1200"/>
  <p:tag name="ORIGINALHEIGHT" val="954.6306"/>
  <p:tag name="ORIGINALWIDTH" val="1987.252"/>
  <p:tag name="LATEXADDIN" val="\documentclass{article}&#10;\usepackage{amsmath}&#10;\pagestyle{empty}&#10;\begin{document}&#10;&#10;&#10;$$\begin{array}{l}&#10;\left[ \frac{\left[ {\rm{\bar G}}\left( d_{P1} + d_{P2} \right) \right]_{Max}} {V_C} \right]^n&#10;\\ \\&#10;\Delta V_{Surfac{e_{Max}}} = \left[ {\rm{\bar G}} \left( d_{P1} + d_{P2} \right) \right]_{Max}&#10;\\ \\&#10;\alpha = \frac{\Delta V_{Surfac{e_{Max}}}} {\rm{\bar G} D_c}&#10;\end{array}$$&#10;&#10;\end{document}"/>
  <p:tag name="IGUANATEXSIZE" val="20"/>
  <p:tag name="IGUANATEXCURSOR" val="302"/>
  <p:tag name="TRANSPARENCY" val="True"/>
  <p:tag name="FILENAME" val=""/>
  <p:tag name="LATEXENGINEID" val="0"/>
  <p:tag name="TEMPFOLDER" val="c:\temp\"/>
  <p:tag name="LATEXFORMHEIGHT" val="312"/>
  <p:tag name="LATEXFORMWIDTH" val="384"/>
  <p:tag name="LATEXFORMWRAP" val="True"/>
  <p:tag name="BITMAPVECTOR" val="0"/>
</p:tagLst>
</file>

<file path=ppt/tags/tag102.xml><?xml version="1.0" encoding="utf-8"?>
<p:tagLst xmlns:a="http://schemas.openxmlformats.org/drawingml/2006/main" xmlns:r="http://schemas.openxmlformats.org/officeDocument/2006/relationships" xmlns:p="http://schemas.openxmlformats.org/presentationml/2006/main">
  <p:tag name="OUTPUTDPI" val="1200"/>
  <p:tag name="ORIGINALHEIGHT" val="263.2171"/>
  <p:tag name="ORIGINALWIDTH" val="319.4601"/>
  <p:tag name="LATEXADDIN" val="\documentclass{article}&#10;\usepackage{amsmath}&#10;\pagestyle{empty}&#10;\begin{document}&#10;&#10;&#10;$$\frac{G_{Max}}{\rm{\bar G}}$$&#10;&#10;\end{document}"/>
  <p:tag name="IGUANATEXSIZE" val="20"/>
  <p:tag name="IGUANATEXCURSOR" val="113"/>
  <p:tag name="TRANSPARENCY" val="True"/>
  <p:tag name="FILENAME" val=""/>
  <p:tag name="LATEXENGINEID" val="0"/>
  <p:tag name="TEMPFOLDER" val="c:\temp\"/>
  <p:tag name="LATEXFORMHEIGHT" val="312"/>
  <p:tag name="LATEXFORMWIDTH" val="384"/>
  <p:tag name="LATEXFORMWRAP" val="True"/>
  <p:tag name="BITMAPVECTOR" val="0"/>
</p:tagLst>
</file>

<file path=ppt/tags/tag103.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497.1879"/>
  <p:tag name="LATEXADDIN" val="\documentclass{article}&#10;\usepackage{amsmath}&#10;\pagestyle{empty}&#10;\begin{document}&#10;&#10;$$\bf{  v_r \approx \Lambda \bar G  }$$&#10;&#10;&#10;\end{document}"/>
  <p:tag name="IGUANATEXSIZE" val="20"/>
  <p:tag name="IGUANATEXCURSOR" val="118"/>
  <p:tag name="TRANSPARENCY" val="True"/>
  <p:tag name="FILENAME" val=""/>
  <p:tag name="LATEXENGINEID" val="0"/>
  <p:tag name="TEMPFOLDER" val="c:\temp\"/>
  <p:tag name="LATEXFORMHEIGHT" val="312"/>
  <p:tag name="LATEXFORMWIDTH" val="384"/>
  <p:tag name="LATEXFORMWRAP" val="True"/>
  <p:tag name="BITMAPVECTOR" val="0"/>
</p:tagLst>
</file>

<file path=ppt/tags/tag104.xml><?xml version="1.0" encoding="utf-8"?>
<p:tagLst xmlns:a="http://schemas.openxmlformats.org/drawingml/2006/main" xmlns:r="http://schemas.openxmlformats.org/officeDocument/2006/relationships" xmlns:p="http://schemas.openxmlformats.org/presentationml/2006/main">
  <p:tag name="OUTPUTDPI" val="1200"/>
  <p:tag name="ORIGINALHEIGHT" val="141.7323"/>
  <p:tag name="ORIGINALWIDTH" val="545.9318"/>
  <p:tag name="LATEXADDIN" val="\documentclass{article}&#10;\usepackage{amsmath}&#10;\pagestyle{empty}&#10;\begin{document}&#10;&#10;&#10;$$\bf{  v_r \approx d_p \bar G  }$$&#10;&#10;\end{document}"/>
  <p:tag name="IGUANATEXSIZE" val="20"/>
  <p:tag name="IGUANATEXCURSOR" val="115"/>
  <p:tag name="TRANSPARENCY" val="True"/>
  <p:tag name="FILENAME" val=""/>
  <p:tag name="LATEXENGINEID" val="0"/>
  <p:tag name="TEMPFOLDER" val="c:\temp\"/>
  <p:tag name="LATEXFORMHEIGHT" val="312"/>
  <p:tag name="LATEXFORMWIDTH" val="384"/>
  <p:tag name="LATEXFORMWRAP" val="True"/>
  <p:tag name="BITMAPVECTOR" val="0"/>
</p:tagLst>
</file>

<file path=ppt/tags/tag105.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854.518"/>
  <p:tag name="LATEXADDIN" val="\documentclass{article}&#10;\usepackage{amsmath}&#10;\pagestyle{empty}&#10;\begin{document}&#10;&#10;$$pC^* = \frac{3}{2} \log \left( \frac{2}{3} \pi k d_P^2 n_{P_0}^\frac{2}{3} \bar Gt \alpha + 1 \right)$$&#10;&#10;&#10;\end{document}"/>
  <p:tag name="IGUANATEXSIZE" val="20"/>
  <p:tag name="IGUANATEXCURSOR" val="86"/>
  <p:tag name="TRANSPARENCY" val="True"/>
  <p:tag name="FILENAME" val=""/>
  <p:tag name="LATEXENGINEID" val="0"/>
  <p:tag name="TEMPFOLDER" val="c:\temp\"/>
  <p:tag name="LATEXFORMHEIGHT" val="312"/>
  <p:tag name="LATEXFORMWIDTH" val="384"/>
  <p:tag name="LATEXFORMWRAP" val="True"/>
  <p:tag name="BITMAPVECTOR" val="0"/>
</p:tagLst>
</file>

<file path=ppt/tags/tag106.xml><?xml version="1.0" encoding="utf-8"?>
<p:tagLst xmlns:a="http://schemas.openxmlformats.org/drawingml/2006/main" xmlns:r="http://schemas.openxmlformats.org/officeDocument/2006/relationships" xmlns:p="http://schemas.openxmlformats.org/presentationml/2006/main">
  <p:tag name="OUTPUTDPI" val="1200"/>
  <p:tag name="ORIGINALHEIGHT" val="154.4807"/>
  <p:tag name="ORIGINALWIDTH" val="1586.802"/>
  <p:tag name="LATEXADDIN" val="\documentclass{article}&#10;\usepackage{amsmath}&#10;\pagestyle{empty}&#10;\begin{document}&#10;&#10;$$pC^* = \log \left( \pi k d_P^3 n_{P_0} \bar Gt \alpha  + 1 \right)$$&#10;&#10;&#10;\end{document}"/>
  <p:tag name="IGUANATEXSIZE" val="20"/>
  <p:tag name="IGUANATEXCURSOR" val="88"/>
  <p:tag name="TRANSPARENCY" val="True"/>
  <p:tag name="FILENAME" val=""/>
  <p:tag name="LATEXENGINEID" val="0"/>
  <p:tag name="TEMPFOLDER" val="c:\temp\"/>
  <p:tag name="LATEXFORMHEIGHT" val="312"/>
  <p:tag name="LATEXFORMWIDTH" val="384"/>
  <p:tag name="LATEXFORMWRAP" val="True"/>
  <p:tag name="BITMAPVECTOR" val="0"/>
</p:tagLst>
</file>

<file path=ppt/tags/tag107.xml><?xml version="1.0" encoding="utf-8"?>
<p:tagLst xmlns:a="http://schemas.openxmlformats.org/drawingml/2006/main" xmlns:r="http://schemas.openxmlformats.org/officeDocument/2006/relationships" xmlns:p="http://schemas.openxmlformats.org/presentationml/2006/main">
  <p:tag name="OUTPUTDPI" val="1200"/>
  <p:tag name="ORIGINALHEIGHT" val="308.2115"/>
  <p:tag name="ORIGINALWIDTH" val="1691.039"/>
  <p:tag name="LATEXADDIN" val="\documentclass{article}&#10;\usepackage{amsmath}&#10;\usepackage{xcolor}&#10;\pagestyle{empty}&#10;\begin{document}&#10;&#10;$$pC^* = \frac{3}{2} \log \left( \frac{2}{3} \pi k &#10;\textcolor{blue}{&#10;   \frac{d_P^3}{\Lambda_0^3} &#10;}&#10;\textcolor{red}{&#10;   Gt &#10;}&#10;\textcolor{green}{&#10;   \alpha &#10;}&#10;+ 1 \right)$$&#10;&#10;&#10;\end{document}"/>
  <p:tag name="IGUANATEXSIZE" val="20"/>
  <p:tag name="IGUANATEXCURSOR" val="153"/>
  <p:tag name="TRANSPARENCY" val="True"/>
  <p:tag name="FILENAME" val=""/>
  <p:tag name="LATEXENGINEID" val="0"/>
  <p:tag name="TEMPFOLDER" val="c:\temp\"/>
  <p:tag name="LATEXFORMHEIGHT" val="312"/>
  <p:tag name="LATEXFORMWIDTH" val="384"/>
  <p:tag name="LATEXFORMWRAP" val="True"/>
  <p:tag name="BITMAPVECTOR" val="0"/>
</p:tagLst>
</file>

<file path=ppt/tags/tag108.xml><?xml version="1.0" encoding="utf-8"?>
<p:tagLst xmlns:a="http://schemas.openxmlformats.org/drawingml/2006/main" xmlns:r="http://schemas.openxmlformats.org/officeDocument/2006/relationships" xmlns:p="http://schemas.openxmlformats.org/presentationml/2006/main">
  <p:tag name="OUTPUTDPI" val="1200"/>
  <p:tag name="ORIGINALHEIGHT" val="336.7079"/>
  <p:tag name="ORIGINALWIDTH" val="422.1972"/>
  <p:tag name="LATEXADDIN" val="\documentclass{article}&#10;\usepackage{amsmath}&#10;\pagestyle{empty}&#10;\begin{document}&#10;&#10;$$\Lambda  = \frac{1}{n_P^\frac{1}{3}}$$&#10;&#10;&#10;\end{document}"/>
  <p:tag name="IGUANATEXSIZE" val="20"/>
  <p:tag name="IGUANATEXCURSOR" val="121"/>
  <p:tag name="TRANSPARENCY" val="True"/>
  <p:tag name="FILENAME" val=""/>
  <p:tag name="LATEXENGINEID" val="0"/>
  <p:tag name="TEMPFOLDER" val="c:\temp\"/>
  <p:tag name="LATEXFORMHEIGHT" val="312"/>
  <p:tag name="LATEXFORMWIDTH" val="384"/>
  <p:tag name="LATEXFORMWRAP" val="True"/>
  <p:tag name="BITMAPVECTOR" val="0"/>
</p:tagLst>
</file>

<file path=ppt/tags/tag109.xml><?xml version="1.0" encoding="utf-8"?>
<p:tagLst xmlns:a="http://schemas.openxmlformats.org/drawingml/2006/main" xmlns:r="http://schemas.openxmlformats.org/officeDocument/2006/relationships" xmlns:p="http://schemas.openxmlformats.org/presentationml/2006/main">
  <p:tag name="OUTPUTDPI" val="1200"/>
  <p:tag name="ORIGINALHEIGHT" val="308.2115"/>
  <p:tag name="ORIGINALWIDTH" val="1041.62"/>
  <p:tag name="LATEXADDIN" val="\documentclass{article}&#10;\usepackage{amsmath}&#10;\usepackage{xcolor}&#10;\pagestyle{empty}&#10;\begin{document}&#10;&#10;$$pC^* = f \left( &#10;\textcolor{blue}{&#10;   \frac{d_P^2}{\Lambda_0^2}&#10;}&#10;\textcolor{green}{&#10;   \bar Gt&#10;}&#10;\textcolor{red}{ &#10;   \alpha &#10;}&#10;\right)$$&#10;&#10;&#10;\end{document}"/>
  <p:tag name="IGUANATEXSIZE" val="20"/>
  <p:tag name="IGUANATEXCURSOR" val="64"/>
  <p:tag name="TRANSPARENCY" val="True"/>
  <p:tag name="FILENAME" val=""/>
  <p:tag name="LATEXENGINEID" val="0"/>
  <p:tag name="TEMPFOLDER" val="c:\temp\"/>
  <p:tag name="LATEXFORMHEIGHT" val="312"/>
  <p:tag name="LATEXFORMWIDTH" val="384"/>
  <p:tag name="LATEXFORMWRAP" val="True"/>
  <p:tag name="BITMAPVECTOR" val="0"/>
</p:tagLst>
</file>

<file path=ppt/tags/tag11.xml><?xml version="1.0" encoding="utf-8"?>
<p:tagLst xmlns:a="http://schemas.openxmlformats.org/drawingml/2006/main" xmlns:r="http://schemas.openxmlformats.org/officeDocument/2006/relationships" xmlns:p="http://schemas.openxmlformats.org/presentationml/2006/main">
  <p:tag name="OUTPUTDPI" val="1200"/>
  <p:tag name="ORIGINALHEIGHT" val="123.7346"/>
  <p:tag name="ORIGINALWIDTH" val="1611.548"/>
  <p:tag name="LATEXADDIN" val="\documentclass{article}&#10;\usepackage{amsmath}&#10;\pagestyle{empty}&#10;\begin{document}&#10;&#10;$$\log (1,000,000,000) = n \log(2)$$&#10;&#10;&#10;\end{document}"/>
  <p:tag name="IGUANATEXSIZE" val="20"/>
  <p:tag name="IGUANATEXCURSOR" val="117"/>
  <p:tag name="TRANSPARENCY" val="True"/>
  <p:tag name="FILENAME" val=""/>
  <p:tag name="LATEXENGINEID" val="0"/>
  <p:tag name="TEMPFOLDER" val="c:\temp\"/>
  <p:tag name="LATEXFORMHEIGHT" val="312"/>
  <p:tag name="LATEXFORMWIDTH" val="384"/>
  <p:tag name="LATEXFORMWRAP" val="True"/>
  <p:tag name="BITMAPVECTOR" val="0"/>
</p:tagLst>
</file>

<file path=ppt/tags/tag110.xml><?xml version="1.0" encoding="utf-8"?>
<p:tagLst xmlns:a="http://schemas.openxmlformats.org/drawingml/2006/main" xmlns:r="http://schemas.openxmlformats.org/officeDocument/2006/relationships" xmlns:p="http://schemas.openxmlformats.org/presentationml/2006/main">
  <p:tag name="OUTPUTDPI" val="1200"/>
  <p:tag name="ORIGINALHEIGHT" val="308.2115"/>
  <p:tag name="ORIGINALWIDTH" val="1041.62"/>
  <p:tag name="LATEXADDIN" val="\documentclass{article}&#10;\usepackage{amsmath}&#10;\usepackage{xcolor}&#10;\pagestyle{empty}&#10;\begin{document}&#10;&#10;$$pC^* = f \left( &#10;\textcolor{blue}{&#10;   \frac{d_P^3}{\Lambda_0^3} &#10;}&#10;\textcolor{red}{&#10;   Gt &#10;}&#10;\textcolor{green}{&#10;   \alpha &#10;}&#10;\right)$$&#10;&#10;&#10;\end{document}"/>
  <p:tag name="IGUANATEXSIZE" val="20"/>
  <p:tag name="IGUANATEXCURSOR" val="227"/>
  <p:tag name="TRANSPARENCY" val="True"/>
  <p:tag name="FILENAME" val=""/>
  <p:tag name="LATEXENGINEID" val="0"/>
  <p:tag name="TEMPFOLDER" val="c:\temp\"/>
  <p:tag name="LATEXFORMHEIGHT" val="312"/>
  <p:tag name="LATEXFORMWIDTH" val="384"/>
  <p:tag name="LATEXFORMWRAP" val="True"/>
  <p:tag name="BITMAPVECTOR" val="0"/>
</p:tagLst>
</file>

<file path=ppt/tags/tag111.xml><?xml version="1.0" encoding="utf-8"?>
<p:tagLst xmlns:a="http://schemas.openxmlformats.org/drawingml/2006/main" xmlns:r="http://schemas.openxmlformats.org/officeDocument/2006/relationships" xmlns:p="http://schemas.openxmlformats.org/presentationml/2006/main">
  <p:tag name="OUTPUTDPI" val="1200"/>
  <p:tag name="ORIGINALHEIGHT" val="308.2115"/>
  <p:tag name="ORIGINALWIDTH" val="380.9524"/>
  <p:tag name="LATEXADDIN" val="\documentclass{article}&#10;\usepackage{amsmath}&#10;\usepackage{xcolor}&#10;\pagestyle{empty}&#10;\begin{document}&#10;&#10;$$&#10;\textcolor{blue}{&#10;   \frac{d_P^3}{\Lambda_0^3} &#10;}&#10;\textcolor{red}{&#10;   Gt &#10;}&#10;\textcolor{green}{&#10;   \alpha &#10;}&#10;$$&#10;&#10;&#10;\end{document}"/>
  <p:tag name="IGUANATEXSIZE" val="20"/>
  <p:tag name="IGUANATEXCURSOR" val="211"/>
  <p:tag name="TRANSPARENCY" val="True"/>
  <p:tag name="FILENAME" val=""/>
  <p:tag name="LATEXENGINEID" val="0"/>
  <p:tag name="TEMPFOLDER" val="c:\temp\"/>
  <p:tag name="LATEXFORMHEIGHT" val="312"/>
  <p:tag name="LATEXFORMWIDTH" val="384"/>
  <p:tag name="LATEXFORMWRAP" val="True"/>
  <p:tag name="BITMAPVECTOR" val="0"/>
</p:tagLst>
</file>

<file path=ppt/tags/tag112.xml><?xml version="1.0" encoding="utf-8"?>
<p:tagLst xmlns:a="http://schemas.openxmlformats.org/drawingml/2006/main" xmlns:r="http://schemas.openxmlformats.org/officeDocument/2006/relationships" xmlns:p="http://schemas.openxmlformats.org/presentationml/2006/main">
  <p:tag name="OUTPUTDPI" val="1200"/>
  <p:tag name="ORIGINALHEIGHT" val="308.2115"/>
  <p:tag name="ORIGINALWIDTH" val="380.9524"/>
  <p:tag name="LATEXADDIN" val="\documentclass{article}&#10;\usepackage{amsmath}&#10;\usepackage{xcolor}&#10;\pagestyle{empty}&#10;\begin{document}&#10;&#10;$$&#10;\textcolor{blue}{&#10;   \frac{d_P^2}{\Lambda_0^2}&#10;}&#10;\textcolor{green}{&#10;   \bar Gt&#10;}&#10;\textcolor{red}{ &#10;   \alpha &#10;}&#10;$$&#10;&#10;&#10;\end{document}"/>
  <p:tag name="IGUANATEXSIZE" val="20"/>
  <p:tag name="IGUANATEXCURSOR" val="215"/>
  <p:tag name="TRANSPARENCY" val="True"/>
  <p:tag name="FILENAME" val=""/>
  <p:tag name="LATEXENGINEID" val="0"/>
  <p:tag name="TEMPFOLDER" val="c:\temp\"/>
  <p:tag name="LATEXFORMHEIGHT" val="312"/>
  <p:tag name="LATEXFORMWIDTH" val="384"/>
  <p:tag name="LATEXFORMWRAP" val="True"/>
  <p:tag name="BITMAPVECTOR" val="0"/>
</p:tagLst>
</file>

<file path=ppt/tags/tag113.xml><?xml version="1.0" encoding="utf-8"?>
<p:tagLst xmlns:a="http://schemas.openxmlformats.org/drawingml/2006/main" xmlns:r="http://schemas.openxmlformats.org/officeDocument/2006/relationships" xmlns:p="http://schemas.openxmlformats.org/presentationml/2006/main">
  <p:tag name="OUTPUTDPI" val="1200"/>
  <p:tag name="ORIGINALHEIGHT" val="308.2115"/>
  <p:tag name="ORIGINALWIDTH" val="1691.039"/>
  <p:tag name="LATEXADDIN" val="\documentclass{article}&#10;\usepackage{amsmath}&#10;\usepackage{xcolor}&#10;\pagestyle{empty}&#10;\begin{document}&#10;&#10;&#10;$$pC^\ast = \frac{3}{2}\log \left( \frac{2}{3} \pi k&#10;\textcolor{blue}{&#10;   \frac{d_P^2}{\Lambda_0^2}&#10;}&#10;\textcolor{green}{&#10;   \bar Gt&#10;}&#10;\textcolor{red}{ &#10;   \alpha &#10;}&#10;+ 1 \right) $$&#10;&#10;&#10;\end{document}"/>
  <p:tag name="IGUANATEXSIZE" val="24"/>
  <p:tag name="IGUANATEXCURSOR" val="155"/>
  <p:tag name="TRANSPARENCY" val="True"/>
  <p:tag name="FILENAME" val=""/>
  <p:tag name="LATEXENGINEID" val="0"/>
  <p:tag name="TEMPFOLDER" val="c:\temp\"/>
  <p:tag name="LATEXFORMHEIGHT" val="312"/>
  <p:tag name="LATEXFORMWIDTH" val="384"/>
  <p:tag name="LATEXFORMWRAP" val="True"/>
  <p:tag name="BITMAPVECTOR" val="0"/>
</p:tagLst>
</file>

<file path=ppt/tags/tag114.xml><?xml version="1.0" encoding="utf-8"?>
<p:tagLst xmlns:a="http://schemas.openxmlformats.org/drawingml/2006/main" xmlns:r="http://schemas.openxmlformats.org/officeDocument/2006/relationships" xmlns:p="http://schemas.openxmlformats.org/presentationml/2006/main">
  <p:tag name="OUTPUTDPI" val="1200"/>
  <p:tag name="ORIGINALHEIGHT" val="140.9824"/>
  <p:tag name="ORIGINALWIDTH" val="496.438"/>
  <p:tag name="LATEXADDIN" val="\documentclass{article}&#10;\usepackage{amsmath}&#10;\pagestyle{empty}&#10;\begin{document}&#10;&#10;&#10;$$v_r \approx d_p \bar G$$&#10;&#10;\end{document}"/>
  <p:tag name="IGUANATEXSIZE" val="20"/>
  <p:tag name="IGUANATEXCURSOR" val="108"/>
  <p:tag name="TRANSPARENCY" val="True"/>
  <p:tag name="FILENAME" val=""/>
  <p:tag name="LATEXENGINEID" val="0"/>
  <p:tag name="TEMPFOLDER" val="c:\temp\"/>
  <p:tag name="LATEXFORMHEIGHT" val="312"/>
  <p:tag name="LATEXFORMWIDTH" val="384"/>
  <p:tag name="LATEXFORMWRAP" val="True"/>
  <p:tag name="BITMAPVECTOR" val="0"/>
</p:tagLst>
</file>

<file path=ppt/tags/tag115.xml><?xml version="1.0" encoding="utf-8"?>
<p:tagLst xmlns:a="http://schemas.openxmlformats.org/drawingml/2006/main" xmlns:r="http://schemas.openxmlformats.org/officeDocument/2006/relationships" xmlns:p="http://schemas.openxmlformats.org/presentationml/2006/main">
  <p:tag name="OUTPUTDPI" val="1200"/>
  <p:tag name="ORIGINALHEIGHT" val="308.2115"/>
  <p:tag name="ORIGINALWIDTH" val="380.9524"/>
  <p:tag name="LATEXADDIN" val="\documentclass{article}&#10;\usepackage{amsmath}&#10;\usepackage{xcolor}&#10;\pagestyle{empty}&#10;\begin{document}&#10;&#10;$$&#10;\textcolor{blue}{&#10;   \frac{d_P^3}{\Lambda_0^3} &#10;}&#10;\textcolor{red}{&#10;   Gt &#10;}&#10;\textcolor{green}{&#10;   \alpha &#10;}&#10;$$&#10;&#10;&#10;\end{document}"/>
  <p:tag name="IGUANATEXSIZE" val="20"/>
  <p:tag name="IGUANATEXCURSOR" val="211"/>
  <p:tag name="TRANSPARENCY" val="True"/>
  <p:tag name="FILENAME" val=""/>
  <p:tag name="LATEXENGINEID" val="0"/>
  <p:tag name="TEMPFOLDER" val="c:\temp\"/>
  <p:tag name="LATEXFORMHEIGHT" val="312"/>
  <p:tag name="LATEXFORMWIDTH" val="384"/>
  <p:tag name="LATEXFORMWRAP" val="True"/>
  <p:tag name="BITMAPVECTOR" val="0"/>
</p:tagLst>
</file>

<file path=ppt/tags/tag116.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459.6925"/>
  <p:tag name="LATEXADDIN" val="\documentclass{article}&#10;\usepackage{amsmath}&#10;\pagestyle{empty}&#10;\begin{document}&#10;&#10;$$v_r \approx \Lambda \bar G$$&#10;&#10;&#10;\end{document}"/>
  <p:tag name="IGUANATEXSIZE" val="20"/>
  <p:tag name="IGUANATEXCURSOR" val="107"/>
  <p:tag name="TRANSPARENCY" val="True"/>
  <p:tag name="FILENAME" val=""/>
  <p:tag name="LATEXENGINEID" val="0"/>
  <p:tag name="TEMPFOLDER" val="c:\temp\"/>
  <p:tag name="LATEXFORMHEIGHT" val="312"/>
  <p:tag name="LATEXFORMWIDTH" val="384"/>
  <p:tag name="LATEXFORMWRAP" val="True"/>
  <p:tag name="BITMAPVECTOR" val="0"/>
</p:tagLst>
</file>

<file path=ppt/tags/tag117.xml><?xml version="1.0" encoding="utf-8"?>
<p:tagLst xmlns:a="http://schemas.openxmlformats.org/drawingml/2006/main" xmlns:r="http://schemas.openxmlformats.org/officeDocument/2006/relationships" xmlns:p="http://schemas.openxmlformats.org/presentationml/2006/main">
  <p:tag name="OUTPUTDPI" val="1200"/>
  <p:tag name="ORIGINALHEIGHT" val="308.2115"/>
  <p:tag name="ORIGINALWIDTH" val="380.9524"/>
  <p:tag name="LATEXADDIN" val="\documentclass{article}&#10;\usepackage{amsmath}&#10;\usepackage{xcolor}&#10;\pagestyle{empty}&#10;\begin{document}&#10;&#10;$$&#10;\textcolor{blue}{&#10;   \frac{d_P^2}{\Lambda_0^2}&#10;}&#10;\textcolor{green}{&#10;   \bar Gt&#10;}&#10;\textcolor{red}{ &#10;   \alpha &#10;}&#10;$$&#10;&#10;&#10;\end{document}"/>
  <p:tag name="IGUANATEXSIZE" val="20"/>
  <p:tag name="IGUANATEXCURSOR" val="215"/>
  <p:tag name="TRANSPARENCY" val="True"/>
  <p:tag name="FILENAME" val=""/>
  <p:tag name="LATEXENGINEID" val="0"/>
  <p:tag name="TEMPFOLDER" val="c:\temp\"/>
  <p:tag name="LATEXFORMHEIGHT" val="312"/>
  <p:tag name="LATEXFORMWIDTH" val="384"/>
  <p:tag name="LATEXFORMWRAP" val="True"/>
  <p:tag name="BITMAPVECTOR" val="0"/>
</p:tagLst>
</file>

<file path=ppt/tags/tag118.xml><?xml version="1.0" encoding="utf-8"?>
<p:tagLst xmlns:a="http://schemas.openxmlformats.org/drawingml/2006/main" xmlns:r="http://schemas.openxmlformats.org/officeDocument/2006/relationships" xmlns:p="http://schemas.openxmlformats.org/presentationml/2006/main">
  <p:tag name="OUTPUTDPI" val="1200"/>
  <p:tag name="ORIGINALHEIGHT" val="338.9576"/>
  <p:tag name="ORIGINALWIDTH" val="961.3798"/>
  <p:tag name="LATEXADDIN" val="\documentclass{article}&#10;\usepackage{amsmath}&#10;\pagestyle{empty}&#10;\begin{document}&#10;&#10;$$\bar Gt = \frac{3}{2} \frac{\left( \Lambda^2 - \Lambda_0^2 \right)}{k \pi d_{Clay}^2 \alpha}$$&#10;&#10;&#10;\end{document}"/>
  <p:tag name="IGUANATEXSIZE" val="20"/>
  <p:tag name="IGUANATEXCURSOR" val="177"/>
  <p:tag name="TRANSPARENCY" val="True"/>
  <p:tag name="FILENAME" val=""/>
  <p:tag name="LATEXENGINEID" val="0"/>
  <p:tag name="TEMPFOLDER" val="c:\temp\"/>
  <p:tag name="LATEXFORMHEIGHT" val="312"/>
  <p:tag name="LATEXFORMWIDTH" val="384"/>
  <p:tag name="LATEXFORMWRAP" val="True"/>
  <p:tag name="BITMAPVECTOR" val="0"/>
</p:tagLst>
</file>

<file path=ppt/tags/tag119.xml><?xml version="1.0" encoding="utf-8"?>
<p:tagLst xmlns:a="http://schemas.openxmlformats.org/drawingml/2006/main" xmlns:r="http://schemas.openxmlformats.org/officeDocument/2006/relationships" xmlns:p="http://schemas.openxmlformats.org/presentationml/2006/main">
  <p:tag name="OUTPUTDPI" val="1200"/>
  <p:tag name="ORIGINALHEIGHT" val="272.216"/>
  <p:tag name="ORIGINALWIDTH" val="284.2145"/>
  <p:tag name="LATEXADDIN" val="\documentclass{article}&#10;\usepackage{amsmath}&#10;\pagestyle{empty}&#10;\begin{document}&#10;&#10;$$\left( \frac{\varepsilon}{\nu} \right)^\frac{1}{2}$$&#10;&#10;&#10;\end{document}"/>
  <p:tag name="IGUANATEXSIZE" val="20"/>
  <p:tag name="IGUANATEXCURSOR" val="135"/>
  <p:tag name="TRANSPARENCY" val="True"/>
  <p:tag name="FILENAME" val=""/>
  <p:tag name="LATEXENGINEID" val="0"/>
  <p:tag name="TEMPFOLDER" val="c:\temp\"/>
  <p:tag name="LATEXFORMHEIGHT" val="312"/>
  <p:tag name="LATEXFORMWIDTH" val="384"/>
  <p:tag name="LATEXFORMWRAP" val="True"/>
  <p:tag name="BITMAPVECTOR" val="0"/>
</p:tagLst>
</file>

<file path=ppt/tags/tag12.xml><?xml version="1.0" encoding="utf-8"?>
<p:tagLst xmlns:a="http://schemas.openxmlformats.org/drawingml/2006/main" xmlns:r="http://schemas.openxmlformats.org/officeDocument/2006/relationships" xmlns:p="http://schemas.openxmlformats.org/presentationml/2006/main">
  <p:tag name="OUTPUTDPI" val="1200"/>
  <p:tag name="ORIGINALHEIGHT" val="293.2133"/>
  <p:tag name="ORIGINALWIDTH" val="1298.838"/>
  <p:tag name="LATEXADDIN" val="\documentclass{article}&#10;\usepackage{amsmath}&#10;\pagestyle{empty}&#10;\begin{document}&#10;&#10;$$n = \frac{\log(1,000,000,000)}{\log(2)}$$&#10;&#10;&#10;\end{document}"/>
  <p:tag name="IGUANATEXSIZE" val="20"/>
  <p:tag name="IGUANATEXCURSOR" val="124"/>
  <p:tag name="TRANSPARENCY" val="True"/>
  <p:tag name="FILENAME" val=""/>
  <p:tag name="LATEXENGINEID" val="0"/>
  <p:tag name="TEMPFOLDER" val="c:\temp\"/>
  <p:tag name="LATEXFORMHEIGHT" val="312"/>
  <p:tag name="LATEXFORMWIDTH" val="384"/>
  <p:tag name="LATEXFORMWRAP" val="True"/>
  <p:tag name="BITMAPVECTOR" val="0"/>
</p:tagLst>
</file>

<file path=ppt/tags/tag120.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459.6925"/>
  <p:tag name="LATEXADDIN" val="\documentclass{article}&#10;\usepackage{amsmath}&#10;\pagestyle{empty}&#10;\begin{document}&#10;&#10;$$v_r \approx \Lambda \bar G$$&#10;&#10;&#10;\end{document}"/>
  <p:tag name="IGUANATEXSIZE" val="20"/>
  <p:tag name="IGUANATEXCURSOR" val="107"/>
  <p:tag name="TRANSPARENCY" val="True"/>
  <p:tag name="FILENAME" val=""/>
  <p:tag name="LATEXENGINEID" val="0"/>
  <p:tag name="TEMPFOLDER" val="c:\temp\"/>
  <p:tag name="LATEXFORMHEIGHT" val="312"/>
  <p:tag name="LATEXFORMWIDTH" val="384"/>
  <p:tag name="LATEXFORMWRAP" val="True"/>
  <p:tag name="BITMAPVECTOR" val="0"/>
</p:tagLst>
</file>

<file path=ppt/tags/tag121.xml><?xml version="1.0" encoding="utf-8"?>
<p:tagLst xmlns:a="http://schemas.openxmlformats.org/drawingml/2006/main" xmlns:r="http://schemas.openxmlformats.org/officeDocument/2006/relationships" xmlns:p="http://schemas.openxmlformats.org/presentationml/2006/main">
  <p:tag name="OUTPUTDPI" val="1200"/>
  <p:tag name="ORIGINALHEIGHT" val="373.4533"/>
  <p:tag name="ORIGINALWIDTH" val="1842.52"/>
  <p:tag name="LATEXADDIN" val="\documentclass{article}&#10;\usepackage{amsmath}&#10;\usepackage{xcolor}&#10;\pagestyle{empty}&#10;\begin{document}&#10;&#10;&#10;$$pC^\ast = \frac{3}{2}\log \left( \frac{2}{3} \pi k&#10;\textcolor{blue}{&#10;   \frac{d_{Clay}^2}{\Lambda_0^2}&#10;}&#10;\textcolor{green}{&#10;   \bar Gt&#10;}&#10;\textcolor{red}{ &#10;   \alpha &#10;}&#10;+ 1 \right) $$&#10;&#10;&#10;\end{document}"/>
  <p:tag name="IGUANATEXSIZE" val="24"/>
  <p:tag name="IGUANATEXCURSOR" val="271"/>
  <p:tag name="TRANSPARENCY" val="True"/>
  <p:tag name="FILENAME" val=""/>
  <p:tag name="LATEXENGINEID" val="0"/>
  <p:tag name="TEMPFOLDER" val="c:\temp\"/>
  <p:tag name="LATEXFORMHEIGHT" val="312"/>
  <p:tag name="LATEXFORMWIDTH" val="384"/>
  <p:tag name="LATEXFORMWRAP" val="True"/>
  <p:tag name="BITMAPVECTOR" val="0"/>
</p:tagLst>
</file>

<file path=ppt/tags/tag122.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459.6925"/>
  <p:tag name="LATEXADDIN" val="\documentclass{article}&#10;\usepackage{amsmath}&#10;\pagestyle{empty}&#10;\begin{document}&#10;&#10;$$v_r \approx \Lambda \bar G$$&#10;&#10;&#10;\end{document}"/>
  <p:tag name="IGUANATEXSIZE" val="20"/>
  <p:tag name="IGUANATEXCURSOR" val="107"/>
  <p:tag name="TRANSPARENCY" val="True"/>
  <p:tag name="FILENAME" val=""/>
  <p:tag name="LATEXENGINEID" val="0"/>
  <p:tag name="TEMPFOLDER" val="c:\temp\"/>
  <p:tag name="LATEXFORMHEIGHT" val="312"/>
  <p:tag name="LATEXFORMWIDTH" val="384"/>
  <p:tag name="LATEXFORMWRAP" val="True"/>
  <p:tag name="BITMAPVECTOR" val="0"/>
</p:tagLst>
</file>

<file path=ppt/tags/tag123.xml><?xml version="1.0" encoding="utf-8"?>
<p:tagLst xmlns:a="http://schemas.openxmlformats.org/drawingml/2006/main" xmlns:r="http://schemas.openxmlformats.org/officeDocument/2006/relationships" xmlns:p="http://schemas.openxmlformats.org/presentationml/2006/main">
  <p:tag name="OUTPUTDPI" val="1200"/>
  <p:tag name="ORIGINALHEIGHT" val="140.9824"/>
  <p:tag name="ORIGINALWIDTH" val="496.438"/>
  <p:tag name="LATEXADDIN" val="\documentclass{article}&#10;\usepackage{amsmath}&#10;\pagestyle{empty}&#10;\begin{document}&#10;&#10;&#10;$$v_r \approx d_p \bar G$$&#10;&#10;\end{document}"/>
  <p:tag name="IGUANATEXSIZE" val="20"/>
  <p:tag name="IGUANATEXCURSOR" val="108"/>
  <p:tag name="TRANSPARENCY" val="True"/>
  <p:tag name="FILENAME" val=""/>
  <p:tag name="LATEXENGINEID" val="0"/>
  <p:tag name="TEMPFOLDER" val="c:\temp\"/>
  <p:tag name="LATEXFORMHEIGHT" val="312"/>
  <p:tag name="LATEXFORMWIDTH" val="384"/>
  <p:tag name="LATEXFORMWRAP" val="True"/>
  <p:tag name="BITMAPVECTOR" val="0"/>
</p:tagLst>
</file>

<file path=ppt/tags/tag124.xml><?xml version="1.0" encoding="utf-8"?>
<p:tagLst xmlns:a="http://schemas.openxmlformats.org/drawingml/2006/main" xmlns:r="http://schemas.openxmlformats.org/officeDocument/2006/relationships" xmlns:p="http://schemas.openxmlformats.org/presentationml/2006/main">
  <p:tag name="OUTPUTDPI" val="1200"/>
  <p:tag name="ORIGINALHEIGHT" val="336.7079"/>
  <p:tag name="ORIGINALWIDTH" val="422.1972"/>
  <p:tag name="LATEXADDIN" val="\documentclass{article}&#10;\usepackage{amsmath}&#10;\pagestyle{empty}&#10;\begin{document}&#10;&#10;$$\Lambda  = \frac{1}{n_P^\frac{1}{3}}$$&#10;&#10;&#10;\end{document}"/>
  <p:tag name="IGUANATEXSIZE" val="20"/>
  <p:tag name="IGUANATEXCURSOR" val="121"/>
  <p:tag name="TRANSPARENCY" val="True"/>
  <p:tag name="FILENAME" val=""/>
  <p:tag name="LATEXENGINEID" val="0"/>
  <p:tag name="TEMPFOLDER" val="c:\temp\"/>
  <p:tag name="LATEXFORMHEIGHT" val="312"/>
  <p:tag name="LATEXFORMWIDTH" val="384"/>
  <p:tag name="LATEXFORMWRAP" val="True"/>
  <p:tag name="BITMAPVECTOR" val="0"/>
</p:tagLst>
</file>

<file path=ppt/tags/tag125.xml><?xml version="1.0" encoding="utf-8"?>
<p:tagLst xmlns:a="http://schemas.openxmlformats.org/drawingml/2006/main" xmlns:r="http://schemas.openxmlformats.org/officeDocument/2006/relationships" xmlns:p="http://schemas.openxmlformats.org/presentationml/2006/main">
  <p:tag name="OUTPUTDPI" val="1200"/>
  <p:tag name="ORIGINALHEIGHT" val="252.7184"/>
  <p:tag name="ORIGINALWIDTH" val="1735.283"/>
  <p:tag name="LATEXADDIN" val="\documentclass{article}&#10;\usepackage{amsmath}&#10;\pagestyle{empty}&#10;\begin{document}&#10;&#10;&#10;$$- \frac{3}{2} \left( n_P^{- \frac{2}{3}} - n_{P_0}^{ - \frac{2}{3}} \right) =  - k \pi d_P^2 \bar Gt \alpha$$&#10;&#10;\end{document}"/>
  <p:tag name="IGUANATEXSIZE" val="20"/>
  <p:tag name="IGUANATEXCURSOR" val="193"/>
  <p:tag name="TRANSPARENCY" val="True"/>
  <p:tag name="FILENAME" val=""/>
  <p:tag name="LATEXENGINEID" val="0"/>
  <p:tag name="TEMPFOLDER" val="c:\temp\"/>
  <p:tag name="LATEXFORMHEIGHT" val="312"/>
  <p:tag name="LATEXFORMWIDTH" val="384"/>
  <p:tag name="LATEXFORMWRAP" val="True"/>
  <p:tag name="BITMAPVECTOR" val="0"/>
</p:tagLst>
</file>

<file path=ppt/tags/tag126.xml><?xml version="1.0" encoding="utf-8"?>
<p:tagLst xmlns:a="http://schemas.openxmlformats.org/drawingml/2006/main" xmlns:r="http://schemas.openxmlformats.org/officeDocument/2006/relationships" xmlns:p="http://schemas.openxmlformats.org/presentationml/2006/main">
  <p:tag name="OUTPUTDPI" val="1200"/>
  <p:tag name="ORIGINALHEIGHT" val="285.7143"/>
  <p:tag name="ORIGINALWIDTH" val="1223.097"/>
  <p:tag name="LATEXADDIN" val="\documentclass{article}&#10;\usepackage{amsmath}&#10;\pagestyle{empty}&#10;\begin{document}&#10;&#10;&#10;$$\frac{1}{n_P} - \frac{1}{n_{P_0}} = \pi k d_P^3 \bar Gt \alpha$$&#10;&#10;\end{document}"/>
  <p:tag name="IGUANATEXSIZE" val="20"/>
  <p:tag name="IGUANATEXCURSOR" val="148"/>
  <p:tag name="TRANSPARENCY" val="True"/>
  <p:tag name="FILENAME" val=""/>
  <p:tag name="LATEXENGINEID" val="0"/>
  <p:tag name="TEMPFOLDER" val="c:\temp\"/>
  <p:tag name="LATEXFORMHEIGHT" val="312"/>
  <p:tag name="LATEXFORMWIDTH" val="384"/>
  <p:tag name="LATEXFORMWRAP" val="True"/>
  <p:tag name="BITMAPVECTOR" val="0"/>
</p:tagLst>
</file>

<file path=ppt/tags/tag127.xml><?xml version="1.0" encoding="utf-8"?>
<p:tagLst xmlns:a="http://schemas.openxmlformats.org/drawingml/2006/main" xmlns:r="http://schemas.openxmlformats.org/officeDocument/2006/relationships" xmlns:p="http://schemas.openxmlformats.org/presentationml/2006/main">
  <p:tag name="OUTPUTDPI" val="1200"/>
  <p:tag name="ORIGINALHEIGHT" val="252.7184"/>
  <p:tag name="ORIGINALWIDTH" val="1523.06"/>
  <p:tag name="LATEXADDIN" val="\documentclass{article}&#10;\usepackage{amsmath}&#10;\pagestyle{empty}&#10;\begin{document}&#10;&#10;$$- \frac{3}{2} \left( \Lambda^2 - \Lambda_0^2 \right) = - k \pi d_P^2 \bar Gt \alpha$$&#10;&#10;&#10;\end{document}"/>
  <p:tag name="IGUANATEXSIZE" val="20"/>
  <p:tag name="IGUANATEXCURSOR" val="168"/>
  <p:tag name="TRANSPARENCY" val="True"/>
  <p:tag name="FILENAME" val=""/>
  <p:tag name="LATEXENGINEID" val="0"/>
  <p:tag name="TEMPFOLDER" val="c:\temp\"/>
  <p:tag name="LATEXFORMHEIGHT" val="312"/>
  <p:tag name="LATEXFORMWIDTH" val="384"/>
  <p:tag name="LATEXFORMWRAP" val="True"/>
  <p:tag name="BITMAPVECTOR" val="0"/>
</p:tagLst>
</file>

<file path=ppt/tags/tag128.xml><?xml version="1.0" encoding="utf-8"?>
<p:tagLst xmlns:a="http://schemas.openxmlformats.org/drawingml/2006/main" xmlns:r="http://schemas.openxmlformats.org/officeDocument/2006/relationships" xmlns:p="http://schemas.openxmlformats.org/presentationml/2006/main">
  <p:tag name="OUTPUTDPI" val="1200"/>
  <p:tag name="ORIGINALHEIGHT" val="142.4822"/>
  <p:tag name="ORIGINALWIDTH" val="1108.361"/>
  <p:tag name="LATEXADDIN" val="\documentclass{article}&#10;\usepackage{amsmath}&#10;\pagestyle{empty}&#10;\begin{document}&#10;&#10;$$\Lambda^3 - \Lambda_0^3 = \pi k d_P^3 \bar Gt \alpha$$&#10;&#10;&#10;\end{document}"/>
  <p:tag name="IGUANATEXSIZE" val="20"/>
  <p:tag name="IGUANATEXCURSOR" val="137"/>
  <p:tag name="TRANSPARENCY" val="True"/>
  <p:tag name="FILENAME" val=""/>
  <p:tag name="LATEXENGINEID" val="0"/>
  <p:tag name="TEMPFOLDER" val="c:\temp\"/>
  <p:tag name="LATEXFORMHEIGHT" val="312"/>
  <p:tag name="LATEXFORMWIDTH" val="384"/>
  <p:tag name="LATEXFORMWRAP" val="True"/>
  <p:tag name="BITMAPVECTOR" val="0"/>
</p:tagLst>
</file>

<file path=ppt/tags/tag129.xml><?xml version="1.0" encoding="utf-8"?>
<p:tagLst xmlns:a="http://schemas.openxmlformats.org/drawingml/2006/main" xmlns:r="http://schemas.openxmlformats.org/officeDocument/2006/relationships" xmlns:p="http://schemas.openxmlformats.org/presentationml/2006/main">
  <p:tag name="OUTPUTDPI" val="1200"/>
  <p:tag name="ORIGINALHEIGHT" val="320.21"/>
  <p:tag name="ORIGINALWIDTH" val="961.3798"/>
  <p:tag name="LATEXADDIN" val="\documentclass{article}&#10;\usepackage{amsmath}&#10;\pagestyle{empty}&#10;\begin{document}&#10;&#10;&#10;$$\bar Gt = \frac{3}{2} \frac{\left( \Lambda^2 - \Lambda_0^2 \right)}{k \pi d_P^2 \alpha}$$&#10;&#10;\end{document}"/>
  <p:tag name="IGUANATEXSIZE" val="20"/>
  <p:tag name="IGUANATEXCURSOR" val="173"/>
  <p:tag name="TRANSPARENCY" val="True"/>
  <p:tag name="FILENAME" val=""/>
  <p:tag name="LATEXENGINEID" val="0"/>
  <p:tag name="TEMPFOLDER" val="c:\temp\"/>
  <p:tag name="LATEXFORMHEIGHT" val="312"/>
  <p:tag name="LATEXFORMWIDTH" val="384"/>
  <p:tag name="LATEXFORMWRAP" val="True"/>
  <p:tag name="BITMAPVECTOR" val="0"/>
</p:tagLst>
</file>

<file path=ppt/tags/tag13.xml><?xml version="1.0" encoding="utf-8"?>
<p:tagLst xmlns:a="http://schemas.openxmlformats.org/drawingml/2006/main" xmlns:r="http://schemas.openxmlformats.org/officeDocument/2006/relationships" xmlns:p="http://schemas.openxmlformats.org/presentationml/2006/main">
  <p:tag name="OUTPUTDPI" val="1200"/>
  <p:tag name="ORIGINALHEIGHT" val="160.4799"/>
  <p:tag name="ORIGINALWIDTH" val="791.1511"/>
  <p:tag name="LATEXADDIN" val="\documentclass{article}&#10;\usepackage{amsmath}&#10;\pagestyle{empty}&#10;\begin{document}&#10;&#10;$$d = d_0 i^\frac{1}{D_{Fractal}}$$&#10;&#10;&#10;\end{document}"/>
  <p:tag name="IGUANATEXSIZE" val="20"/>
  <p:tag name="IGUANATEXCURSOR" val="116"/>
  <p:tag name="TRANSPARENCY" val="True"/>
  <p:tag name="FILENAME" val=""/>
  <p:tag name="LATEXENGINEID" val="0"/>
  <p:tag name="TEMPFOLDER" val="c:\temp\"/>
  <p:tag name="LATEXFORMHEIGHT" val="312"/>
  <p:tag name="LATEXFORMWIDTH" val="384"/>
  <p:tag name="LATEXFORMWRAP" val="True"/>
  <p:tag name="BITMAPVECTOR" val="0"/>
</p:tagLst>
</file>

<file path=ppt/tags/tag130.xml><?xml version="1.0" encoding="utf-8"?>
<p:tagLst xmlns:a="http://schemas.openxmlformats.org/drawingml/2006/main" xmlns:r="http://schemas.openxmlformats.org/officeDocument/2006/relationships" xmlns:p="http://schemas.openxmlformats.org/presentationml/2006/main">
  <p:tag name="OUTPUTDPI" val="1200"/>
  <p:tag name="ORIGINALHEIGHT" val="109.4863"/>
  <p:tag name="ORIGINALWIDTH" val="407.949"/>
  <p:tag name="LATEXADDIN" val="\documentclass{article}&#10;\usepackage{amsmath}&#10;\pagestyle{empty}&#10;\begin{document}&#10;&#10;$$\Lambda  \gg \Lambda_0$$&#10;&#10;&#10;\end{document}"/>
  <p:tag name="IGUANATEXSIZE" val="20"/>
  <p:tag name="IGUANATEXCURSOR" val="107"/>
  <p:tag name="TRANSPARENCY" val="True"/>
  <p:tag name="FILENAME" val=""/>
  <p:tag name="LATEXENGINEID" val="0"/>
  <p:tag name="TEMPFOLDER" val="c:\temp\"/>
  <p:tag name="LATEXFORMHEIGHT" val="312"/>
  <p:tag name="LATEXFORMWIDTH" val="384"/>
  <p:tag name="LATEXFORMWRAP" val="True"/>
  <p:tag name="BITMAPVECTOR" val="0"/>
</p:tagLst>
</file>

<file path=ppt/tags/tag131.xml><?xml version="1.0" encoding="utf-8"?>
<p:tagLst xmlns:a="http://schemas.openxmlformats.org/drawingml/2006/main" xmlns:r="http://schemas.openxmlformats.org/officeDocument/2006/relationships" xmlns:p="http://schemas.openxmlformats.org/presentationml/2006/main">
  <p:tag name="OUTPUTDPI" val="1200"/>
  <p:tag name="ORIGINALHEIGHT" val="309.7113"/>
  <p:tag name="ORIGINALWIDTH" val="782.9021"/>
  <p:tag name="LATEXADDIN" val="\documentclass{article}&#10;\usepackage{amsmath}&#10;\pagestyle{empty}&#10;\begin{document}&#10;&#10;$$\bar Gt \approx \frac{3}{2} \frac{\Lambda^2}{k \pi d_P^2 \alpha}$$&#10;&#10;&#10;\end{document}"/>
  <p:tag name="IGUANATEXSIZE" val="20"/>
  <p:tag name="IGUANATEXCURSOR" val="149"/>
  <p:tag name="TRANSPARENCY" val="True"/>
  <p:tag name="FILENAME" val=""/>
  <p:tag name="LATEXENGINEID" val="0"/>
  <p:tag name="TEMPFOLDER" val="c:\temp\"/>
  <p:tag name="LATEXFORMHEIGHT" val="312"/>
  <p:tag name="LATEXFORMWIDTH" val="384"/>
  <p:tag name="LATEXFORMWRAP" val="True"/>
  <p:tag name="BITMAPVECTOR" val="0"/>
</p:tagLst>
</file>

<file path=ppt/tags/tag132.xml><?xml version="1.0" encoding="utf-8"?>
<p:tagLst xmlns:a="http://schemas.openxmlformats.org/drawingml/2006/main" xmlns:r="http://schemas.openxmlformats.org/officeDocument/2006/relationships" xmlns:p="http://schemas.openxmlformats.org/presentationml/2006/main">
  <p:tag name="OUTPUTDPI" val="1200"/>
  <p:tag name="ORIGINALHEIGHT" val="309.7113"/>
  <p:tag name="ORIGINALWIDTH" val="689.9138"/>
  <p:tag name="LATEXADDIN" val="\documentclass{article}&#10;\usepackage{amsmath}&#10;\pagestyle{empty}&#10;\begin{document}&#10;&#10;&#10;$$\bar Gt \approx \frac{\Lambda^3}{k \pi d_P^3 \alpha}$$&#10;&#10;\end{document}"/>
  <p:tag name="IGUANATEXSIZE" val="20"/>
  <p:tag name="IGUANATEXCURSOR" val="138"/>
  <p:tag name="TRANSPARENCY" val="True"/>
  <p:tag name="FILENAME" val=""/>
  <p:tag name="LATEXENGINEID" val="0"/>
  <p:tag name="TEMPFOLDER" val="c:\temp\"/>
  <p:tag name="LATEXFORMHEIGHT" val="312"/>
  <p:tag name="LATEXFORMWIDTH" val="384"/>
  <p:tag name="LATEXFORMWRAP" val="True"/>
  <p:tag name="BITMAPVECTOR" val="0"/>
</p:tagLst>
</file>

<file path=ppt/tags/tag133.xml><?xml version="1.0" encoding="utf-8"?>
<p:tagLst xmlns:a="http://schemas.openxmlformats.org/drawingml/2006/main" xmlns:r="http://schemas.openxmlformats.org/officeDocument/2006/relationships" xmlns:p="http://schemas.openxmlformats.org/presentationml/2006/main">
  <p:tag name="OUTPUTDPI" val="1200"/>
  <p:tag name="ORIGINALHEIGHT" val="1336.333"/>
  <p:tag name="ORIGINALWIDTH" val="1186.352"/>
  <p:tag name="LATEXADDIN" val="\documentclass{article}&#10;\usepackage{amsmath}&#10;\pagestyle{empty}&#10;\begin{document}&#10;&#10;$$\begin{array}{l}&#10;Gt_{v_r \approx d_P G} &#10;= \frac{\Lambda^3 - \Lambda_0^3}{k \pi d_P^3 \Gamma}&#10;\\ \\&#10;Gt_{v_r \approx \Lambda G} &#10;= \frac{3}{2} \frac{\left( \Lambda^2 - \Lambda_0^2 \right)}{k \pi d_P^2 \Gamma}&#10;\\ \\&#10;\frac{Gt_{v_r \approx d_P G}}{Gt_{v_r \approx \Lambda G}} &#10;= \frac{2}{3d_P} \frac{\Lambda^3 - \Lambda_0^3}{\Lambda^2 - \Lambda_0^2}&#10;\\ \\&#10;\frac{Gt_{v_r \approx d_P G}}{Gt_{v_r \approx \Lambda G}} &#10;= \frac{2}{3d_P} \frac{\Lambda^3 - \Lambda_0^3}{\Lambda ^2 - \Lambda_0^2}&#10;\end{array}$$&#10;&#10;&#10;\end{document}"/>
  <p:tag name="IGUANATEXSIZE" val="20"/>
  <p:tag name="IGUANATEXCURSOR" val="581"/>
  <p:tag name="TRANSPARENCY" val="True"/>
  <p:tag name="FILENAME" val=""/>
  <p:tag name="LATEXENGINEID" val="0"/>
  <p:tag name="TEMPFOLDER" val="c:\temp\"/>
  <p:tag name="LATEXFORMHEIGHT" val="312"/>
  <p:tag name="LATEXFORMWIDTH" val="384"/>
  <p:tag name="LATEXFORMWRAP" val="True"/>
  <p:tag name="BITMAPVECTOR" val="0"/>
</p:tagLst>
</file>

<file path=ppt/tags/tag134.xml><?xml version="1.0" encoding="utf-8"?>
<p:tagLst xmlns:a="http://schemas.openxmlformats.org/drawingml/2006/main" xmlns:r="http://schemas.openxmlformats.org/officeDocument/2006/relationships" xmlns:p="http://schemas.openxmlformats.org/presentationml/2006/main">
  <p:tag name="OUTPUTDPI" val="1200"/>
  <p:tag name="ORIGINALHEIGHT" val="255.718"/>
  <p:tag name="ORIGINALWIDTH" val="906.6367"/>
  <p:tag name="LATEXADDIN" val="\documentclass{article}&#10;\usepackage{amsmath}&#10;\pagestyle{empty}&#10;\begin{document}&#10;&#10;$$\Lambda^2 = \frac{2}{3} \pi k \bar Gt d_P^2 \alpha$$&#10;&#10;&#10;\end{document}"/>
  <p:tag name="IGUANATEXSIZE" val="20"/>
  <p:tag name="IGUANATEXCURSOR" val="135"/>
  <p:tag name="TRANSPARENCY" val="True"/>
  <p:tag name="FILENAME" val=""/>
  <p:tag name="LATEXENGINEID" val="0"/>
  <p:tag name="TEMPFOLDER" val="c:\temp\"/>
  <p:tag name="LATEXFORMHEIGHT" val="312"/>
  <p:tag name="LATEXFORMWIDTH" val="384"/>
  <p:tag name="LATEXFORMWRAP" val="True"/>
  <p:tag name="BITMAPVECTOR" val="0"/>
</p:tagLst>
</file>

<file path=ppt/tags/tag135.xml><?xml version="1.0" encoding="utf-8"?>
<p:tagLst xmlns:a="http://schemas.openxmlformats.org/drawingml/2006/main" xmlns:r="http://schemas.openxmlformats.org/officeDocument/2006/relationships" xmlns:p="http://schemas.openxmlformats.org/presentationml/2006/main">
  <p:tag name="OUTPUTDPI" val="1200"/>
  <p:tag name="ORIGINALHEIGHT" val="309.7113"/>
  <p:tag name="ORIGINALWIDTH" val="782.9021"/>
  <p:tag name="LATEXADDIN" val="\documentclass{article}&#10;\usepackage{amsmath}&#10;\pagestyle{empty}&#10;\begin{document}&#10;&#10;$$\bar Gt \approx \frac{3}{2} \frac{\Lambda^2}{k \pi d_P^2 \alpha}$$&#10;&#10;&#10;\end{document}"/>
  <p:tag name="IGUANATEXSIZE" val="20"/>
  <p:tag name="IGUANATEXCURSOR" val="149"/>
  <p:tag name="TRANSPARENCY" val="True"/>
  <p:tag name="FILENAME" val=""/>
  <p:tag name="LATEXENGINEID" val="0"/>
  <p:tag name="TEMPFOLDER" val="c:\temp\"/>
  <p:tag name="LATEXFORMHEIGHT" val="312"/>
  <p:tag name="LATEXFORMWIDTH" val="384"/>
  <p:tag name="LATEXFORMWRAP" val="True"/>
  <p:tag name="BITMAPVECTOR" val="0"/>
</p:tagLst>
</file>

<file path=ppt/tags/tag136.xml><?xml version="1.0" encoding="utf-8"?>
<p:tagLst xmlns:a="http://schemas.openxmlformats.org/drawingml/2006/main" xmlns:r="http://schemas.openxmlformats.org/officeDocument/2006/relationships" xmlns:p="http://schemas.openxmlformats.org/presentationml/2006/main">
  <p:tag name="OUTPUTDPI" val="1200"/>
  <p:tag name="ORIGINALHEIGHT" val="336.7079"/>
  <p:tag name="ORIGINALWIDTH" val="422.1972"/>
  <p:tag name="LATEXADDIN" val="\documentclass{article}&#10;\usepackage{amsmath}&#10;\pagestyle{empty}&#10;\begin{document}&#10;&#10;$$\Lambda  = \frac{1}{n_P^\frac{1}{3}}$$&#10;&#10;&#10;\end{document}"/>
  <p:tag name="IGUANATEXSIZE" val="20"/>
  <p:tag name="IGUANATEXCURSOR" val="121"/>
  <p:tag name="TRANSPARENCY" val="True"/>
  <p:tag name="FILENAME" val=""/>
  <p:tag name="LATEXENGINEID" val="0"/>
  <p:tag name="TEMPFOLDER" val="c:\temp\"/>
  <p:tag name="LATEXFORMHEIGHT" val="312"/>
  <p:tag name="LATEXFORMWIDTH" val="384"/>
  <p:tag name="LATEXFORMWRAP" val="True"/>
  <p:tag name="BITMAPVECTOR" val="0"/>
</p:tagLst>
</file>

<file path=ppt/tags/tag137.xml><?xml version="1.0" encoding="utf-8"?>
<p:tagLst xmlns:a="http://schemas.openxmlformats.org/drawingml/2006/main" xmlns:r="http://schemas.openxmlformats.org/officeDocument/2006/relationships" xmlns:p="http://schemas.openxmlformats.org/presentationml/2006/main">
  <p:tag name="OUTPUTDPI" val="1200"/>
  <p:tag name="ORIGINALHEIGHT" val="293.9632"/>
  <p:tag name="ORIGINALWIDTH" val="761.9047"/>
  <p:tag name="LATEXADDIN" val="\documentclass{article}&#10;\usepackage{amsmath}&#10;\pagestyle{empty}&#10;\begin{document}&#10;&#10;$$n_P = \frac{6}{\pi d_P^3} \frac{C_P}{\rho_P}$$&#10;&#10;&#10;\end{document}"/>
  <p:tag name="IGUANATEXSIZE" val="20"/>
  <p:tag name="IGUANATEXCURSOR" val="129"/>
  <p:tag name="TRANSPARENCY" val="True"/>
  <p:tag name="FILENAME" val=""/>
  <p:tag name="LATEXENGINEID" val="0"/>
  <p:tag name="TEMPFOLDER" val="c:\temp\"/>
  <p:tag name="LATEXFORMHEIGHT" val="312"/>
  <p:tag name="LATEXFORMWIDTH" val="384"/>
  <p:tag name="LATEXFORMWRAP" val="True"/>
  <p:tag name="BITMAPVECTOR" val="0"/>
</p:tagLst>
</file>

<file path=ppt/tags/tag138.xml><?xml version="1.0" encoding="utf-8"?>
<p:tagLst xmlns:a="http://schemas.openxmlformats.org/drawingml/2006/main" xmlns:r="http://schemas.openxmlformats.org/officeDocument/2006/relationships" xmlns:p="http://schemas.openxmlformats.org/presentationml/2006/main">
  <p:tag name="OUTPUTDPI" val="1200"/>
  <p:tag name="ORIGINALHEIGHT" val="377.2028"/>
  <p:tag name="ORIGINALWIDTH" val="986.8766"/>
  <p:tag name="LATEXADDIN" val="\documentclass{article}&#10;\usepackage{amsmath}&#10;\pagestyle{empty}&#10;\begin{document}&#10;&#10;$$C_P = \frac{ \left( {\frac{\pi}{6}{\rho_P}} \right)}{\left( \frac{2}{3} \pi k \bar Gt \alpha \right)^\frac{3}{2}}$$&#10;&#10;&#10;\end{document}"/>
  <p:tag name="IGUANATEXSIZE" val="20"/>
  <p:tag name="IGUANATEXCURSOR" val="198"/>
  <p:tag name="TRANSPARENCY" val="True"/>
  <p:tag name="FILENAME" val=""/>
  <p:tag name="LATEXENGINEID" val="0"/>
  <p:tag name="TEMPFOLDER" val="c:\temp\"/>
  <p:tag name="LATEXFORMHEIGHT" val="312"/>
  <p:tag name="LATEXFORMWIDTH" val="384"/>
  <p:tag name="LATEXFORMWRAP" val="True"/>
  <p:tag name="BITMAPVECTOR" val="0"/>
</p:tagLst>
</file>

<file path=ppt/tags/tag139.xml><?xml version="1.0" encoding="utf-8"?>
<p:tagLst xmlns:a="http://schemas.openxmlformats.org/drawingml/2006/main" xmlns:r="http://schemas.openxmlformats.org/officeDocument/2006/relationships" xmlns:p="http://schemas.openxmlformats.org/presentationml/2006/main">
  <p:tag name="OUTPUTDPI" val="1200"/>
  <p:tag name="ORIGINALHEIGHT" val="347.9565"/>
  <p:tag name="ORIGINALWIDTH" val="944.132"/>
  <p:tag name="LATEXADDIN" val="\documentclass{article}&#10;\usepackage{amsmath}&#10;\pagestyle{empty}&#10;\begin{document}&#10;&#10;$$\Lambda = \left( \frac{\pi d_P^3}{6} \frac{\rho_P}{C_P} \right)^\frac{1}{3}$$&#10;&#10;&#10;\end{document}"/>
  <p:tag name="IGUANATEXSIZE" val="20"/>
  <p:tag name="IGUANATEXCURSOR" val="160"/>
  <p:tag name="TRANSPARENCY" val="True"/>
  <p:tag name="FILENAME" val=""/>
  <p:tag name="LATEXENGINEID" val="0"/>
  <p:tag name="TEMPFOLDER" val="c:\temp\"/>
  <p:tag name="LATEXFORMHEIGHT" val="312"/>
  <p:tag name="LATEXFORMWIDTH" val="384"/>
  <p:tag name="LATEXFORMWRAP" val="True"/>
  <p:tag name="BITMAPVECTOR" val="0"/>
</p:tagLst>
</file>

<file path=ppt/tags/tag14.xml><?xml version="1.0" encoding="utf-8"?>
<p:tagLst xmlns:a="http://schemas.openxmlformats.org/drawingml/2006/main" xmlns:r="http://schemas.openxmlformats.org/officeDocument/2006/relationships" xmlns:p="http://schemas.openxmlformats.org/presentationml/2006/main">
  <p:tag name="OUTPUTDPI" val="1200"/>
  <p:tag name="ORIGINALHEIGHT" val="160.4799"/>
  <p:tag name="ORIGINALWIDTH" val="838.3952"/>
  <p:tag name="LATEXADDIN" val="\documentclass{article}&#10;\usepackage{amsmath}&#10;\pagestyle{empty}&#10;\begin{document}&#10;&#10;&#10;$$\rlap{--} V = \rlap{--} V_0 i^\frac{3}{D_{Fractal}}$$&#10;&#10;\end{document}"/>
  <p:tag name="IGUANATEXSIZE" val="20"/>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140.xml><?xml version="1.0" encoding="utf-8"?>
<p:tagLst xmlns:a="http://schemas.openxmlformats.org/drawingml/2006/main" xmlns:r="http://schemas.openxmlformats.org/officeDocument/2006/relationships" xmlns:p="http://schemas.openxmlformats.org/presentationml/2006/main">
  <p:tag name="OUTPUTDPI" val="1200"/>
  <p:tag name="ORIGINALHEIGHT" val="108.7364"/>
  <p:tag name="ORIGINALWIDTH" val="459.6925"/>
  <p:tag name="LATEXADDIN" val="\documentclass{article}&#10;\usepackage{amsmath}&#10;\pagestyle{empty}&#10;\begin{document}&#10;&#10;$$v_r \approx \Lambda G$$&#10;&#10;&#10;\end{document}"/>
  <p:tag name="IGUANATEXSIZE" val="20"/>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141.xml><?xml version="1.0" encoding="utf-8"?>
<p:tagLst xmlns:a="http://schemas.openxmlformats.org/drawingml/2006/main" xmlns:r="http://schemas.openxmlformats.org/officeDocument/2006/relationships" xmlns:p="http://schemas.openxmlformats.org/presentationml/2006/main">
  <p:tag name="OUTPUTDPI" val="1200"/>
  <p:tag name="ORIGINALHEIGHT" val="123.7346"/>
  <p:tag name="ORIGINALWIDTH" val="496.438"/>
  <p:tag name="LATEXADDIN" val="\documentclass{article}&#10;\usepackage{amsmath}&#10;\pagestyle{empty}&#10;\begin{document}&#10;&#10;$$v_r \approx d_p G$$&#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142.xml><?xml version="1.0" encoding="utf-8"?>
<p:tagLst xmlns:a="http://schemas.openxmlformats.org/drawingml/2006/main" xmlns:r="http://schemas.openxmlformats.org/officeDocument/2006/relationships" xmlns:p="http://schemas.openxmlformats.org/presentationml/2006/main">
  <p:tag name="OUTPUTDPI" val="1200"/>
  <p:tag name="ORIGINALHEIGHT" val="90.73866"/>
  <p:tag name="ORIGINALWIDTH" val="149.2313"/>
  <p:tag name="LATEXADDIN" val="\documentclass{article}&#10;\usepackage{amsmath}&#10;\pagestyle{empty}&#10;\begin{document}&#10;&#10;$$G \theta$$&#10;&#10;&#10;\end{document}"/>
  <p:tag name="IGUANATEXSIZE" val="20"/>
  <p:tag name="IGUANATEXCURSOR" val="87"/>
  <p:tag name="TRANSPARENCY" val="True"/>
  <p:tag name="FILENAME" val=""/>
  <p:tag name="LATEXENGINEID" val="0"/>
  <p:tag name="TEMPFOLDER" val="c:\temp\"/>
  <p:tag name="LATEXFORMHEIGHT" val="312"/>
  <p:tag name="LATEXFORMWIDTH" val="384"/>
  <p:tag name="LATEXFORMWRAP" val="True"/>
  <p:tag name="BITMAPVECTOR" val="0"/>
</p:tagLst>
</file>

<file path=ppt/tags/tag143.xml><?xml version="1.0" encoding="utf-8"?>
<p:tagLst xmlns:a="http://schemas.openxmlformats.org/drawingml/2006/main" xmlns:r="http://schemas.openxmlformats.org/officeDocument/2006/relationships" xmlns:p="http://schemas.openxmlformats.org/presentationml/2006/main">
  <p:tag name="OUTPUTDPI" val="1200"/>
  <p:tag name="ORIGINALHEIGHT" val="122.2347"/>
  <p:tag name="ORIGINALWIDTH" val="519.6851"/>
  <p:tag name="LATEXADDIN" val="\documentclass{article}&#10;\usepackage{amsmath}&#10;\pagestyle{empty}&#10;\begin{document}&#10;&#10;$$\Gamma_{CoagClay}$$&#10;&#10;\end{document}"/>
  <p:tag name="IGUANATEXSIZE" val="24"/>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144.xml><?xml version="1.0" encoding="utf-8"?>
<p:tagLst xmlns:a="http://schemas.openxmlformats.org/drawingml/2006/main" xmlns:r="http://schemas.openxmlformats.org/officeDocument/2006/relationships" xmlns:p="http://schemas.openxmlformats.org/presentationml/2006/main">
  <p:tag name="OUTPUTDPI" val="1200"/>
  <p:tag name="ORIGINALHEIGHT" val="122.2347"/>
  <p:tag name="ORIGINALWIDTH" val="465.6918"/>
  <p:tag name="LATEXADDIN" val="\documentclass{article}&#10;\usepackage{amsmath}&#10;\pagestyle{empty}&#10;\begin{document}&#10;&#10;$$\Gamma_{HACoag}$$&#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145.xml><?xml version="1.0" encoding="utf-8"?>
<p:tagLst xmlns:a="http://schemas.openxmlformats.org/drawingml/2006/main" xmlns:r="http://schemas.openxmlformats.org/officeDocument/2006/relationships" xmlns:p="http://schemas.openxmlformats.org/presentationml/2006/main">
  <p:tag name="OUTPUTDPI" val="1200"/>
  <p:tag name="ORIGINALHEIGHT" val="122.2347"/>
  <p:tag name="ORIGINALWIDTH" val="726.6591"/>
  <p:tag name="LATEXADDIN" val="\documentclass{article}&#10;\usepackage{amsmath}&#10;\pagestyle{empty}&#10;\begin{document}&#10;&#10;$$1-\Gamma_{CoagClay}$$&#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146.xml><?xml version="1.0" encoding="utf-8"?>
<p:tagLst xmlns:a="http://schemas.openxmlformats.org/drawingml/2006/main" xmlns:r="http://schemas.openxmlformats.org/officeDocument/2006/relationships" xmlns:p="http://schemas.openxmlformats.org/presentationml/2006/main">
  <p:tag name="OUTPUTDPI" val="1200"/>
  <p:tag name="ORIGINALHEIGHT" val="129.7338"/>
  <p:tag name="ORIGINALWIDTH" val="1328.834"/>
  <p:tag name="LATEXADDIN" val="\documentclass{article}&#10;\usepackage{amsmath}&#10;\pagestyle{empty}&#10;\begin{document}&#10;&#10;$$\Gamma_{CoagClay}\left ( 1-\Gamma_{HACoag} \right )$$&#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147.xml><?xml version="1.0" encoding="utf-8"?>
<p:tagLst xmlns:a="http://schemas.openxmlformats.org/drawingml/2006/main" xmlns:r="http://schemas.openxmlformats.org/officeDocument/2006/relationships" xmlns:p="http://schemas.openxmlformats.org/presentationml/2006/main">
  <p:tag name="OUTPUTDPI" val="1200"/>
  <p:tag name="ORIGINALHEIGHT" val="122.2347"/>
  <p:tag name="ORIGINALWIDTH" val="998.8751"/>
  <p:tag name="LATEXADDIN" val="\documentclass{article}&#10;\usepackage{amsmath}&#10;\pagestyle{empty}&#10;\begin{document}&#10;&#10;$$\Gamma_{CoagClay}\Gamma_{HACoag}$$&#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148.xml><?xml version="1.0" encoding="utf-8"?>
<p:tagLst xmlns:a="http://schemas.openxmlformats.org/drawingml/2006/main" xmlns:r="http://schemas.openxmlformats.org/officeDocument/2006/relationships" xmlns:p="http://schemas.openxmlformats.org/presentationml/2006/main">
  <p:tag name="OUTPUTDPI" val="1200"/>
  <p:tag name="ORIGINALHEIGHT" val="129.7338"/>
  <p:tag name="ORIGINALWIDTH" val="3044.619"/>
  <p:tag name="LATEXADDIN" val="\documentclass{article}&#10;\usepackage{amsmath}&#10;\pagestyle{empty}&#10;\begin{document}&#10;&#10;$$\alpha_{ClayCoag} =2\left(1-\Gamma_{CoagClay} \right)\left [\Gamma_{CoagClay}\left ( 1-\Gamma_{HACoag} \right )  \right ]$$&#10;&#10;\end{document}"/>
  <p:tag name="IGUANATEXSIZE" val="20"/>
  <p:tag name="IGUANATEXCURSOR" val="207"/>
  <p:tag name="TRANSPARENCY" val="True"/>
  <p:tag name="FILENAME" val=""/>
  <p:tag name="LATEXENGINEID" val="0"/>
  <p:tag name="TEMPFOLDER" val="c:\temp\"/>
  <p:tag name="LATEXFORMHEIGHT" val="312"/>
  <p:tag name="LATEXFORMWIDTH" val="384"/>
  <p:tag name="LATEXFORMWRAP" val="True"/>
  <p:tag name="BITMAPVECTOR" val="0"/>
</p:tagLst>
</file>

<file path=ppt/tags/tag149.xml><?xml version="1.0" encoding="utf-8"?>
<p:tagLst xmlns:a="http://schemas.openxmlformats.org/drawingml/2006/main" xmlns:r="http://schemas.openxmlformats.org/officeDocument/2006/relationships" xmlns:p="http://schemas.openxmlformats.org/presentationml/2006/main">
  <p:tag name="OUTPUTDPI" val="1200"/>
  <p:tag name="ORIGINALHEIGHT" val="157.4803"/>
  <p:tag name="ORIGINALWIDTH" val="2170.229"/>
  <p:tag name="LATEXADDIN" val="\documentclass{article}&#10;\usepackage{amsmath}&#10;\pagestyle{empty}&#10;\begin{document}&#10;&#10;$$\alpha_{CoagCoag} =\left [\Gamma_{CoagClay}\left (1-\Gamma_{HACoag}\right )\right ]^{2}$$&#10;&#10;&#10;\end{document}"/>
  <p:tag name="IGUANATEXSIZE" val="20"/>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15.xml><?xml version="1.0" encoding="utf-8"?>
<p:tagLst xmlns:a="http://schemas.openxmlformats.org/drawingml/2006/main" xmlns:r="http://schemas.openxmlformats.org/officeDocument/2006/relationships" xmlns:p="http://schemas.openxmlformats.org/presentationml/2006/main">
  <p:tag name="OUTPUTDPI" val="1200"/>
  <p:tag name="ORIGINALHEIGHT" val="160.4799"/>
  <p:tag name="ORIGINALWIDTH" val="838.3952"/>
  <p:tag name="LATEXADDIN" val="\documentclass{article}&#10;\usepackage{amsmath}&#10;\pagestyle{empty}&#10;\begin{document}&#10;&#10;&#10;$$\rlap{--} V = \rlap{--} V_0 i^\frac{3}{D_{Fractal}}$$&#10;&#10;\end{document}"/>
  <p:tag name="IGUANATEXSIZE" val="20"/>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150.xml><?xml version="1.0" encoding="utf-8"?>
<p:tagLst xmlns:a="http://schemas.openxmlformats.org/drawingml/2006/main" xmlns:r="http://schemas.openxmlformats.org/officeDocument/2006/relationships" xmlns:p="http://schemas.openxmlformats.org/presentationml/2006/main">
  <p:tag name="OUTPUTDPI" val="1200"/>
  <p:tag name="ORIGINALHEIGHT" val="129.7338"/>
  <p:tag name="ORIGINALWIDTH" val="3163.104"/>
  <p:tag name="LATEXADDIN" val="\documentclass{article}&#10;\usepackage{amsmath}&#10;\pagestyle{empty}&#10;\begin{document}&#10;&#10;$$\alpha_{CoagHA} =2\left [\Gamma_{CoagClay}\left (1-\Gamma_{HACoag}\right )\right ]\Gamma_{CoagClay}\Gamma_{HACoag}$$&#10;&#10;&#10;\end{document}"/>
  <p:tag name="IGUANATEXSIZE" val="20"/>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151.xml><?xml version="1.0" encoding="utf-8"?>
<p:tagLst xmlns:a="http://schemas.openxmlformats.org/drawingml/2006/main" xmlns:r="http://schemas.openxmlformats.org/officeDocument/2006/relationships" xmlns:p="http://schemas.openxmlformats.org/presentationml/2006/main">
  <p:tag name="OUTPUTDPI" val="1200"/>
  <p:tag name="ORIGINALHEIGHT" val="109.4863"/>
  <p:tag name="ORIGINALWIDTH" val="2102.737"/>
  <p:tag name="LATEXADDIN" val="\documentclass{article}&#10;\usepackage{amsmath}&#10;\pagestyle{empty}&#10;\begin{document}&#10;&#10;$$\alpha = \alpha_{ClayCoag}+\alpha_{CoagCoag}+\alpha_{CoagHA}$$&#10;&#10;&#10;\end{document}"/>
  <p:tag name="IGUANATEXSIZE" val="24"/>
  <p:tag name="IGUANATEXCURSOR" val="145"/>
  <p:tag name="TRANSPARENCY" val="False"/>
  <p:tag name="FILENAME" val=""/>
  <p:tag name="LATEXENGINEID" val="0"/>
  <p:tag name="TEMPFOLDER" val="c:\temp\"/>
  <p:tag name="LATEXFORMHEIGHT" val="312"/>
  <p:tag name="LATEXFORMWIDTH" val="384"/>
  <p:tag name="LATEXFORMWRAP" val="True"/>
  <p:tag name="BITMAPVECTOR" val="0"/>
</p:tagLst>
</file>

<file path=ppt/tags/tag152.xml><?xml version="1.0" encoding="utf-8"?>
<p:tagLst xmlns:a="http://schemas.openxmlformats.org/drawingml/2006/main" xmlns:r="http://schemas.openxmlformats.org/officeDocument/2006/relationships" xmlns:p="http://schemas.openxmlformats.org/presentationml/2006/main">
  <p:tag name="OUTPUTDPI" val="1200"/>
  <p:tag name="ORIGINALHEIGHT" val="108.7364"/>
  <p:tag name="ORIGINALWIDTH" val="459.6925"/>
  <p:tag name="LATEXADDIN" val="\documentclass{article}&#10;\usepackage{amsmath}&#10;\pagestyle{empty}&#10;\begin{document}&#10;&#10;$$v_r \approx \Lambda G$$&#10;&#10;&#10;\end{document}"/>
  <p:tag name="IGUANATEXSIZE" val="20"/>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153.xml><?xml version="1.0" encoding="utf-8"?>
<p:tagLst xmlns:a="http://schemas.openxmlformats.org/drawingml/2006/main" xmlns:r="http://schemas.openxmlformats.org/officeDocument/2006/relationships" xmlns:p="http://schemas.openxmlformats.org/presentationml/2006/main">
  <p:tag name="OUTPUTDPI" val="1200"/>
  <p:tag name="ORIGINALHEIGHT" val="254.9681"/>
  <p:tag name="ORIGINALWIDTH" val="647.919"/>
  <p:tag name="LATEXADDIN" val="\documentclass{article}&#10;\usepackage{amsmath}&#10;\pagestyle{empty}&#10;\begin{document}&#10;&#10;$$\begin{array}{l}&#10;\lambda_v \approx \Pi_{kv} \eta_K&#10;\\&#10;\Pi_{kv} \approx 50&#10;\end{array}$$&#10;&#10;&#10;\end{document}"/>
  <p:tag name="IGUANATEXSIZE" val="20"/>
  <p:tag name="IGUANATEXCURSOR" val="170"/>
  <p:tag name="TRANSPARENCY" val="True"/>
  <p:tag name="FILENAME" val=""/>
  <p:tag name="LATEXENGINEID" val="0"/>
  <p:tag name="TEMPFOLDER" val="c:\temp\"/>
  <p:tag name="LATEXFORMHEIGHT" val="312"/>
  <p:tag name="LATEXFORMWIDTH" val="384"/>
  <p:tag name="LATEXFORMWRAP" val="True"/>
  <p:tag name="BITMAPVECTOR" val="0"/>
</p:tagLst>
</file>

<file path=ppt/tags/tag154.xml><?xml version="1.0" encoding="utf-8"?>
<p:tagLst xmlns:a="http://schemas.openxmlformats.org/drawingml/2006/main" xmlns:r="http://schemas.openxmlformats.org/officeDocument/2006/relationships" xmlns:p="http://schemas.openxmlformats.org/presentationml/2006/main">
  <p:tag name="OUTPUTDPI" val="1200"/>
  <p:tag name="ORIGINALHEIGHT" val="122.9846"/>
  <p:tag name="ORIGINALWIDTH" val="692.1635"/>
  <p:tag name="LATEXADDIN" val="\documentclass{article}&#10;\usepackage{amsmath}&#10;\pagestyle{empty}&#10;\begin{document}&#10;&#10;$$d_{Clay} = 4\mu m$$&#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155.xml><?xml version="1.0" encoding="utf-8"?>
<p:tagLst xmlns:a="http://schemas.openxmlformats.org/drawingml/2006/main" xmlns:r="http://schemas.openxmlformats.org/officeDocument/2006/relationships" xmlns:p="http://schemas.openxmlformats.org/presentationml/2006/main">
  <p:tag name="OUTPUTDPI" val="1200"/>
  <p:tag name="ORIGINALHEIGHT" val="1556.805"/>
  <p:tag name="ORIGINALWIDTH" val="1023.622"/>
  <p:tag name="LATEXADDIN" val="\documentclass{article}&#10;\usepackage{amsmath}&#10;\pagestyle{empty}&#10;\begin{document}&#10;&#10;$$\begin{array}{l}&#10;G = \frac{du}{dy}&#10;\\ \\&#10;\int \limits_0^\Lambda  {Gdy}  = \int \limits_0^{v_r} {du} &#10;\\ \\&#10;\Lambda G = v_r&#10;\\ \\&#10;L_{Deformation} = v_rt&#10;\\ \\&#10;Gt = \frac{L_{Deformation}}{\Lambda}&#10;\end{array}$$&#10;&#10;&#10;\end{document}"/>
  <p:tag name="IGUANATEXSIZE" val="20"/>
  <p:tag name="IGUANATEXCURSOR" val="292"/>
  <p:tag name="TRANSPARENCY" val="True"/>
  <p:tag name="FILENAME" val=""/>
  <p:tag name="LATEXENGINEID" val="0"/>
  <p:tag name="TEMPFOLDER" val="c:\temp\"/>
  <p:tag name="LATEXFORMHEIGHT" val="312"/>
  <p:tag name="LATEXFORMWIDTH" val="384"/>
  <p:tag name="LATEXFORMWRAP" val="True"/>
  <p:tag name="BITMAPVECTOR" val="0"/>
</p:tagLst>
</file>

<file path=ppt/tags/tag156.xml><?xml version="1.0" encoding="utf-8"?>
<p:tagLst xmlns:a="http://schemas.openxmlformats.org/drawingml/2006/main" xmlns:r="http://schemas.openxmlformats.org/officeDocument/2006/relationships" xmlns:p="http://schemas.openxmlformats.org/presentationml/2006/main">
  <p:tag name="OUTPUTDPI" val="1200"/>
  <p:tag name="ORIGINALHEIGHT" val="273.7158"/>
  <p:tag name="ORIGINALWIDTH" val="704.9119"/>
  <p:tag name="LATEXADDIN" val="\documentclass{article}&#10;\usepackage{amsmath}&#10;\pagestyle{empty}&#10;\begin{document}&#10;&#10;$$\frac{L_{Deformation}}{S_{Floc}}$$&#10;&#10;&#10;\end{document}"/>
  <p:tag name="IGUANATEXSIZE" val="20"/>
  <p:tag name="IGUANATEXCURSOR" val="117"/>
  <p:tag name="TRANSPARENCY" val="True"/>
  <p:tag name="FILENAME" val=""/>
  <p:tag name="LATEXENGINEID" val="0"/>
  <p:tag name="TEMPFOLDER" val="c:\temp\"/>
  <p:tag name="LATEXFORMHEIGHT" val="312"/>
  <p:tag name="LATEXFORMWIDTH" val="384"/>
  <p:tag name="LATEXFORMWRAP" val="True"/>
  <p:tag name="BITMAPVECTOR" val="0"/>
</p:tagLst>
</file>

<file path=ppt/tags/tag157.xml><?xml version="1.0" encoding="utf-8"?>
<p:tagLst xmlns:a="http://schemas.openxmlformats.org/drawingml/2006/main" xmlns:r="http://schemas.openxmlformats.org/officeDocument/2006/relationships" xmlns:p="http://schemas.openxmlformats.org/presentationml/2006/main">
  <p:tag name="OUTPUTDPI" val="1200"/>
  <p:tag name="ORIGINALHEIGHT" val="373.4533"/>
  <p:tag name="ORIGINALWIDTH" val="1842.52"/>
  <p:tag name="LATEXADDIN" val="\documentclass{article}&#10;\usepackage{amsmath}&#10;\usepackage{xcolor}&#10;\pagestyle{empty}&#10;\begin{document}&#10;&#10;&#10;$$pC^\ast = \frac{3}{2}\log \left( \frac{2}{3} \pi k&#10;\textcolor{blue}{&#10;   \frac{d_{Clay}^2}{\Lambda_0^2}&#10;}&#10;\textcolor{green}{&#10;   \bar Gt&#10;}&#10;\textcolor{red}{ &#10;   \alpha &#10;}&#10;+ 1 \right) $$&#10;&#10;&#10;\end{document}"/>
  <p:tag name="IGUANATEXSIZE" val="24"/>
  <p:tag name="IGUANATEXCURSOR" val="271"/>
  <p:tag name="TRANSPARENCY" val="True"/>
  <p:tag name="FILENAME" val=""/>
  <p:tag name="LATEXENGINEID" val="0"/>
  <p:tag name="TEMPFOLDER" val="c:\temp\"/>
  <p:tag name="LATEXFORMHEIGHT" val="312"/>
  <p:tag name="LATEXFORMWIDTH" val="384"/>
  <p:tag name="LATEXFORMWRAP" val="True"/>
  <p:tag name="BITMAPVECTOR" val="0"/>
</p:tagLst>
</file>

<file path=ppt/tags/tag158.xml><?xml version="1.0" encoding="utf-8"?>
<p:tagLst xmlns:a="http://schemas.openxmlformats.org/drawingml/2006/main" xmlns:r="http://schemas.openxmlformats.org/officeDocument/2006/relationships" xmlns:p="http://schemas.openxmlformats.org/presentationml/2006/main">
  <p:tag name="OUTPUTDPI" val="1200"/>
  <p:tag name="ORIGINALHEIGHT" val="309.7113"/>
  <p:tag name="ORIGINALWIDTH" val="782.9021"/>
  <p:tag name="LATEXADDIN" val="\documentclass{article}&#10;\usepackage{amsmath}&#10;\pagestyle{empty}&#10;\begin{document}&#10;&#10;$$\bar Gt \approx \frac{3}{2} \frac{\Lambda^2}{k \pi d_P^2 \alpha}$$&#10;&#10;&#10;\end{document}"/>
  <p:tag name="IGUANATEXSIZE" val="20"/>
  <p:tag name="IGUANATEXCURSOR" val="149"/>
  <p:tag name="TRANSPARENCY" val="True"/>
  <p:tag name="FILENAME" val=""/>
  <p:tag name="LATEXENGINEID" val="0"/>
  <p:tag name="TEMPFOLDER" val="c:\temp\"/>
  <p:tag name="LATEXFORMHEIGHT" val="312"/>
  <p:tag name="LATEXFORMWIDTH" val="384"/>
  <p:tag name="LATEXFORMWRAP" val="True"/>
  <p:tag name="BITMAPVECTOR" val="0"/>
</p:tagLst>
</file>

<file path=ppt/tags/tag159.xml><?xml version="1.0" encoding="utf-8"?>
<p:tagLst xmlns:a="http://schemas.openxmlformats.org/drawingml/2006/main" xmlns:r="http://schemas.openxmlformats.org/officeDocument/2006/relationships" xmlns:p="http://schemas.openxmlformats.org/presentationml/2006/main">
  <p:tag name="OUTPUTDPI" val="1200"/>
  <p:tag name="ORIGINALHEIGHT" val="373.4533"/>
  <p:tag name="ORIGINALWIDTH" val="1842.52"/>
  <p:tag name="LATEXADDIN" val="\documentclass{article}&#10;\usepackage{amsmath}&#10;\usepackage{xcolor}&#10;\pagestyle{empty}&#10;\begin{document}&#10;&#10;&#10;$$pC^\ast = \frac{3}{2}\log \left( \frac{2}{3} \pi k&#10;\textcolor{blue}{&#10;   \frac{d_{Clay}^2}{\Lambda_0^2}&#10;}&#10;\textcolor{green}{&#10;   \bar Gt&#10;}&#10;\textcolor{red}{ &#10;   \alpha &#10;}&#10;+ 1 \right) $$&#10;&#10;&#10;\end{document}"/>
  <p:tag name="IGUANATEXSIZE" val="24"/>
  <p:tag name="IGUANATEXCURSOR" val="271"/>
  <p:tag name="TRANSPARENCY" val="True"/>
  <p:tag name="FILENAME" val=""/>
  <p:tag name="LATEXENGINEID" val="0"/>
  <p:tag name="TEMPFOLDER" val="c:\temp\"/>
  <p:tag name="LATEXFORMHEIGHT" val="312"/>
  <p:tag name="LATEXFORMWIDTH" val="384"/>
  <p:tag name="LATEXFORMWRAP" val="True"/>
  <p:tag name="BITMAPVECTOR" val="0"/>
</p:tagLst>
</file>

<file path=ppt/tags/tag16.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2582.677"/>
  <p:tag name="LATEXADDIN" val="\documentclass{article}&#10;\usepackage{amsmath}&#10;\pagestyle{empty}&#10;\begin{document}&#10;&#10;$$\rho_{Floc} - \rho_{H_2O} = \left( \rho_{Floc_0} - \rho_{H_2O} \right) \left( \frac{d_0}{d} \right)^{3 - D_{Fractal}}$$&#10;&#10;&#10;\end{document}"/>
  <p:tag name="IGUANATEXSIZE" val="20"/>
  <p:tag name="IGUANATEXCURSOR" val="202"/>
  <p:tag name="TRANSPARENCY" val="True"/>
  <p:tag name="FILENAME" val=""/>
  <p:tag name="LATEXENGINEID" val="0"/>
  <p:tag name="TEMPFOLDER" val="c:\temp\"/>
  <p:tag name="LATEXFORMHEIGHT" val="312"/>
  <p:tag name="LATEXFORMWIDTH" val="384"/>
  <p:tag name="LATEXFORMWRAP" val="True"/>
  <p:tag name="BITMAPVECTOR" val="0"/>
</p:tagLst>
</file>

<file path=ppt/tags/tag160.xml><?xml version="1.0" encoding="utf-8"?>
<p:tagLst xmlns:a="http://schemas.openxmlformats.org/drawingml/2006/main" xmlns:r="http://schemas.openxmlformats.org/officeDocument/2006/relationships" xmlns:p="http://schemas.openxmlformats.org/presentationml/2006/main">
  <p:tag name="OUTPUTDPI" val="1200"/>
  <p:tag name="ORIGINALHEIGHT" val="274.4657"/>
  <p:tag name="ORIGINALWIDTH" val="608.9238"/>
  <p:tag name="LATEXADDIN" val="\documentclass{article}&#10;\usepackage{amsmath}&#10;\pagestyle{empty}&#10;\begin{document}&#10;&#10;&#10;&#10;$$dN_c = \frac{\Gamma}{t_c} dt$$&#10;\end{document}"/>
  <p:tag name="IGUANATEXSIZE" val="20"/>
  <p:tag name="IGUANATEXCURSOR" val="115"/>
  <p:tag name="TRANSPARENCY" val="True"/>
  <p:tag name="FILENAME" val=""/>
  <p:tag name="LATEXENGINEID" val="0"/>
  <p:tag name="TEMPFOLDER" val="c:\temp\"/>
  <p:tag name="LATEXFORMHEIGHT" val="312"/>
  <p:tag name="LATEXFORMWIDTH" val="384"/>
  <p:tag name="LATEXFORMWRAP" val="True"/>
  <p:tag name="BITMAPVECTOR" val="0"/>
</p:tagLst>
</file>

<file path=ppt/tags/tag161.xml><?xml version="1.0" encoding="utf-8"?>
<p:tagLst xmlns:a="http://schemas.openxmlformats.org/drawingml/2006/main" xmlns:r="http://schemas.openxmlformats.org/officeDocument/2006/relationships" xmlns:p="http://schemas.openxmlformats.org/presentationml/2006/main">
  <p:tag name="OUTPUTDPI" val="1200"/>
  <p:tag name="ORIGINALHEIGHT" val="328.459"/>
  <p:tag name="ORIGINALWIDTH" val="758.9051"/>
  <p:tag name="LATEXADDIN" val="\documentclass{article}&#10;\usepackage{amsmath}&#10;\pagestyle{empty}&#10;\begin{document}&#10;&#10;$$\Gamma = \frac{n_{nc_0} \frac{\pi}{4} d_{nc}^2 }{n_{p_0}\pi d_p^2}$$&#10;&#10;&#10;\end{document}"/>
  <p:tag name="IGUANATEXSIZE" val="20"/>
  <p:tag name="IGUANATEXCURSOR" val="151"/>
  <p:tag name="TRANSPARENCY" val="True"/>
  <p:tag name="FILENAME" val=""/>
  <p:tag name="LATEXENGINEID" val="0"/>
  <p:tag name="TEMPFOLDER" val="c:\temp\"/>
  <p:tag name="LATEXFORMHEIGHT" val="312"/>
  <p:tag name="LATEXFORMWIDTH" val="384"/>
  <p:tag name="LATEXFORMWRAP" val="True"/>
  <p:tag name="BITMAPVECTOR" val="0"/>
</p:tagLst>
</file>

<file path=ppt/tags/tag162.xml><?xml version="1.0" encoding="utf-8"?>
<p:tagLst xmlns:a="http://schemas.openxmlformats.org/drawingml/2006/main" xmlns:r="http://schemas.openxmlformats.org/officeDocument/2006/relationships" xmlns:p="http://schemas.openxmlformats.org/presentationml/2006/main">
  <p:tag name="OUTPUTDPI" val="1200"/>
  <p:tag name="ORIGINALHEIGHT" val="321.7098"/>
  <p:tag name="ORIGINALWIDTH" val="668.1664"/>
  <p:tag name="LATEXADDIN" val="\documentclass{article}&#10;\usepackage{amsmath}&#10;\pagestyle{empty}&#10;\begin{document}&#10;&#10;$$\Gamma  = \frac{n_{nc_0} d_{nc}^2}{4 n_{p_0} d_p^2}$$&#10;&#10;&#10;\end{document}"/>
  <p:tag name="IGUANATEXSIZE" val="20"/>
  <p:tag name="IGUANATEXCURSOR" val="136"/>
  <p:tag name="TRANSPARENCY" val="True"/>
  <p:tag name="FILENAME" val=""/>
  <p:tag name="LATEXENGINEID" val="0"/>
  <p:tag name="TEMPFOLDER" val="c:\temp\"/>
  <p:tag name="LATEXFORMHEIGHT" val="312"/>
  <p:tag name="LATEXFORMWIDTH" val="384"/>
  <p:tag name="LATEXFORMWRAP" val="True"/>
  <p:tag name="BITMAPVECTOR" val="0"/>
</p:tagLst>
</file>

<file path=ppt/tags/tag163.xml><?xml version="1.0" encoding="utf-8"?>
<p:tagLst xmlns:a="http://schemas.openxmlformats.org/drawingml/2006/main" xmlns:r="http://schemas.openxmlformats.org/officeDocument/2006/relationships" xmlns:p="http://schemas.openxmlformats.org/presentationml/2006/main">
  <p:tag name="OUTPUTDPI" val="1200"/>
  <p:tag name="ORIGINALHEIGHT" val="438.6952"/>
  <p:tag name="ORIGINALWIDTH" val="1003.375"/>
  <p:tag name="LATEXADDIN" val="\documentclass{article}&#10;\usepackage{amsmath}&#10;\pagestyle{empty}&#10;\begin{document}&#10;&#10;$$\Gamma = \frac{ \frac{6}{\pi d_{nc}^3} \frac{C_{nc_0}}{\rho_{nc}} \pi d_{nc}^2}{4 \frac{6}{\pi d_P^3} \frac{C_{P_0}}{\rho_P} \pi d_p^2}$$&#10;&#10;&#10;\end{document}"/>
  <p:tag name="IGUANATEXSIZE" val="20"/>
  <p:tag name="IGUANATEXCURSOR" val="220"/>
  <p:tag name="TRANSPARENCY" val="True"/>
  <p:tag name="FILENAME" val=""/>
  <p:tag name="LATEXENGINEID" val="0"/>
  <p:tag name="TEMPFOLDER" val="c:\temp\"/>
  <p:tag name="LATEXFORMHEIGHT" val="312"/>
  <p:tag name="LATEXFORMWIDTH" val="384"/>
  <p:tag name="LATEXFORMWRAP" val="True"/>
  <p:tag name="BITMAPVECTOR" val="0"/>
</p:tagLst>
</file>

<file path=ppt/tags/tag164.xml><?xml version="1.0" encoding="utf-8"?>
<p:tagLst xmlns:a="http://schemas.openxmlformats.org/drawingml/2006/main" xmlns:r="http://schemas.openxmlformats.org/officeDocument/2006/relationships" xmlns:p="http://schemas.openxmlformats.org/presentationml/2006/main">
  <p:tag name="OUTPUTDPI" val="1200"/>
  <p:tag name="ORIGINALHEIGHT" val="293.9632"/>
  <p:tag name="ORIGINALWIDTH" val="1276.34"/>
  <p:tag name="LATEXADDIN" val="\documentclass{article}&#10;\usepackage{amsmath}&#10;\pagestyle{empty}&#10;\begin{document}&#10;&#10;$$n_P = \frac{C_P}{\rlap{-} V_P}{\rho_P} &#10;= \frac{6}{\pi d_P^3}\frac{C_P}{\rho_P}$$&#10;&#10;&#10;\end{document}"/>
  <p:tag name="IGUANATEXSIZE" val="20"/>
  <p:tag name="IGUANATEXCURSOR" val="164"/>
  <p:tag name="TRANSPARENCY" val="True"/>
  <p:tag name="FILENAME" val=""/>
  <p:tag name="LATEXENGINEID" val="0"/>
  <p:tag name="TEMPFOLDER" val="c:\temp\"/>
  <p:tag name="LATEXFORMHEIGHT" val="312"/>
  <p:tag name="LATEXFORMWIDTH" val="384"/>
  <p:tag name="LATEXFORMWRAP" val="True"/>
  <p:tag name="BITMAPVECTOR" val="0"/>
</p:tagLst>
</file>

<file path=ppt/tags/tag165.xml><?xml version="1.0" encoding="utf-8"?>
<p:tagLst xmlns:a="http://schemas.openxmlformats.org/drawingml/2006/main" xmlns:r="http://schemas.openxmlformats.org/officeDocument/2006/relationships" xmlns:p="http://schemas.openxmlformats.org/presentationml/2006/main">
  <p:tag name="OUTPUTDPI" val="1200"/>
  <p:tag name="ORIGINALHEIGHT" val="289.4638"/>
  <p:tag name="ORIGINALWIDTH" val="996.6254"/>
  <p:tag name="LATEXADDIN" val="\documentclass{article}&#10;\usepackage{amsmath}&#10;\pagestyle{empty}&#10;\begin{document}&#10;&#10;$$\Gamma = \frac{C_{nc_0}}{4 d_{nc}\rho_{nc}} \frac{d_P \rho_P}{C_{P_0}}$$&#10;&#10;&#10;\end{document}"/>
  <p:tag name="IGUANATEXSIZE" val="20"/>
  <p:tag name="IGUANATEXCURSOR" val="155"/>
  <p:tag name="TRANSPARENCY" val="True"/>
  <p:tag name="FILENAME" val=""/>
  <p:tag name="LATEXENGINEID" val="0"/>
  <p:tag name="TEMPFOLDER" val="c:\temp\"/>
  <p:tag name="LATEXFORMHEIGHT" val="312"/>
  <p:tag name="LATEXFORMWIDTH" val="384"/>
  <p:tag name="LATEXFORMWRAP" val="True"/>
  <p:tag name="BITMAPVECTOR" val="0"/>
</p:tagLst>
</file>

<file path=ppt/tags/tag166.xml><?xml version="1.0" encoding="utf-8"?>
<p:tagLst xmlns:a="http://schemas.openxmlformats.org/drawingml/2006/main" xmlns:r="http://schemas.openxmlformats.org/officeDocument/2006/relationships" xmlns:p="http://schemas.openxmlformats.org/presentationml/2006/main">
  <p:tag name="OUTPUTDPI" val="1200"/>
  <p:tag name="ORIGINALHEIGHT" val="289.4638"/>
  <p:tag name="ORIGINALWIDTH" val="1010.874"/>
  <p:tag name="LATEXADDIN" val="\documentclass{article}&#10;\usepackage{amsmath}&#10;\pagestyle{empty}&#10;\begin{document}&#10;&#10;$$\Gamma = \frac{1}{4} \frac{C_{nc_0}}{C_{P_0}} \frac{\rho_P}{\rho_{nc}} \frac{d_P}{d_{nc}}$$&#10;&#10;&#10;\end{document}"/>
  <p:tag name="IGUANATEXSIZE" val="20"/>
  <p:tag name="IGUANATEXCURSOR" val="174"/>
  <p:tag name="TRANSPARENCY" val="True"/>
  <p:tag name="FILENAME" val=""/>
  <p:tag name="LATEXENGINEID" val="0"/>
  <p:tag name="TEMPFOLDER" val="c:\temp\"/>
  <p:tag name="LATEXFORMHEIGHT" val="312"/>
  <p:tag name="LATEXFORMWIDTH" val="384"/>
  <p:tag name="LATEXFORMWRAP" val="True"/>
  <p:tag name="BITMAPVECTOR" val="0"/>
</p:tagLst>
</file>

<file path=ppt/tags/tag167.xml><?xml version="1.0" encoding="utf-8"?>
<p:tagLst xmlns:a="http://schemas.openxmlformats.org/drawingml/2006/main" xmlns:r="http://schemas.openxmlformats.org/officeDocument/2006/relationships" xmlns:p="http://schemas.openxmlformats.org/presentationml/2006/main">
  <p:tag name="OUTPUTDPI" val="1200"/>
  <p:tag name="ORIGINALHEIGHT" val="299.9625"/>
  <p:tag name="ORIGINALWIDTH" val="1680.54"/>
  <p:tag name="LATEXADDIN" val="\documentclass{article}&#10;\usepackage{amsmath}&#10;\pagestyle{empty}&#10;\begin{document}&#10;&#10;$$\Gamma = \frac{\phi_{Coag}}{\phi_{Clay}} \frac{D_{Clay}}{D_{Coag}} \frac{\Pi_{A_{Clay}A_{Total}}}{\pi \Pi_{ClaySphere}}$$&#10;&#10;&#10;\end{document}"/>
  <p:tag name="IGUANATEXSIZE" val="20"/>
  <p:tag name="IGUANATEXCURSOR" val="204"/>
  <p:tag name="TRANSPARENCY" val="True"/>
  <p:tag name="FILENAME" val=""/>
  <p:tag name="LATEXENGINEID" val="0"/>
  <p:tag name="TEMPFOLDER" val="c:\temp\"/>
  <p:tag name="LATEXFORMHEIGHT" val="312"/>
  <p:tag name="LATEXFORMWIDTH" val="384"/>
  <p:tag name="LATEXFORMWRAP" val="True"/>
  <p:tag name="BITMAPVECTOR" val="0"/>
</p:tagLst>
</file>

<file path=ppt/tags/tag168.xml><?xml version="1.0" encoding="utf-8"?>
<p:tagLst xmlns:a="http://schemas.openxmlformats.org/drawingml/2006/main" xmlns:r="http://schemas.openxmlformats.org/officeDocument/2006/relationships" xmlns:p="http://schemas.openxmlformats.org/presentationml/2006/main">
  <p:tag name="OUTPUTDPI" val="1200"/>
  <p:tag name="ORIGINALHEIGHT" val="438.6952"/>
  <p:tag name="ORIGINALWIDTH" val="1003.375"/>
  <p:tag name="LATEXADDIN" val="\documentclass{article}&#10;\usepackage{amsmath}&#10;\pagestyle{empty}&#10;\begin{document}&#10;&#10;&#10;$$\Gamma = \frac{ \frac{6}{\pi d_{nc}^3} \frac{C_{nc_0}}{\rho_{nc}} \pi d_{nc}^2}{4\frac{6}{\pi d_P^3} \frac{C_{P_0}}{\rho_P}\pi d_p^2}$$&#10;&#10;\end{document}"/>
  <p:tag name="IGUANATEXSIZE" val="20"/>
  <p:tag name="IGUANATEXCURSOR" val="219"/>
  <p:tag name="TRANSPARENCY" val="True"/>
  <p:tag name="FILENAME" val=""/>
  <p:tag name="LATEXENGINEID" val="0"/>
  <p:tag name="TEMPFOLDER" val="c:\temp\"/>
  <p:tag name="LATEXFORMHEIGHT" val="312"/>
  <p:tag name="LATEXFORMWIDTH" val="384"/>
  <p:tag name="LATEXFORMWRAP" val="True"/>
  <p:tag name="BITMAPVECTOR" val="0"/>
</p:tagLst>
</file>

<file path=ppt/tags/tag169.xml><?xml version="1.0" encoding="utf-8"?>
<p:tagLst xmlns:a="http://schemas.openxmlformats.org/drawingml/2006/main" xmlns:r="http://schemas.openxmlformats.org/officeDocument/2006/relationships" xmlns:p="http://schemas.openxmlformats.org/presentationml/2006/main">
  <p:tag name="OUTPUTDPI" val="1200"/>
  <p:tag name="ORIGINALHEIGHT" val="336.7079"/>
  <p:tag name="ORIGINALWIDTH" val="422.1972"/>
  <p:tag name="LATEXADDIN" val="\documentclass{article}&#10;\usepackage{amsmath}&#10;\pagestyle{empty}&#10;\begin{document}&#10;&#10;$$\Lambda  = \frac{1}{n_P^\frac{1}{3}}$$&#10;&#10;&#10;\end{document}"/>
  <p:tag name="IGUANATEXSIZE" val="20"/>
  <p:tag name="IGUANATEXCURSOR" val="121"/>
  <p:tag name="TRANSPARENCY" val="True"/>
  <p:tag name="FILENAME" val=""/>
  <p:tag name="LATEXENGINEID" val="0"/>
  <p:tag name="TEMPFOLDER" val="c:\temp\"/>
  <p:tag name="LATEXFORMHEIGHT" val="312"/>
  <p:tag name="LATEXFORMWIDTH" val="384"/>
  <p:tag name="LATEXFORMWRAP" val="True"/>
  <p:tag name="BITMAPVECTOR" val="0"/>
</p:tagLst>
</file>

<file path=ppt/tags/tag17.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3254.593"/>
  <p:tag name="LATEXADDIN" val="\documentclass{article}&#10;\usepackage{amsmath}&#10;\pagestyle{empty}&#10;\begin{document}&#10;&#10;$$V_t = \frac{g d^2}{18 \nu_{H_2O}}&#10;\left( \frac{d_0}{d} \right)^2&#10;\frac{ \left( \rho_{Floc} - \rho_{H_2O} \right) }{\rho_{H_2O}}&#10;\left( \frac{d}{d_0} \right)^2 &#10;\left( \frac{d}{d_0} \right)^{D_{Fractal} -3 }$$&#10;&#10;&#10;\end{document}"/>
  <p:tag name="IGUANATEXSIZE" val="20"/>
  <p:tag name="IGUANATEXCURSOR" val="291"/>
  <p:tag name="TRANSPARENCY" val="True"/>
  <p:tag name="FILENAME" val=""/>
  <p:tag name="LATEXENGINEID" val="0"/>
  <p:tag name="TEMPFOLDER" val="c:\temp\"/>
  <p:tag name="LATEXFORMHEIGHT" val="312"/>
  <p:tag name="LATEXFORMWIDTH" val="384"/>
  <p:tag name="LATEXFORMWRAP" val="True"/>
  <p:tag name="BITMAPVECTOR" val="0"/>
</p:tagLst>
</file>

<file path=ppt/tags/tag170.xml><?xml version="1.0" encoding="utf-8"?>
<p:tagLst xmlns:a="http://schemas.openxmlformats.org/drawingml/2006/main" xmlns:r="http://schemas.openxmlformats.org/officeDocument/2006/relationships" xmlns:p="http://schemas.openxmlformats.org/presentationml/2006/main">
  <p:tag name="OUTPUTDPI" val="1200"/>
  <p:tag name="ORIGINALHEIGHT" val="252.7184"/>
  <p:tag name="ORIGINALWIDTH" val="1535.058"/>
  <p:tag name="LATEXADDIN" val="\documentclass{article}&#10;\usepackage{amsmath}&#10;\pagestyle{empty}&#10;\begin{document}&#10;&#10;$$\frac{3}{2} \left( n_P^{- \frac{2}{3}} - n_{P_0}^{- \frac{2}{3}} \right) = k \pi d_P^2 Gt \Gamma$$&#10;&#10;&#10;\end{document}"/>
  <p:tag name="IGUANATEXSIZE" val="20"/>
  <p:tag name="IGUANATEXCURSOR" val="181"/>
  <p:tag name="TRANSPARENCY" val="True"/>
  <p:tag name="FILENAME" val=""/>
  <p:tag name="LATEXENGINEID" val="0"/>
  <p:tag name="TEMPFOLDER" val="c:\temp\"/>
  <p:tag name="LATEXFORMHEIGHT" val="312"/>
  <p:tag name="LATEXFORMWIDTH" val="384"/>
  <p:tag name="LATEXFORMWRAP" val="True"/>
  <p:tag name="BITMAPVECTOR" val="0"/>
</p:tagLst>
</file>

<file path=ppt/tags/tag171.xml><?xml version="1.0" encoding="utf-8"?>
<p:tagLst xmlns:a="http://schemas.openxmlformats.org/drawingml/2006/main" xmlns:r="http://schemas.openxmlformats.org/officeDocument/2006/relationships" xmlns:p="http://schemas.openxmlformats.org/presentationml/2006/main">
  <p:tag name="OUTPUTDPI" val="1200"/>
  <p:tag name="ORIGINALHEIGHT" val="448.4439"/>
  <p:tag name="ORIGINALWIDTH" val="2140.232"/>
  <p:tag name="LATEXADDIN" val="\documentclass{article}&#10;\usepackage{amsmath}&#10;\pagestyle{empty}&#10;\begin{document}&#10;&#10;&#10;$$\frac{3}{2} \left( \frac{n_P^{- \frac{2}{3}}}{n_{P_0}^{- \frac{2}{3}}} &#10;- \frac{n_{P_0}^{- \frac{2}{3}}}{n_{P_0}^{- \frac{2}{3}}} \right) &#10;= k \pi d_P^2 Gt \frac{n_{nc_0} d_{nc}^2}{n_{P_0}^{- \frac{2}{3}} n_{p_0}d_p^2}$$&#10;&#10;\end{document}"/>
  <p:tag name="IGUANATEXSIZE" val="20"/>
  <p:tag name="IGUANATEXCURSOR" val="304"/>
  <p:tag name="TRANSPARENCY" val="True"/>
  <p:tag name="FILENAME" val=""/>
  <p:tag name="LATEXENGINEID" val="0"/>
  <p:tag name="TEMPFOLDER" val="c:\temp\"/>
  <p:tag name="LATEXFORMHEIGHT" val="312"/>
  <p:tag name="LATEXFORMWIDTH" val="384"/>
  <p:tag name="LATEXFORMWRAP" val="True"/>
  <p:tag name="BITMAPVECTOR" val="0"/>
</p:tagLst>
</file>

<file path=ppt/tags/tag172.xml><?xml version="1.0" encoding="utf-8"?>
<p:tagLst xmlns:a="http://schemas.openxmlformats.org/drawingml/2006/main" xmlns:r="http://schemas.openxmlformats.org/officeDocument/2006/relationships" xmlns:p="http://schemas.openxmlformats.org/presentationml/2006/main">
  <p:tag name="OUTPUTDPI" val="1200"/>
  <p:tag name="ORIGINALHEIGHT" val="309.7113"/>
  <p:tag name="ORIGINALWIDTH" val="779.9025"/>
  <p:tag name="LATEXADDIN" val="\documentclass{article}&#10;\usepackage{amsmath}&#10;\pagestyle{empty}&#10;\begin{document}&#10;&#10;$$\bar Gt \approx \frac{3}{2} \frac{\Lambda^2}{k \pi d_P^2 \Gamma}$$&#10;&#10;&#10;\end{document}"/>
  <p:tag name="IGUANATEXSIZE" val="20"/>
  <p:tag name="IGUANATEXCURSOR" val="166"/>
  <p:tag name="TRANSPARENCY" val="True"/>
  <p:tag name="FILENAME" val=""/>
  <p:tag name="LATEXENGINEID" val="0"/>
  <p:tag name="TEMPFOLDER" val="c:\temp\"/>
  <p:tag name="LATEXFORMHEIGHT" val="312"/>
  <p:tag name="LATEXFORMWIDTH" val="384"/>
  <p:tag name="LATEXFORMWRAP" val="True"/>
  <p:tag name="BITMAPVECTOR" val="0"/>
</p:tagLst>
</file>

<file path=ppt/tags/tag173.xml><?xml version="1.0" encoding="utf-8"?>
<p:tagLst xmlns:a="http://schemas.openxmlformats.org/drawingml/2006/main" xmlns:r="http://schemas.openxmlformats.org/officeDocument/2006/relationships" xmlns:p="http://schemas.openxmlformats.org/presentationml/2006/main">
  <p:tag name="OUTPUTDPI" val="1200"/>
  <p:tag name="ORIGINALHEIGHT" val="255.718"/>
  <p:tag name="ORIGINALWIDTH" val="905.1368"/>
  <p:tag name="LATEXADDIN" val="\documentclass{article}&#10;\usepackage{amsmath}&#10;\pagestyle{empty}&#10;\begin{document}&#10;&#10;$$\Lambda^2 = \frac{2}{3} k \pi d_P^2 \Gamma \bar Gt$$&#10;&#10;&#10;\end{document}"/>
  <p:tag name="IGUANATEXSIZE" val="20"/>
  <p:tag name="IGUANATEXCURSOR" val="135"/>
  <p:tag name="TRANSPARENCY" val="True"/>
  <p:tag name="FILENAME" val=""/>
  <p:tag name="LATEXENGINEID" val="0"/>
  <p:tag name="TEMPFOLDER" val="c:\temp\"/>
  <p:tag name="LATEXFORMHEIGHT" val="312"/>
  <p:tag name="LATEXFORMWIDTH" val="384"/>
  <p:tag name="LATEXFORMWRAP" val="True"/>
  <p:tag name="BITMAPVECTOR" val="0"/>
</p:tagLst>
</file>

<file path=ppt/tags/tag174.xml><?xml version="1.0" encoding="utf-8"?>
<p:tagLst xmlns:a="http://schemas.openxmlformats.org/drawingml/2006/main" xmlns:r="http://schemas.openxmlformats.org/officeDocument/2006/relationships" xmlns:p="http://schemas.openxmlformats.org/presentationml/2006/main">
  <p:tag name="OUTPUTDPI" val="1200"/>
  <p:tag name="ORIGINALHEIGHT" val="289.4638"/>
  <p:tag name="ORIGINALWIDTH" val="1602.55"/>
  <p:tag name="LATEXADDIN" val="\documentclass{article}&#10;\usepackage{amsmath}&#10;\pagestyle{empty}&#10;\begin{document}&#10;&#10;&#10;$$\Lambda^2 = \frac{2}{3} k \pi d_P^2 \bar Gt \frac{1}{4} \frac{C_{nc_0}}{C_{P_0}} \frac{\rho_P}{\rho_{nc}} \frac{d_P}{d_{nc}}$$&#10;&#10;\end{document}"/>
  <p:tag name="IGUANATEXSIZE" val="20"/>
  <p:tag name="IGUANATEXCURSOR" val="210"/>
  <p:tag name="TRANSPARENCY" val="True"/>
  <p:tag name="FILENAME" val=""/>
  <p:tag name="LATEXENGINEID" val="0"/>
  <p:tag name="TEMPFOLDER" val="c:\temp\"/>
  <p:tag name="LATEXFORMHEIGHT" val="312"/>
  <p:tag name="LATEXFORMWIDTH" val="384"/>
  <p:tag name="LATEXFORMWRAP" val="True"/>
  <p:tag name="BITMAPVECTOR" val="0"/>
</p:tagLst>
</file>

<file path=ppt/tags/tag175.xml><?xml version="1.0" encoding="utf-8"?>
<p:tagLst xmlns:a="http://schemas.openxmlformats.org/drawingml/2006/main" xmlns:r="http://schemas.openxmlformats.org/officeDocument/2006/relationships" xmlns:p="http://schemas.openxmlformats.org/presentationml/2006/main">
  <p:tag name="OUTPUTDPI" val="1200"/>
  <p:tag name="ORIGINALHEIGHT" val="569.9287"/>
  <p:tag name="ORIGINALWIDTH" val="1726.284"/>
  <p:tag name="LATEXADDIN" val="\documentclass{article}&#10;\usepackage{amsmath}&#10;\pagestyle{empty}&#10;\begin{document}&#10;&#10;&#10;$$n_P = \frac{1}{\left( \frac{2}{3} k \pi Gt \frac{n_{nc_0} d_{nc}^2}{n_{p_0}} + \frac{1}{n_{P_0}^{\frac{2}{3}}} \right)^{\frac{3}{2}}}$$&#10;&#10;\end{document}"/>
  <p:tag name="IGUANATEXSIZE" val="20"/>
  <p:tag name="IGUANATEXCURSOR" val="219"/>
  <p:tag name="TRANSPARENCY" val="True"/>
  <p:tag name="FILENAME" val=""/>
  <p:tag name="LATEXENGINEID" val="0"/>
  <p:tag name="TEMPFOLDER" val="c:\temp\"/>
  <p:tag name="LATEXFORMHEIGHT" val="312"/>
  <p:tag name="LATEXFORMWIDTH" val="384"/>
  <p:tag name="LATEXFORMWRAP" val="True"/>
  <p:tag name="BITMAPVECTOR" val="0"/>
</p:tagLst>
</file>

<file path=ppt/tags/tag176.xml><?xml version="1.0" encoding="utf-8"?>
<p:tagLst xmlns:a="http://schemas.openxmlformats.org/drawingml/2006/main" xmlns:r="http://schemas.openxmlformats.org/officeDocument/2006/relationships" xmlns:p="http://schemas.openxmlformats.org/presentationml/2006/main">
  <p:tag name="OUTPUTDPI" val="1200"/>
  <p:tag name="ORIGINALHEIGHT" val="723.6595"/>
  <p:tag name="ORIGINALWIDTH" val="2751.406"/>
  <p:tag name="LATEXADDIN" val="\documentclass{article}&#10;\usepackage{amsmath}&#10;\pagestyle{empty}&#10;\begin{document}&#10;&#10;&#10;$$\frac{6}{\pi d_P^3} \frac{C_P}{\rho_P} &#10;= \frac{1}{&#10;  \left( \frac{2}{3} k \pi Gt \frac{\frac{6}{\pi d_{nc}^3} \frac{C_{nc_0}}{\rho_{nc}} d_{nc}^2}{\frac{6}{\pi d_P^3} \frac{C_{P_0}}{\rho_P}} + \frac{1}{\left( \frac{6}{\pi d_P^3} \frac{C_{P_0}}{\rho_P} \right)^{\frac{2}{3}}} \right)^{\frac{3}{2}}&#10;  }$$&#10;&#10;\end{document}"/>
  <p:tag name="IGUANATEXSIZE" val="20"/>
  <p:tag name="IGUANATEXCURSOR" val="387"/>
  <p:tag name="TRANSPARENCY" val="True"/>
  <p:tag name="FILENAME" val=""/>
  <p:tag name="LATEXENGINEID" val="0"/>
  <p:tag name="TEMPFOLDER" val="c:\temp\"/>
  <p:tag name="LATEXFORMHEIGHT" val="312"/>
  <p:tag name="LATEXFORMWIDTH" val="384"/>
  <p:tag name="LATEXFORMWRAP" val="True"/>
  <p:tag name="BITMAPVECTOR" val="0"/>
</p:tagLst>
</file>

<file path=ppt/tags/tag177.xml><?xml version="1.0" encoding="utf-8"?>
<p:tagLst xmlns:a="http://schemas.openxmlformats.org/drawingml/2006/main" xmlns:r="http://schemas.openxmlformats.org/officeDocument/2006/relationships" xmlns:p="http://schemas.openxmlformats.org/presentationml/2006/main">
  <p:tag name="OUTPUTDPI" val="1200"/>
  <p:tag name="ORIGINALHEIGHT" val="521.9348"/>
  <p:tag name="ORIGINALWIDTH" val="2686.164"/>
  <p:tag name="LATEXADDIN" val="\documentclass{article}&#10;\usepackage{amsmath}&#10;\pagestyle{empty}&#10;\begin{document}&#10;&#10;$$C_P = \frac{\pi d_P^3 \rho_P}{6} \frac{1}{\left[ \frac{2}{3} k \pi Gt \frac{d_P^3}{d_{nc}} \frac{\rho_P C_{nc_0}}{\rho _{nc}C_{P_0}} + \left( \frac{\pi d_P^3}{6} \frac{\rho_P}{C_{P_0}} \right)^{\frac{2}{3}} \right]^{\frac{3}{2}}}$$&#10;&#10;&#10;\end{document}"/>
  <p:tag name="IGUANATEXSIZE" val="20"/>
  <p:tag name="IGUANATEXCURSOR" val="314"/>
  <p:tag name="TRANSPARENCY" val="True"/>
  <p:tag name="FILENAME" val=""/>
  <p:tag name="LATEXENGINEID" val="0"/>
  <p:tag name="TEMPFOLDER" val="c:\temp\"/>
  <p:tag name="LATEXFORMHEIGHT" val="312"/>
  <p:tag name="LATEXFORMWIDTH" val="384"/>
  <p:tag name="LATEXFORMWRAP" val="True"/>
  <p:tag name="BITMAPVECTOR" val="0"/>
</p:tagLst>
</file>

<file path=ppt/tags/tag178.xml><?xml version="1.0" encoding="utf-8"?>
<p:tagLst xmlns:a="http://schemas.openxmlformats.org/drawingml/2006/main" xmlns:r="http://schemas.openxmlformats.org/officeDocument/2006/relationships" xmlns:p="http://schemas.openxmlformats.org/presentationml/2006/main">
  <p:tag name="OUTPUTDPI" val="1200"/>
  <p:tag name="ORIGINALHEIGHT" val="295.4631"/>
  <p:tag name="ORIGINALWIDTH" val="2056.993"/>
  <p:tag name="LATEXADDIN" val="\documentclass{article}&#10;\usepackage{amsmath}&#10;\pagestyle{empty}&#10;\begin{document}&#10;&#10;$$\Pi_{A_{Clay}A_{Total}} = \frac{SA_{ClayTotal}}{SA_{ClayTotal} + SA_{Wall}}$$&#10;&#10;&#10;\end{document}"/>
  <p:tag name="IGUANATEXSIZE" val="20"/>
  <p:tag name="IGUANATEXCURSOR" val="160"/>
  <p:tag name="TRANSPARENCY" val="True"/>
  <p:tag name="FILENAME" val=""/>
  <p:tag name="LATEXENGINEID" val="0"/>
  <p:tag name="TEMPFOLDER" val="c:\temp\"/>
  <p:tag name="LATEXFORMHEIGHT" val="312"/>
  <p:tag name="LATEXFORMWIDTH" val="384"/>
  <p:tag name="LATEXFORMWRAP" val="True"/>
  <p:tag name="BITMAPVECTOR" val="0"/>
</p:tagLst>
</file>

<file path=ppt/tags/tag179.xml><?xml version="1.0" encoding="utf-8"?>
<p:tagLst xmlns:a="http://schemas.openxmlformats.org/drawingml/2006/main" xmlns:r="http://schemas.openxmlformats.org/officeDocument/2006/relationships" xmlns:p="http://schemas.openxmlformats.org/presentationml/2006/main">
  <p:tag name="OUTPUTDPI" val="1200"/>
  <p:tag name="ORIGINALHEIGHT" val="334.4582"/>
  <p:tag name="ORIGINALWIDTH" val="1653.543"/>
  <p:tag name="LATEXADDIN" val="\documentclass{article}&#10;\usepackage{amsmath}&#10;\pagestyle{empty}&#10;\begin{document}&#10;&#10;$$\Pi_{A_{Clay}A_{Total}} = \frac{1}{1 + \frac{SA_{Wall}}{SA_{ClayTotal}}}$$&#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18.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2452.193"/>
  <p:tag name="LATEXADDIN" val="\documentclass{article}&#10;\usepackage{amsmath}&#10;\pagestyle{empty}&#10;\begin{document}&#10;&#10;$$V_t = \frac{g d^2}{18 \nu_{H_2O}} &#10;\frac{ \left( \rho_{Floc_0} - \rho_{H_2O} \right) }{\rho_{H_2O}} &#10;\left( \frac{d_0}{d} \right)^{3 - D_{Fractal}}$$&#10;&#10;&#10;\end{document}"/>
  <p:tag name="IGUANATEXSIZE" val="20"/>
  <p:tag name="IGUANATEXCURSOR" val="232"/>
  <p:tag name="TRANSPARENCY" val="True"/>
  <p:tag name="FILENAME" val=""/>
  <p:tag name="LATEXENGINEID" val="0"/>
  <p:tag name="TEMPFOLDER" val="c:\temp\"/>
  <p:tag name="LATEXFORMHEIGHT" val="312"/>
  <p:tag name="LATEXFORMWIDTH" val="384"/>
  <p:tag name="LATEXFORMWRAP" val="True"/>
  <p:tag name="BITMAPVECTOR" val="0"/>
</p:tagLst>
</file>

<file path=ppt/tags/tag180.xml><?xml version="1.0" encoding="utf-8"?>
<p:tagLst xmlns:a="http://schemas.openxmlformats.org/drawingml/2006/main" xmlns:r="http://schemas.openxmlformats.org/officeDocument/2006/relationships" xmlns:p="http://schemas.openxmlformats.org/presentationml/2006/main">
  <p:tag name="OUTPUTDPI" val="1200"/>
  <p:tag name="ORIGINALHEIGHT" val="109.4863"/>
  <p:tag name="ORIGINALWIDTH" val="1277.09"/>
  <p:tag name="LATEXADDIN" val="\documentclass{article}&#10;\usepackage{amsmath}&#10;\pagestyle{empty}&#10;\begin{document}&#10;&#10;$$SA_{Wall} = \pi D_{Tube} L_{Tube}$$&#10;&#10;&#10;\end{document}"/>
  <p:tag name="IGUANATEXSIZE" val="20"/>
  <p:tag name="IGUANATEXCURSOR" val="118"/>
  <p:tag name="TRANSPARENCY" val="True"/>
  <p:tag name="FILENAME" val=""/>
  <p:tag name="LATEXENGINEID" val="0"/>
  <p:tag name="TEMPFOLDER" val="c:\temp\"/>
  <p:tag name="LATEXFORMHEIGHT" val="312"/>
  <p:tag name="LATEXFORMWIDTH" val="384"/>
  <p:tag name="LATEXFORMWRAP" val="True"/>
  <p:tag name="BITMAPVECTOR" val="0"/>
</p:tagLst>
</file>

<file path=ppt/tags/tag181.xml><?xml version="1.0" encoding="utf-8"?>
<p:tagLst xmlns:a="http://schemas.openxmlformats.org/drawingml/2006/main" xmlns:r="http://schemas.openxmlformats.org/officeDocument/2006/relationships" xmlns:p="http://schemas.openxmlformats.org/presentationml/2006/main">
  <p:tag name="OUTPUTDPI" val="1200"/>
  <p:tag name="ORIGINALHEIGHT" val="295.4631"/>
  <p:tag name="ORIGINALWIDTH" val="2272.216"/>
  <p:tag name="LATEXADDIN" val="\documentclass{article}&#10;\usepackage{amsmath}&#10;\pagestyle{empty}&#10;\begin{document}&#10;&#10;&#10;$$SA_{ClayTotal} = \frac{\pi}{4} D_{Tube}^2 L_{Tube} \frac{SA_{Clay}}{V_{Clay}} \phi_{Clay}$$&#10;&#10;\end{document}"/>
  <p:tag name="IGUANATEXSIZE" val="20"/>
  <p:tag name="IGUANATEXCURSOR" val="175"/>
  <p:tag name="TRANSPARENCY" val="True"/>
  <p:tag name="FILENAME" val=""/>
  <p:tag name="LATEXENGINEID" val="0"/>
  <p:tag name="TEMPFOLDER" val="c:\temp\"/>
  <p:tag name="LATEXFORMHEIGHT" val="312"/>
  <p:tag name="LATEXFORMWIDTH" val="384"/>
  <p:tag name="LATEXFORMWRAP" val="True"/>
  <p:tag name="BITMAPVECTOR" val="0"/>
</p:tagLst>
</file>

<file path=ppt/tags/tag182.xml><?xml version="1.0" encoding="utf-8"?>
<p:tagLst xmlns:a="http://schemas.openxmlformats.org/drawingml/2006/main" xmlns:r="http://schemas.openxmlformats.org/officeDocument/2006/relationships" xmlns:p="http://schemas.openxmlformats.org/presentationml/2006/main">
  <p:tag name="OUTPUTDPI" val="1200"/>
  <p:tag name="ORIGINALHEIGHT" val="345.7068"/>
  <p:tag name="ORIGINALWIDTH" val="2613.423"/>
  <p:tag name="LATEXADDIN" val="\documentclass{article}&#10;\usepackage{amsmath}&#10;\pagestyle{empty}&#10;\begin{document}&#10;&#10;&#10;$$\Pi_{ClaySphere} = \frac{SA_{Clay}}{\rlap{--} V_{Clay}} \frac{ \frac{\pi}{6} D_{Clay}^3}{\pi D_{Clay}^2} = \frac{SA_{Clay}}{\rlap{--} V_{Clay}} \frac{D_{Clay}}{6}$$&#10;&#10;\end{document}"/>
  <p:tag name="IGUANATEXSIZE" val="20"/>
  <p:tag name="IGUANATEXCURSOR" val="216"/>
  <p:tag name="TRANSPARENCY" val="True"/>
  <p:tag name="FILENAME" val=""/>
  <p:tag name="LATEXENGINEID" val="0"/>
  <p:tag name="TEMPFOLDER" val="c:\temp\"/>
  <p:tag name="LATEXFORMHEIGHT" val="312"/>
  <p:tag name="LATEXFORMWIDTH" val="384"/>
  <p:tag name="LATEXFORMWRAP" val="True"/>
  <p:tag name="BITMAPVECTOR" val="0"/>
</p:tagLst>
</file>

<file path=ppt/tags/tag183.xml><?xml version="1.0" encoding="utf-8"?>
<p:tagLst xmlns:a="http://schemas.openxmlformats.org/drawingml/2006/main" xmlns:r="http://schemas.openxmlformats.org/officeDocument/2006/relationships" xmlns:p="http://schemas.openxmlformats.org/presentationml/2006/main">
  <p:tag name="OUTPUTDPI" val="1200"/>
  <p:tag name="ORIGINALHEIGHT" val="295.4631"/>
  <p:tag name="ORIGINALWIDTH" val="1294.338"/>
  <p:tag name="LATEXADDIN" val="\documentclass{article}&#10;\usepackage{amsmath}&#10;\pagestyle{empty}&#10;\begin{document}&#10;&#10;$$\frac{SA_{Clay}}{\rlap{--} V_{Clay}} = \frac{6 \Pi_{ClaySphere}}{D_{Clay}}$$&#10;&#10;&#10;\end{document}"/>
  <p:tag name="IGUANATEXSIZE" val="20"/>
  <p:tag name="IGUANATEXCURSOR" val="107"/>
  <p:tag name="TRANSPARENCY" val="True"/>
  <p:tag name="FILENAME" val=""/>
  <p:tag name="LATEXENGINEID" val="0"/>
  <p:tag name="TEMPFOLDER" val="c:\temp\"/>
  <p:tag name="LATEXFORMHEIGHT" val="312"/>
  <p:tag name="LATEXFORMWIDTH" val="384"/>
  <p:tag name="LATEXFORMWRAP" val="True"/>
  <p:tag name="BITMAPVECTOR" val="0"/>
</p:tagLst>
</file>

<file path=ppt/tags/tag184.xml><?xml version="1.0" encoding="utf-8"?>
<p:tagLst xmlns:a="http://schemas.openxmlformats.org/drawingml/2006/main" xmlns:r="http://schemas.openxmlformats.org/officeDocument/2006/relationships" xmlns:p="http://schemas.openxmlformats.org/presentationml/2006/main">
  <p:tag name="OUTPUTDPI" val="1200"/>
  <p:tag name="ORIGINALHEIGHT" val="310.4612"/>
  <p:tag name="ORIGINALWIDTH" val="2539.933"/>
  <p:tag name="LATEXADDIN" val="\documentclass{article}&#10;\usepackage{amsmath}&#10;\pagestyle{empty}&#10;\begin{document}&#10;&#10;$$SA_{ClayTotal} = \frac{3 \pi D_{Tube}^2 L_{Tube} \Pi_{ClaySphere}} {2D_{Clay}}{\phi_{Clay}}$$&#10;&#10;&#10;\end{document}"/>
  <p:tag name="IGUANATEXSIZE" val="20"/>
  <p:tag name="IGUANATEXCURSOR" val="176"/>
  <p:tag name="TRANSPARENCY" val="True"/>
  <p:tag name="FILENAME" val=""/>
  <p:tag name="LATEXENGINEID" val="0"/>
  <p:tag name="TEMPFOLDER" val="c:\temp\"/>
  <p:tag name="LATEXFORMHEIGHT" val="312"/>
  <p:tag name="LATEXFORMWIDTH" val="384"/>
  <p:tag name="LATEXFORMWRAP" val="True"/>
  <p:tag name="BITMAPVECTOR" val="0"/>
</p:tagLst>
</file>

<file path=ppt/tags/tag185.xml><?xml version="1.0" encoding="utf-8"?>
<p:tagLst xmlns:a="http://schemas.openxmlformats.org/drawingml/2006/main" xmlns:r="http://schemas.openxmlformats.org/officeDocument/2006/relationships" xmlns:p="http://schemas.openxmlformats.org/presentationml/2006/main">
  <p:tag name="OUTPUTDPI" val="1200"/>
  <p:tag name="ORIGINALHEIGHT" val="346.4567"/>
  <p:tag name="ORIGINALWIDTH" val="1620.547"/>
  <p:tag name="LATEXADDIN" val="\documentclass{article}&#10;\usepackage{amsmath}&#10;\pagestyle{empty}&#10;\begin{document}&#10;&#10;$$R_{Clay} = \frac{1}{1 + \frac{4V_{Clay}} {D_{Tube} SA_{Clay} \phi_{Clay}}}$$&#10;&#10;&#10;\end{document}"/>
  <p:tag name="IGUANATEXSIZE" val="20"/>
  <p:tag name="IGUANATEXCURSOR" val="159"/>
  <p:tag name="TRANSPARENCY" val="True"/>
  <p:tag name="FILENAME" val=""/>
  <p:tag name="LATEXENGINEID" val="0"/>
  <p:tag name="TEMPFOLDER" val="c:\temp\"/>
  <p:tag name="LATEXFORMHEIGHT" val="312"/>
  <p:tag name="LATEXFORMWIDTH" val="384"/>
  <p:tag name="LATEXFORMWRAP" val="True"/>
  <p:tag name="BITMAPVECTOR" val="0"/>
</p:tagLst>
</file>

<file path=ppt/tags/tag186.xml><?xml version="1.0" encoding="utf-8"?>
<p:tagLst xmlns:a="http://schemas.openxmlformats.org/drawingml/2006/main" xmlns:r="http://schemas.openxmlformats.org/officeDocument/2006/relationships" xmlns:p="http://schemas.openxmlformats.org/presentationml/2006/main">
  <p:tag name="OUTPUTDPI" val="1200"/>
  <p:tag name="ORIGINALHEIGHT" val="429.6963"/>
  <p:tag name="ORIGINALWIDTH" val="2556.43"/>
  <p:tag name="LATEXADDIN" val="\documentclass{article}&#10;\usepackage{amsmath}&#10;\pagestyle{empty}&#10;\begin{document}&#10;&#10;&#10;$$\Pi_{A_{Clay} A_{Total}} = \frac{1}{&#10;  1 + \frac{\pi D_{Tube} L_{Tube}}{&#10;    \frac{3 \pi D_{Tube}^2 L_{Tube} \Pi_{ClaySphere}}{2D_{Clay}} \phi_{Clay}&#10;  }&#10;  }$$&#10;&#10;\end{document}"/>
  <p:tag name="IGUANATEXSIZE" val="20"/>
  <p:tag name="IGUANATEXCURSOR" val="243"/>
  <p:tag name="TRANSPARENCY" val="True"/>
  <p:tag name="FILENAME" val=""/>
  <p:tag name="LATEXENGINEID" val="0"/>
  <p:tag name="TEMPFOLDER" val="c:\temp\"/>
  <p:tag name="LATEXFORMHEIGHT" val="312"/>
  <p:tag name="LATEXFORMWIDTH" val="384"/>
  <p:tag name="LATEXFORMWRAP" val="True"/>
  <p:tag name="BITMAPVECTOR" val="0"/>
</p:tagLst>
</file>

<file path=ppt/tags/tag187.xml><?xml version="1.0" encoding="utf-8"?>
<p:tagLst xmlns:a="http://schemas.openxmlformats.org/drawingml/2006/main" xmlns:r="http://schemas.openxmlformats.org/officeDocument/2006/relationships" xmlns:p="http://schemas.openxmlformats.org/presentationml/2006/main">
  <p:tag name="OUTPUTDPI" val="1200"/>
  <p:tag name="ORIGINALHEIGHT" val="346.4567"/>
  <p:tag name="ORIGINALWIDTH" val="2241.47"/>
  <p:tag name="LATEXADDIN" val="\documentclass{article}&#10;\usepackage{amsmath}&#10;\pagestyle{empty}&#10;\begin{document}&#10;&#10;$$\Pi_{A_{Clay} A_{Total}} = \frac{1}{&#10;  1 + \frac{2D_{Clay}}{3D_{Tube} \Pi_{ClaySphere} \phi_{Clay}}&#10;  }$$&#10;&#10;&#10;\end{document}"/>
  <p:tag name="IGUANATEXSIZE" val="20"/>
  <p:tag name="IGUANATEXCURSOR" val="188"/>
  <p:tag name="TRANSPARENCY" val="True"/>
  <p:tag name="FILENAME" val=""/>
  <p:tag name="LATEXENGINEID" val="0"/>
  <p:tag name="TEMPFOLDER" val="c:\temp\"/>
  <p:tag name="LATEXFORMHEIGHT" val="312"/>
  <p:tag name="LATEXFORMWIDTH" val="384"/>
  <p:tag name="LATEXFORMWRAP" val="True"/>
  <p:tag name="BITMAPVECTOR" val="0"/>
</p:tagLst>
</file>

<file path=ppt/tags/tag188.xml><?xml version="1.0" encoding="utf-8"?>
<p:tagLst xmlns:a="http://schemas.openxmlformats.org/drawingml/2006/main" xmlns:r="http://schemas.openxmlformats.org/officeDocument/2006/relationships" xmlns:p="http://schemas.openxmlformats.org/presentationml/2006/main">
  <p:tag name="OUTPUTDPI" val="1200"/>
  <p:tag name="ORIGINALHEIGHT" val="311.961"/>
  <p:tag name="ORIGINALWIDTH" val="2486.689"/>
  <p:tag name="LATEXADDIN" val="\documentclass{article}&#10;\usepackage{amsmath}&#10;\pagestyle{empty}&#10;\begin{document}&#10;&#10;$$\frac{N_{CoagPerClay}}{SA_{Clay}} = \frac{C_{Coag}}{\rho_{Coag}}\frac{1}{\frac{\pi}{6} D_{Coag}^3}&#10;\frac{V_{Clay}}{SA_{Clay}}&#10;\frac{\rho_{Clay}}{C_{Clay}}$$&#10;&#10;&#10;\end{document}"/>
  <p:tag name="IGUANATEXSIZE" val="20"/>
  <p:tag name="IGUANATEXCURSOR" val="239"/>
  <p:tag name="TRANSPARENCY" val="True"/>
  <p:tag name="FILENAME" val=""/>
  <p:tag name="LATEXENGINEID" val="0"/>
  <p:tag name="TEMPFOLDER" val="c:\temp\"/>
  <p:tag name="LATEXFORMHEIGHT" val="312"/>
  <p:tag name="LATEXFORMWIDTH" val="384"/>
  <p:tag name="LATEXFORMWRAP" val="True"/>
  <p:tag name="BITMAPVECTOR" val="0"/>
</p:tagLst>
</file>

<file path=ppt/tags/tag189.xml><?xml version="1.0" encoding="utf-8"?>
<p:tagLst xmlns:a="http://schemas.openxmlformats.org/drawingml/2006/main" xmlns:r="http://schemas.openxmlformats.org/officeDocument/2006/relationships" xmlns:p="http://schemas.openxmlformats.org/presentationml/2006/main">
  <p:tag name="OUTPUTDPI" val="1200"/>
  <p:tag name="ORIGINALHEIGHT" val="346.4567"/>
  <p:tag name="ORIGINALWIDTH" val="2241.47"/>
  <p:tag name="LATEXADDIN" val="\documentclass{article}&#10;\usepackage{amsmath}&#10;\pagestyle{empty}&#10;\begin{document}&#10;&#10;$$\Pi_{A_{Clay} A_{Total}} = \frac{1}{1 + \frac{2D_{Clay}}{3D_{Tube} \Pi_{ClaySphere} \phi_{Clay}}}$$&#10;&#10;&#10;\end{document}"/>
  <p:tag name="IGUANATEXSIZE" val="20"/>
  <p:tag name="IGUANATEXCURSOR" val="182"/>
  <p:tag name="TRANSPARENCY" val="True"/>
  <p:tag name="FILENAME" val=""/>
  <p:tag name="LATEXENGINEID" val="0"/>
  <p:tag name="TEMPFOLDER" val="c:\temp\"/>
  <p:tag name="LATEXFORMHEIGHT" val="312"/>
  <p:tag name="LATEXFORMWIDTH" val="384"/>
  <p:tag name="LATEXFORMWRAP" val="True"/>
  <p:tag name="BITMAPVECTOR" val="0"/>
</p:tagLst>
</file>

<file path=ppt/tags/tag19.xml><?xml version="1.0" encoding="utf-8"?>
<p:tagLst xmlns:a="http://schemas.openxmlformats.org/drawingml/2006/main" xmlns:r="http://schemas.openxmlformats.org/officeDocument/2006/relationships" xmlns:p="http://schemas.openxmlformats.org/presentationml/2006/main">
  <p:tag name="OUTPUTDPI" val="1200"/>
  <p:tag name="ORIGINALHEIGHT" val="304.462"/>
  <p:tag name="ORIGINALWIDTH" val="1425.572"/>
  <p:tag name="LATEXADDIN" val="\documentclass{article}&#10;\usepackage{amsmath}&#10;\pagestyle{empty}&#10;\begin{document}&#10;&#10;$$V_t = \frac{g d^2}{18 \nu_{H_2O}} \frac{\rho_{Floc} - \rho_{H_2O}}{\rho_{H_2O}}$$&#10;&#10;&#10;\end{document}"/>
  <p:tag name="IGUANATEXSIZE" val="20"/>
  <p:tag name="IGUANATEXCURSOR" val="164"/>
  <p:tag name="TRANSPARENCY" val="True"/>
  <p:tag name="FILENAME" val=""/>
  <p:tag name="LATEXENGINEID" val="0"/>
  <p:tag name="TEMPFOLDER" val="c:\temp\"/>
  <p:tag name="LATEXFORMHEIGHT" val="312"/>
  <p:tag name="LATEXFORMWIDTH" val="384"/>
  <p:tag name="LATEXFORMWRAP" val="True"/>
  <p:tag name="BITMAPVECTOR" val="0"/>
</p:tagLst>
</file>

<file path=ppt/tags/tag190.xml><?xml version="1.0" encoding="utf-8"?>
<p:tagLst xmlns:a="http://schemas.openxmlformats.org/drawingml/2006/main" xmlns:r="http://schemas.openxmlformats.org/officeDocument/2006/relationships" xmlns:p="http://schemas.openxmlformats.org/presentationml/2006/main">
  <p:tag name="OUTPUTDPI" val="1200"/>
  <p:tag name="ORIGINALHEIGHT" val="325.4593"/>
  <p:tag name="ORIGINALWIDTH" val="2661.417"/>
  <p:tag name="LATEXADDIN" val="\documentclass{article}&#10;\usepackage{amsmath}&#10;\pagestyle{empty}&#10;\begin{document}&#10;&#10;&#10;$$\frac{D_{Coag}^2 N_{CoagPerClay}}{SA_{Clay}} = &#10;\frac{\phi_{Coag}}{\phi_{Clay}}&#10;\frac{D_{Clay}}{\pi D_{Coag} \Pi_{ClaySphere}}$$&#10;&#10;\end{document}"/>
  <p:tag name="IGUANATEXSIZE" val="20"/>
  <p:tag name="IGUANATEXCURSOR" val="212"/>
  <p:tag name="TRANSPARENCY" val="True"/>
  <p:tag name="FILENAME" val=""/>
  <p:tag name="LATEXENGINEID" val="0"/>
  <p:tag name="TEMPFOLDER" val="c:\temp\"/>
  <p:tag name="LATEXFORMHEIGHT" val="312"/>
  <p:tag name="LATEXFORMWIDTH" val="384"/>
  <p:tag name="LATEXFORMWRAP" val="True"/>
  <p:tag name="BITMAPVECTOR" val="0"/>
</p:tagLst>
</file>

<file path=ppt/tags/tag191.xml><?xml version="1.0" encoding="utf-8"?>
<p:tagLst xmlns:a="http://schemas.openxmlformats.org/drawingml/2006/main" xmlns:r="http://schemas.openxmlformats.org/officeDocument/2006/relationships" xmlns:p="http://schemas.openxmlformats.org/presentationml/2006/main">
  <p:tag name="OUTPUTDPI" val="1200"/>
  <p:tag name="ORIGINALHEIGHT" val="295.4631"/>
  <p:tag name="ORIGINALWIDTH" val="1294.338"/>
  <p:tag name="LATEXADDIN" val="\documentclass{article}&#10;\usepackage{amsmath}&#10;\pagestyle{empty}&#10;\begin{document}&#10;&#10;$$\frac{SA_{Clay}}{\rlap{--} V_{Clay}} = \frac{6 \Pi_{ClaySphere}}{D_{Clay}}$$&#10;&#10;&#10;\end{document}"/>
  <p:tag name="IGUANATEXSIZE" val="20"/>
  <p:tag name="IGUANATEXCURSOR" val="108"/>
  <p:tag name="TRANSPARENCY" val="True"/>
  <p:tag name="FILENAME" val=""/>
  <p:tag name="LATEXENGINEID" val="0"/>
  <p:tag name="TEMPFOLDER" val="c:\temp\"/>
  <p:tag name="LATEXFORMHEIGHT" val="312"/>
  <p:tag name="LATEXFORMWIDTH" val="384"/>
  <p:tag name="LATEXFORMWRAP" val="True"/>
  <p:tag name="BITMAPVECTOR" val="0"/>
</p:tagLst>
</file>

<file path=ppt/tags/tag192.xml><?xml version="1.0" encoding="utf-8"?>
<p:tagLst xmlns:a="http://schemas.openxmlformats.org/drawingml/2006/main" xmlns:r="http://schemas.openxmlformats.org/officeDocument/2006/relationships" xmlns:p="http://schemas.openxmlformats.org/presentationml/2006/main">
  <p:tag name="OUTPUTDPI" val="1200"/>
  <p:tag name="ORIGINALHEIGHT" val="214.4731"/>
  <p:tag name="ORIGINALWIDTH" val="2131.983"/>
  <p:tag name="LATEXADDIN" val="\documentclass{article}&#10;\usepackage{amsmath}&#10;\pagestyle{empty}&#10;\begin{document}&#10;&#10;$$\Gamma = 1 - e^{&#10; - \frac{D_{Coag}^2 N_{CoagPerClay}}{SA_{Clay}} \Pi_{A_{Clay} A_{Total}}&#10; }$$&#10;&#10;&#10;\end{document}"/>
  <p:tag name="IGUANATEXSIZE" val="20"/>
  <p:tag name="IGUANATEXCURSOR" val="177"/>
  <p:tag name="TRANSPARENCY" val="True"/>
  <p:tag name="FILENAME" val=""/>
  <p:tag name="LATEXENGINEID" val="0"/>
  <p:tag name="TEMPFOLDER" val="c:\temp\"/>
  <p:tag name="LATEXFORMHEIGHT" val="312"/>
  <p:tag name="LATEXFORMWIDTH" val="384"/>
  <p:tag name="LATEXFORMWRAP" val="True"/>
  <p:tag name="BITMAPVECTOR" val="0"/>
</p:tagLst>
</file>

<file path=ppt/tags/tag193.xml><?xml version="1.0" encoding="utf-8"?>
<p:tagLst xmlns:a="http://schemas.openxmlformats.org/drawingml/2006/main" xmlns:r="http://schemas.openxmlformats.org/officeDocument/2006/relationships" xmlns:p="http://schemas.openxmlformats.org/presentationml/2006/main">
  <p:tag name="OUTPUTDPI" val="1200"/>
  <p:tag name="ORIGINALHEIGHT" val="203.9745"/>
  <p:tag name="ORIGINALWIDTH" val="1827.522"/>
  <p:tag name="LATEXADDIN" val="\documentclass{article}&#10;\usepackage{amsmath}&#10;\pagestyle{empty}&#10;\begin{document}&#10;&#10; $$\Gamma  = 1 - e^{&#10;  - \frac{\phi_{Coag}}{\phi_{Clay}} \frac{D_{Clay}}{D_{Coag}} \frac{\Pi_{A_{Clay} A_{Total}}}{\pi \Pi_{ClaySphere}}&#10;  }$$&#10;&#10;&#10;\end{document}"/>
  <p:tag name="IGUANATEXSIZE" val="20"/>
  <p:tag name="IGUANATEXCURSOR" val="223"/>
  <p:tag name="TRANSPARENCY" val="True"/>
  <p:tag name="FILENAME" val=""/>
  <p:tag name="LATEXENGINEID" val="0"/>
  <p:tag name="TEMPFOLDER" val="c:\temp\"/>
  <p:tag name="LATEXFORMHEIGHT" val="312"/>
  <p:tag name="LATEXFORMWIDTH" val="384"/>
  <p:tag name="LATEXFORMWRAP" val="True"/>
  <p:tag name="BITMAPVECTOR" val="0"/>
</p:tagLst>
</file>

<file path=ppt/tags/tag194.xml><?xml version="1.0" encoding="utf-8"?>
<p:tagLst xmlns:a="http://schemas.openxmlformats.org/drawingml/2006/main" xmlns:r="http://schemas.openxmlformats.org/officeDocument/2006/relationships" xmlns:p="http://schemas.openxmlformats.org/presentationml/2006/main">
  <p:tag name="OUTPUTDPI" val="1200"/>
  <p:tag name="ORIGINALHEIGHT" val="213.7233"/>
  <p:tag name="ORIGINALWIDTH" val="1601.8"/>
  <p:tag name="LATEXADDIN" val="\documentclass{article}&#10;\usepackage{amsmath}&#10;\pagestyle{empty}&#10;\begin{document}&#10;&#10;$$\Gamma  = 1 - e^{&#10;   - \frac{4D_{nc}^2 n_{nc}}{\pi D_P^2 n_P} \Pi_{A_{Clay} A_{Total}}&#10;   }$$&#10;&#10;&#10;\end{document}"/>
  <p:tag name="IGUANATEXSIZE" val="20"/>
  <p:tag name="IGUANATEXCURSOR" val="176"/>
  <p:tag name="TRANSPARENCY" val="True"/>
  <p:tag name="FILENAME" val=""/>
  <p:tag name="LATEXENGINEID" val="0"/>
  <p:tag name="TEMPFOLDER" val="c:\temp\"/>
  <p:tag name="LATEXFORMHEIGHT" val="312"/>
  <p:tag name="LATEXFORMWIDTH" val="384"/>
  <p:tag name="LATEXFORMWRAP" val="True"/>
  <p:tag name="BITMAPVECTOR" val="0"/>
</p:tagLst>
</file>

<file path=ppt/tags/tag195.xml><?xml version="1.0" encoding="utf-8"?>
<p:tagLst xmlns:a="http://schemas.openxmlformats.org/drawingml/2006/main" xmlns:r="http://schemas.openxmlformats.org/officeDocument/2006/relationships" xmlns:p="http://schemas.openxmlformats.org/presentationml/2006/main">
  <p:tag name="OUTPUTDPI" val="1200"/>
  <p:tag name="ORIGINALHEIGHT" val="290.2137"/>
  <p:tag name="ORIGINALWIDTH" val="1140.607"/>
  <p:tag name="LATEXADDIN" val="\documentclass{article}&#10;\usepackage{amsmath}&#10;\pagestyle{empty}&#10;\begin{document}&#10;&#10;$$\Pi_{HD} = \frac{H_{ClayPlatelet}}{D_{ClayPlatelet}}$$&#10;&#10;&#10;\end{document}"/>
  <p:tag name="IGUANATEXSIZE" val="20"/>
  <p:tag name="IGUANATEXCURSOR" val="137"/>
  <p:tag name="TRANSPARENCY" val="True"/>
  <p:tag name="FILENAME" val=""/>
  <p:tag name="LATEXENGINEID" val="0"/>
  <p:tag name="TEMPFOLDER" val="c:\temp\"/>
  <p:tag name="LATEXFORMHEIGHT" val="312"/>
  <p:tag name="LATEXFORMWIDTH" val="384"/>
  <p:tag name="LATEXFORMWRAP" val="True"/>
  <p:tag name="BITMAPVECTOR" val="0"/>
</p:tagLst>
</file>

<file path=ppt/tags/tag196.xml><?xml version="1.0" encoding="utf-8"?>
<p:tagLst xmlns:a="http://schemas.openxmlformats.org/drawingml/2006/main" xmlns:r="http://schemas.openxmlformats.org/officeDocument/2006/relationships" xmlns:p="http://schemas.openxmlformats.org/presentationml/2006/main">
  <p:tag name="OUTPUTDPI" val="1200"/>
  <p:tag name="ORIGINALHEIGHT" val="222.7221"/>
  <p:tag name="ORIGINALWIDTH" val="2086.239"/>
  <p:tag name="LATEXADDIN" val="\documentclass{article}&#10;\usepackage{amsmath}&#10;\pagestyle{empty}&#10;\begin{document}&#10;&#10;$$\rlap{--} V_{Platelet} = \frac{\pi}{4} D_{ClayPlatelet}^2 H_{ClayPlatelet}$$&#10;&#10;&#10;\end{document}"/>
  <p:tag name="IGUANATEXSIZE" val="20"/>
  <p:tag name="IGUANATEXCURSOR" val="91"/>
  <p:tag name="TRANSPARENCY" val="True"/>
  <p:tag name="FILENAME" val=""/>
  <p:tag name="LATEXENGINEID" val="0"/>
  <p:tag name="TEMPFOLDER" val="c:\temp\"/>
  <p:tag name="LATEXFORMHEIGHT" val="312"/>
  <p:tag name="LATEXFORMWIDTH" val="384"/>
  <p:tag name="LATEXFORMWRAP" val="True"/>
  <p:tag name="BITMAPVECTOR" val="0"/>
</p:tagLst>
</file>

<file path=ppt/tags/tag197.xml><?xml version="1.0" encoding="utf-8"?>
<p:tagLst xmlns:a="http://schemas.openxmlformats.org/drawingml/2006/main" xmlns:r="http://schemas.openxmlformats.org/officeDocument/2006/relationships" xmlns:p="http://schemas.openxmlformats.org/presentationml/2006/main">
  <p:tag name="OUTPUTDPI" val="1200"/>
  <p:tag name="ORIGINALHEIGHT" val="222.7221"/>
  <p:tag name="ORIGINALWIDTH" val="1667.042"/>
  <p:tag name="LATEXADDIN" val="\documentclass{article}&#10;\usepackage{amsmath}&#10;\pagestyle{empty}&#10;\begin{document}&#10;&#10;$$\rlap{--} V_{Platelet} = \Pi_{HD} \frac{\pi}{4} D_{ClayPlatelet}^3$$&#10;&#10;&#10;\end{document}"/>
  <p:tag name="IGUANATEXSIZE" val="20"/>
  <p:tag name="IGUANATEXCURSOR" val="90"/>
  <p:tag name="TRANSPARENCY" val="True"/>
  <p:tag name="FILENAME" val=""/>
  <p:tag name="LATEXENGINEID" val="0"/>
  <p:tag name="TEMPFOLDER" val="c:\temp\"/>
  <p:tag name="LATEXFORMHEIGHT" val="312"/>
  <p:tag name="LATEXFORMWIDTH" val="384"/>
  <p:tag name="LATEXFORMWRAP" val="True"/>
  <p:tag name="BITMAPVECTOR" val="0"/>
</p:tagLst>
</file>

<file path=ppt/tags/tag198.xml><?xml version="1.0" encoding="utf-8"?>
<p:tagLst xmlns:a="http://schemas.openxmlformats.org/drawingml/2006/main" xmlns:r="http://schemas.openxmlformats.org/officeDocument/2006/relationships" xmlns:p="http://schemas.openxmlformats.org/presentationml/2006/main">
  <p:tag name="OUTPUTDPI" val="1200"/>
  <p:tag name="ORIGINALHEIGHT" val="225.7218"/>
  <p:tag name="ORIGINALWIDTH" val="1030.371"/>
  <p:tag name="LATEXADDIN" val="\documentclass{article}&#10;\usepackage{amsmath}&#10;\pagestyle{empty}&#10;\begin{document}&#10;&#10;$$\rlap{--} V_{Platelet} = \frac{\pi}{6} D_{Clay}^3$$&#10;&#10;&#10;\end{document}"/>
  <p:tag name="IGUANATEXSIZE" val="20"/>
  <p:tag name="IGUANATEXCURSOR" val="91"/>
  <p:tag name="TRANSPARENCY" val="True"/>
  <p:tag name="FILENAME" val=""/>
  <p:tag name="LATEXENGINEID" val="0"/>
  <p:tag name="TEMPFOLDER" val="c:\temp\"/>
  <p:tag name="LATEXFORMHEIGHT" val="312"/>
  <p:tag name="LATEXFORMWIDTH" val="384"/>
  <p:tag name="LATEXFORMWRAP" val="True"/>
  <p:tag name="BITMAPVECTOR" val="0"/>
</p:tagLst>
</file>

<file path=ppt/tags/tag199.xml><?xml version="1.0" encoding="utf-8"?>
<p:tagLst xmlns:a="http://schemas.openxmlformats.org/drawingml/2006/main" xmlns:r="http://schemas.openxmlformats.org/officeDocument/2006/relationships" xmlns:p="http://schemas.openxmlformats.org/presentationml/2006/main">
  <p:tag name="OUTPUTDPI" val="1200"/>
  <p:tag name="ORIGINALHEIGHT" val="225.7218"/>
  <p:tag name="ORIGINALWIDTH" val="2264.717"/>
  <p:tag name="LATEXADDIN" val="\documentclass{article}&#10;\usepackage{amsmath}&#10;\pagestyle{empty}&#10;\begin{document}&#10;&#10;$$\rlap{--} V_{Platelet} = \Pi_{HD} \frac{\pi}{4} D_{ClayPlatelet}^3 = \frac{\pi}{6} D_{Clay}^3$$&#10;&#10;&#10;\end{document}"/>
  <p:tag name="IGUANATEXSIZE" val="20"/>
  <p:tag name="IGUANATEXCURSOR" val="90"/>
  <p:tag name="TRANSPARENCY" val="True"/>
  <p:tag name="FILENAME" val=""/>
  <p:tag name="LATEXENGINEID" val="0"/>
  <p:tag name="TEMPFOLDER" val="c:\temp\"/>
  <p:tag name="LATEXFORMHEIGHT" val="312"/>
  <p:tag name="LATEXFORMWIDTH" val="384"/>
  <p:tag name="LATEXFORMWRAP" val="True"/>
  <p:tag name="BITMAPVECTOR" val="0"/>
</p:tagLst>
</file>

<file path=ppt/tags/tag2.xml><?xml version="1.0" encoding="utf-8"?>
<p:tagLst xmlns:a="http://schemas.openxmlformats.org/drawingml/2006/main" xmlns:r="http://schemas.openxmlformats.org/officeDocument/2006/relationships" xmlns:p="http://schemas.openxmlformats.org/presentationml/2006/main">
  <p:tag name="OUTPUTDPI" val="1200"/>
  <p:tag name="ORIGINALHEIGHT" val="106.4867"/>
  <p:tag name="ORIGINALWIDTH" val="432.6959"/>
  <p:tag name="LATEXADDIN" val="\documentclass{article}&#10;\usepackage{amsmath}&#10;\pagestyle{empty}&#10;\begin{document}&#10;&#10;$\varepsilon  = \nu {G^2}$&#10;&#10;&#10;\end{document}"/>
  <p:tag name="IGUANATEXSIZE" val="30"/>
  <p:tag name="IGUANATEXCURSOR" val="81"/>
  <p:tag name="TRANSPARENCY" val="True"/>
  <p:tag name="FILENAME" val=""/>
  <p:tag name="LATEXENGINEID" val="0"/>
  <p:tag name="TEMPFOLDER" val="c:\temp\"/>
  <p:tag name="LATEXFORMHEIGHT" val="312"/>
  <p:tag name="LATEXFORMWIDTH" val="384"/>
  <p:tag name="LATEXFORMWRAP" val="False"/>
  <p:tag name="BITMAPVECTOR" val="0"/>
</p:tagLst>
</file>

<file path=ppt/tags/tag20.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2582.677"/>
  <p:tag name="LATEXADDIN" val="\documentclass{article}&#10;\usepackage{amsmath}&#10;\pagestyle{empty}&#10;\begin{document}&#10;&#10;$$\rho_{Floc} - \rho_{H_2O} = \left( \rho_{Floc_0} - \rho_{H_2O} \right) \left( \frac{d_0}{d} \right)^{3 - D_{Fractal}}$$&#10;&#10;&#10;\end{document}"/>
  <p:tag name="IGUANATEXSIZE" val="20"/>
  <p:tag name="IGUANATEXCURSOR" val="202"/>
  <p:tag name="TRANSPARENCY" val="True"/>
  <p:tag name="FILENAME" val=""/>
  <p:tag name="LATEXENGINEID" val="0"/>
  <p:tag name="TEMPFOLDER" val="c:\temp\"/>
  <p:tag name="LATEXFORMHEIGHT" val="312"/>
  <p:tag name="LATEXFORMWIDTH" val="384"/>
  <p:tag name="LATEXFORMWRAP" val="True"/>
  <p:tag name="BITMAPVECTOR" val="0"/>
</p:tagLst>
</file>

<file path=ppt/tags/tag200.xml><?xml version="1.0" encoding="utf-8"?>
<p:tagLst xmlns:a="http://schemas.openxmlformats.org/drawingml/2006/main" xmlns:r="http://schemas.openxmlformats.org/officeDocument/2006/relationships" xmlns:p="http://schemas.openxmlformats.org/presentationml/2006/main">
  <p:tag name="OUTPUTDPI" val="1200"/>
  <p:tag name="ORIGINALHEIGHT" val="342.7072"/>
  <p:tag name="ORIGINALWIDTH" val="1814.773"/>
  <p:tag name="LATEXADDIN" val="\documentclass{article}&#10;\usepackage{amsmath}&#10;\pagestyle{empty}&#10;\begin{document}&#10;&#10;$$D_{ClayPlatelet} = \left( \frac{2}{3 \Pi_{HD}} \right)^{\frac{1}{3}} D_{Clay}$$&#10;&#10;&#10;\end{document}"/>
  <p:tag name="IGUANATEXSIZE" val="20"/>
  <p:tag name="IGUANATEXCURSOR" val="162"/>
  <p:tag name="TRANSPARENCY" val="True"/>
  <p:tag name="FILENAME" val=""/>
  <p:tag name="LATEXENGINEID" val="0"/>
  <p:tag name="TEMPFOLDER" val="c:\temp\"/>
  <p:tag name="LATEXFORMHEIGHT" val="312"/>
  <p:tag name="LATEXFORMWIDTH" val="384"/>
  <p:tag name="LATEXFORMWRAP" val="True"/>
  <p:tag name="BITMAPVECTOR" val="0"/>
</p:tagLst>
</file>

<file path=ppt/tags/tag201.xml><?xml version="1.0" encoding="utf-8"?>
<p:tagLst xmlns:a="http://schemas.openxmlformats.org/drawingml/2006/main" xmlns:r="http://schemas.openxmlformats.org/officeDocument/2006/relationships" xmlns:p="http://schemas.openxmlformats.org/presentationml/2006/main">
  <p:tag name="OUTPUTDPI" val="1200"/>
  <p:tag name="ORIGINALHEIGHT" val="342.7072"/>
  <p:tag name="ORIGINALWIDTH" val="1814.773"/>
  <p:tag name="LATEXADDIN" val="\documentclass{article}&#10;\usepackage{amsmath}&#10;\pagestyle{empty}&#10;\begin{document}&#10;&#10;$$D_{ClayPlatelet} = \left( \frac{2}{3 \Pi_{HD}} \right)^{\frac{1}{3}} D_{Clay}$$&#10;&#10;&#10;\end{document}"/>
  <p:tag name="IGUANATEXSIZE" val="20"/>
  <p:tag name="IGUANATEXCURSOR" val="162"/>
  <p:tag name="TRANSPARENCY" val="True"/>
  <p:tag name="FILENAME" val=""/>
  <p:tag name="LATEXENGINEID" val="0"/>
  <p:tag name="TEMPFOLDER" val="c:\temp\"/>
  <p:tag name="LATEXFORMHEIGHT" val="312"/>
  <p:tag name="LATEXFORMWIDTH" val="384"/>
  <p:tag name="LATEXFORMWRAP" val="True"/>
  <p:tag name="BITMAPVECTOR" val="0"/>
</p:tagLst>
</file>

<file path=ppt/tags/tag202.xml><?xml version="1.0" encoding="utf-8"?>
<p:tagLst xmlns:a="http://schemas.openxmlformats.org/drawingml/2006/main" xmlns:r="http://schemas.openxmlformats.org/officeDocument/2006/relationships" xmlns:p="http://schemas.openxmlformats.org/presentationml/2006/main">
  <p:tag name="OUTPUTDPI" val="1200"/>
  <p:tag name="ORIGINALHEIGHT" val="222.7221"/>
  <p:tag name="ORIGINALWIDTH" val="3382.077"/>
  <p:tag name="LATEXADDIN" val="\documentclass{article}&#10;\usepackage{amsmath}&#10;\pagestyle{empty}&#10;\begin{document}&#10;&#10;$$SA_{ClayPlatelet} = 2 \frac{\pi}{4} D_{ClayPlatelet}^2 + \pi D_{ClayPlatelet} H_{ClayPlatelet}$$&#10;&#10;&#10;\end{document}"/>
  <p:tag name="IGUANATEXSIZE" val="20"/>
  <p:tag name="IGUANATEXCURSOR" val="179"/>
  <p:tag name="TRANSPARENCY" val="True"/>
  <p:tag name="FILENAME" val=""/>
  <p:tag name="LATEXENGINEID" val="0"/>
  <p:tag name="TEMPFOLDER" val="c:\temp\"/>
  <p:tag name="LATEXFORMHEIGHT" val="312"/>
  <p:tag name="LATEXFORMWIDTH" val="384"/>
  <p:tag name="LATEXFORMWRAP" val="True"/>
  <p:tag name="BITMAPVECTOR" val="0"/>
</p:tagLst>
</file>

<file path=ppt/tags/tag203.xml><?xml version="1.0" encoding="utf-8"?>
<p:tagLst xmlns:a="http://schemas.openxmlformats.org/drawingml/2006/main" xmlns:r="http://schemas.openxmlformats.org/officeDocument/2006/relationships" xmlns:p="http://schemas.openxmlformats.org/presentationml/2006/main">
  <p:tag name="OUTPUTDPI" val="1200"/>
  <p:tag name="ORIGINALHEIGHT" val="290.2137"/>
  <p:tag name="ORIGINALWIDTH" val="1140.607"/>
  <p:tag name="LATEXADDIN" val="\documentclass{article}&#10;\usepackage{amsmath}&#10;\pagestyle{empty}&#10;\begin{document}&#10;&#10;$$\Pi_{HD} = \frac{H_{ClayPlatelet}}{D_{ClayPlatelet}}$$&#10;&#10;&#10;\end{document}"/>
  <p:tag name="IGUANATEXSIZE" val="20"/>
  <p:tag name="IGUANATEXCURSOR" val="137"/>
  <p:tag name="TRANSPARENCY" val="True"/>
  <p:tag name="FILENAME" val=""/>
  <p:tag name="LATEXENGINEID" val="0"/>
  <p:tag name="TEMPFOLDER" val="c:\temp\"/>
  <p:tag name="LATEXFORMHEIGHT" val="312"/>
  <p:tag name="LATEXFORMWIDTH" val="384"/>
  <p:tag name="LATEXFORMWRAP" val="True"/>
  <p:tag name="BITMAPVECTOR" val="0"/>
</p:tagLst>
</file>

<file path=ppt/tags/tag204.xml><?xml version="1.0" encoding="utf-8"?>
<p:tagLst xmlns:a="http://schemas.openxmlformats.org/drawingml/2006/main" xmlns:r="http://schemas.openxmlformats.org/officeDocument/2006/relationships" xmlns:p="http://schemas.openxmlformats.org/presentationml/2006/main">
  <p:tag name="OUTPUTDPI" val="1200"/>
  <p:tag name="ORIGINALHEIGHT" val="342.7072"/>
  <p:tag name="ORIGINALWIDTH" val="3568.054"/>
  <p:tag name="LATEXADDIN" val="\documentclass{article}&#10;\usepackage{amsmath}&#10;\pagestyle{empty}&#10;\begin{document}&#10;&#10;&#10;$$SA_{ClayPlatelet} = 2 \frac{\pi}{4} \left( \frac{2}{3 \Pi_{HD}} \right)^\frac{2}{3} D_{Clay}^2 + \Pi_{HD} \pi \left( \frac{2}{3\Pi_{HD}} \right)^\frac{2}{3} D_{Clay}^2$$&#10;&#10;\end{document}"/>
  <p:tag name="IGUANATEXSIZE" val="20"/>
  <p:tag name="IGUANATEXCURSOR" val="253"/>
  <p:tag name="TRANSPARENCY" val="True"/>
  <p:tag name="FILENAME" val=""/>
  <p:tag name="LATEXENGINEID" val="0"/>
  <p:tag name="TEMPFOLDER" val="c:\temp\"/>
  <p:tag name="LATEXFORMHEIGHT" val="312"/>
  <p:tag name="LATEXFORMWIDTH" val="384"/>
  <p:tag name="LATEXFORMWRAP" val="True"/>
  <p:tag name="BITMAPVECTOR" val="0"/>
</p:tagLst>
</file>

<file path=ppt/tags/tag205.xml><?xml version="1.0" encoding="utf-8"?>
<p:tagLst xmlns:a="http://schemas.openxmlformats.org/drawingml/2006/main" xmlns:r="http://schemas.openxmlformats.org/officeDocument/2006/relationships" xmlns:p="http://schemas.openxmlformats.org/presentationml/2006/main">
  <p:tag name="OUTPUTDPI" val="1200"/>
  <p:tag name="ORIGINALHEIGHT" val="342.7072"/>
  <p:tag name="ORIGINALWIDTH" val="2682.415"/>
  <p:tag name="LATEXADDIN" val="\documentclass{article}&#10;\usepackage{amsmath}&#10;\pagestyle{empty}&#10;\begin{document}&#10;&#10;&#10;$$SA_{ClayPlatelet} = \left( \frac{1}{2} + \Pi_{HD} \right)&#10;\left( \frac{2}{3{\Pi_{HD}}} \right)^\frac{2}{3} \pi D_{Clay}^2$$&#10;&#10;\end{document}"/>
  <p:tag name="IGUANATEXSIZE" val="20"/>
  <p:tag name="IGUANATEXCURSOR" val="207"/>
  <p:tag name="TRANSPARENCY" val="True"/>
  <p:tag name="FILENAME" val=""/>
  <p:tag name="LATEXENGINEID" val="0"/>
  <p:tag name="TEMPFOLDER" val="c:\temp\"/>
  <p:tag name="LATEXFORMHEIGHT" val="312"/>
  <p:tag name="LATEXFORMWIDTH" val="384"/>
  <p:tag name="LATEXFORMWRAP" val="True"/>
  <p:tag name="BITMAPVECTOR" val="0"/>
</p:tagLst>
</file>

<file path=ppt/tags/tag206.xml><?xml version="1.0" encoding="utf-8"?>
<p:tagLst xmlns:a="http://schemas.openxmlformats.org/drawingml/2006/main" xmlns:r="http://schemas.openxmlformats.org/officeDocument/2006/relationships" xmlns:p="http://schemas.openxmlformats.org/presentationml/2006/main">
  <p:tag name="OUTPUTDPI" val="1200"/>
  <p:tag name="ORIGINALHEIGHT" val="314.2107"/>
  <p:tag name="ORIGINALWIDTH" val="1577.053"/>
  <p:tag name="LATEXADDIN" val="\documentclass{article}&#10;\usepackage{amsmath}&#10;\pagestyle{empty}&#10;\begin{document}&#10;$$\Pi_{ClaySphere} = \frac{SA_{ClayPlatelet}}{\pi D_{Clay}^2}$$&#10;&#10;&#10;&#10;\end{document}"/>
  <p:tag name="IGUANATEXSIZE" val="20"/>
  <p:tag name="IGUANATEXCURSOR" val="143"/>
  <p:tag name="TRANSPARENCY" val="True"/>
  <p:tag name="FILENAME" val=""/>
  <p:tag name="LATEXENGINEID" val="0"/>
  <p:tag name="TEMPFOLDER" val="c:\temp\"/>
  <p:tag name="LATEXFORMHEIGHT" val="312"/>
  <p:tag name="LATEXFORMWIDTH" val="384"/>
  <p:tag name="LATEXFORMWRAP" val="True"/>
  <p:tag name="BITMAPVECTOR" val="0"/>
</p:tagLst>
</file>

<file path=ppt/tags/tag207.xml><?xml version="1.0" encoding="utf-8"?>
<p:tagLst xmlns:a="http://schemas.openxmlformats.org/drawingml/2006/main" xmlns:r="http://schemas.openxmlformats.org/officeDocument/2006/relationships" xmlns:p="http://schemas.openxmlformats.org/presentationml/2006/main">
  <p:tag name="OUTPUTDPI" val="1200"/>
  <p:tag name="ORIGINALHEIGHT" val="342.7072"/>
  <p:tag name="ORIGINALWIDTH" val="2122.985"/>
  <p:tag name="LATEXADDIN" val="\documentclass{article}&#10;\usepackage{amsmath}&#10;\pagestyle{empty}&#10;\begin{document}&#10;&#10;&#10;$$\Pi_{ClaySphere} = \left( \frac{1}{2} + \Pi_{HD} \right)&#10;\left( \frac{2}{3 \Pi_{HD}} \right)^\frac{2}{3}$$&#10;&#10;\end{document}"/>
  <p:tag name="IGUANATEXSIZE" val="20"/>
  <p:tag name="IGUANATEXCURSOR" val="190"/>
  <p:tag name="TRANSPARENCY" val="True"/>
  <p:tag name="FILENAME" val=""/>
  <p:tag name="LATEXENGINEID" val="0"/>
  <p:tag name="TEMPFOLDER" val="c:\temp\"/>
  <p:tag name="LATEXFORMHEIGHT" val="312"/>
  <p:tag name="LATEXFORMWIDTH" val="384"/>
  <p:tag name="LATEXFORMWRAP" val="True"/>
  <p:tag name="BITMAPVECTOR" val="0"/>
</p:tagLst>
</file>

<file path=ppt/tags/tag208.xml><?xml version="1.0" encoding="utf-8"?>
<p:tagLst xmlns:a="http://schemas.openxmlformats.org/drawingml/2006/main" xmlns:r="http://schemas.openxmlformats.org/officeDocument/2006/relationships" xmlns:p="http://schemas.openxmlformats.org/presentationml/2006/main">
  <p:tag name="OUTPUTDPI" val="1200"/>
  <p:tag name="ORIGINALHEIGHT" val="203.9745"/>
  <p:tag name="ORIGINALWIDTH" val="1827.522"/>
  <p:tag name="LATEXADDIN" val="\documentclass{article}&#10;\usepackage{amsmath}&#10;\pagestyle{empty}&#10;\begin{document}&#10;&#10; $$\Gamma  = 1 - e^{&#10;  - \frac{\phi_{Coag}}{\phi_{Clay}} \frac{D_{Clay}}{D_{Coag}} \frac{\Pi_{A_{Clay} A_{Total}}}{\pi \Pi_{ClaySphere}}&#10;  }$$&#10;&#10;&#10;\end{document}"/>
  <p:tag name="IGUANATEXSIZE" val="20"/>
  <p:tag name="IGUANATEXCURSOR" val="223"/>
  <p:tag name="TRANSPARENCY" val="True"/>
  <p:tag name="FILENAME" val=""/>
  <p:tag name="LATEXENGINEID" val="0"/>
  <p:tag name="TEMPFOLDER" val="c:\temp\"/>
  <p:tag name="LATEXFORMHEIGHT" val="312"/>
  <p:tag name="LATEXFORMWIDTH" val="384"/>
  <p:tag name="LATEXFORMWRAP" val="True"/>
  <p:tag name="BITMAPVECTOR" val="0"/>
</p:tagLst>
</file>

<file path=ppt/tags/tag209.xml><?xml version="1.0" encoding="utf-8"?>
<p:tagLst xmlns:a="http://schemas.openxmlformats.org/drawingml/2006/main" xmlns:r="http://schemas.openxmlformats.org/officeDocument/2006/relationships" xmlns:p="http://schemas.openxmlformats.org/presentationml/2006/main">
  <p:tag name="OUTPUTDPI" val="1200"/>
  <p:tag name="ORIGINALHEIGHT" val="342.7072"/>
  <p:tag name="ORIGINALWIDTH" val="2122.985"/>
  <p:tag name="LATEXADDIN" val="\documentclass{article}&#10;\usepackage{amsmath}&#10;\pagestyle{empty}&#10;\begin{document}&#10;&#10;&#10;$$\Pi_{ClaySphere} = \left( \frac{1}{2} + \Pi_{HD} \right)&#10;\left( \frac{2}{3 \Pi_{HD}} \right)^\frac{2}{3}$$&#10;&#10;\end{document}"/>
  <p:tag name="IGUANATEXSIZE" val="20"/>
  <p:tag name="IGUANATEXCURSOR" val="190"/>
  <p:tag name="TRANSPARENCY" val="True"/>
  <p:tag name="FILENAME" val=""/>
  <p:tag name="LATEXENGINEID" val="0"/>
  <p:tag name="TEMPFOLDER" val="c:\temp\"/>
  <p:tag name="LATEXFORMHEIGHT" val="312"/>
  <p:tag name="LATEXFORMWIDTH" val="384"/>
  <p:tag name="LATEXFORMWRAP" val="True"/>
  <p:tag name="BITMAPVECTOR" val="0"/>
</p:tagLst>
</file>

<file path=ppt/tags/tag21.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2457.443"/>
  <p:tag name="LATEXADDIN" val="\documentclass{article}&#10;\usepackage{amsmath}&#10;\pagestyle{empty}&#10;\begin{document}&#10;&#10;$$V_t = \frac{g d_0}{18 \nu_{H_2O}}&#10;\frac{ \left( \rho_{Floc_0} - \rho_{H_2O} \right)}{\rho_{H_2O}}&#10;\left( \frac{d}{d_0} \right)^{D_{Fractal} - 1}$$&#10;&#10;&#10;\end{document}"/>
  <p:tag name="IGUANATEXSIZE" val="20"/>
  <p:tag name="IGUANATEXCURSOR" val="229"/>
  <p:tag name="TRANSPARENCY" val="True"/>
  <p:tag name="FILENAME" val=""/>
  <p:tag name="LATEXENGINEID" val="0"/>
  <p:tag name="TEMPFOLDER" val="c:\temp\"/>
  <p:tag name="LATEXFORMHEIGHT" val="312"/>
  <p:tag name="LATEXFORMWIDTH" val="384"/>
  <p:tag name="LATEXFORMWRAP" val="True"/>
  <p:tag name="BITMAPVECTOR" val="0"/>
</p:tagLst>
</file>

<file path=ppt/tags/tag210.xml><?xml version="1.0" encoding="utf-8"?>
<p:tagLst xmlns:a="http://schemas.openxmlformats.org/drawingml/2006/main" xmlns:r="http://schemas.openxmlformats.org/officeDocument/2006/relationships" xmlns:p="http://schemas.openxmlformats.org/presentationml/2006/main">
  <p:tag name="OUTPUTDPI" val="1200"/>
  <p:tag name="ORIGINALHEIGHT" val="346.4567"/>
  <p:tag name="ORIGINALWIDTH" val="2241.47"/>
  <p:tag name="LATEXADDIN" val="\documentclass{article}&#10;\usepackage{amsmath}&#10;\pagestyle{empty}&#10;\begin{document}&#10;&#10;$$\Pi_{A_{Clay} A_{Total}} = \frac{1}{1 + \frac{2D_{Clay}}{3D_{Tube} \Pi_{ClaySphere} \phi_{Clay}}}$$&#10;&#10;&#10;\end{document}"/>
  <p:tag name="IGUANATEXSIZE" val="20"/>
  <p:tag name="IGUANATEXCURSOR" val="182"/>
  <p:tag name="TRANSPARENCY" val="True"/>
  <p:tag name="FILENAME" val=""/>
  <p:tag name="LATEXENGINEID" val="0"/>
  <p:tag name="TEMPFOLDER" val="c:\temp\"/>
  <p:tag name="LATEXFORMHEIGHT" val="312"/>
  <p:tag name="LATEXFORMWIDTH" val="384"/>
  <p:tag name="LATEXFORMWRAP" val="True"/>
  <p:tag name="BITMAPVECTOR" val="0"/>
</p:tagLst>
</file>

<file path=ppt/tags/tag211.xml><?xml version="1.0" encoding="utf-8"?>
<p:tagLst xmlns:a="http://schemas.openxmlformats.org/drawingml/2006/main" xmlns:r="http://schemas.openxmlformats.org/officeDocument/2006/relationships" xmlns:p="http://schemas.openxmlformats.org/presentationml/2006/main">
  <p:tag name="OUTPUTDPI" val="1200"/>
  <p:tag name="ORIGINALHEIGHT" val="267.7165"/>
  <p:tag name="ORIGINALWIDTH" val="2491.189"/>
  <p:tag name="LATEXADDIN" val="\documentclass{article}&#10;\usepackage{amsmath}&#10;\pagestyle{empty}&#10;\begin{document}&#10;&#10;$$\Gamma = 1 - e^{&#10;  - \frac{\phi_{Coag}}{\phi_{Clay}} \frac{D_{Clay}}{D_{Coag}} \frac{1}{\pi} \frac{1}{\Pi_{ClaySphere} + \frac{2D_{Clay}}{3D_{Tube} \phi_{Clay}}}&#10;  }$$&#10;&#10;&#10;\end{document}"/>
  <p:tag name="IGUANATEXSIZE" val="20"/>
  <p:tag name="IGUANATEXCURSOR" val="250"/>
  <p:tag name="TRANSPARENCY" val="True"/>
  <p:tag name="FILENAME" val=""/>
  <p:tag name="LATEXENGINEID" val="0"/>
  <p:tag name="TEMPFOLDER" val="c:\temp\"/>
  <p:tag name="LATEXFORMHEIGHT" val="312"/>
  <p:tag name="LATEXFORMWIDTH" val="384"/>
  <p:tag name="LATEXFORMWRAP" val="True"/>
  <p:tag name="BITMAPVECTOR" val="0"/>
</p:tagLst>
</file>

<file path=ppt/tags/tag212.xml><?xml version="1.0" encoding="utf-8"?>
<p:tagLst xmlns:a="http://schemas.openxmlformats.org/drawingml/2006/main" xmlns:r="http://schemas.openxmlformats.org/officeDocument/2006/relationships" xmlns:p="http://schemas.openxmlformats.org/presentationml/2006/main">
  <p:tag name="OUTPUTDPI" val="1200"/>
  <p:tag name="ORIGINALHEIGHT" val="294.7131"/>
  <p:tag name="ORIGINALWIDTH" val="2863.892"/>
  <p:tag name="LATEXADDIN" val="\documentclass{article}&#10;\usepackage{amsmath}&#10;\pagestyle{empty}&#10;\begin{document}&#10;&#10;$$\Gamma = 1 - e^{&#10;  - \frac{\phi_{Coag}}{\phi_{Clay}} \frac{D_{Clay}}{D_{Coag}} \frac{1}{\pi} \frac{1}{\left( \frac{1}{2} + \Pi_{HD} \right)&#10;  \left( \frac{2}{3 \Pi_{HD}} \right)^\frac{2}{3} + \frac{2D_{Clay}}{3D_{Tube} \phi_{Clay}}}&#10;  }$$&#10;&#10;&#10;\end{document}"/>
  <p:tag name="IGUANATEXSIZE" val="20"/>
  <p:tag name="IGUANATEXCURSOR" val="321"/>
  <p:tag name="TRANSPARENCY" val="True"/>
  <p:tag name="FILENAME" val=""/>
  <p:tag name="LATEXENGINEID" val="0"/>
  <p:tag name="TEMPFOLDER" val="c:\temp\"/>
  <p:tag name="LATEXFORMHEIGHT" val="312"/>
  <p:tag name="LATEXFORMWIDTH" val="384"/>
  <p:tag name="LATEXFORMWRAP" val="True"/>
  <p:tag name="BITMAPVECTOR" val="0"/>
</p:tagLst>
</file>

<file path=ppt/tags/tag213.xml><?xml version="1.0" encoding="utf-8"?>
<p:tagLst xmlns:a="http://schemas.openxmlformats.org/drawingml/2006/main" xmlns:r="http://schemas.openxmlformats.org/officeDocument/2006/relationships" xmlns:p="http://schemas.openxmlformats.org/presentationml/2006/main">
  <p:tag name="OUTPUTDPI" val="1200"/>
  <p:tag name="ORIGINALHEIGHT" val="356.2054"/>
  <p:tag name="ORIGINALWIDTH" val="2278.965"/>
  <p:tag name="LATEXADDIN" val="\documentclass{article}&#10;\usepackage{amsmath}&#10;\pagestyle{empty}&#10;\begin{document}&#10;&#10;&#10;  $$\frac{\Pi_{A_{Clay} A_{Total}}}{\Pi_{ClaySphere}} = \frac{1}{\Pi_{ClaySphere} + \frac{2D_{Clay}}{3D_{Tube} \phi_{Clay}}}$$&#10;&#10;\end{document}"/>
  <p:tag name="IGUANATEXSIZE" val="20"/>
  <p:tag name="IGUANATEXCURSOR" val="208"/>
  <p:tag name="TRANSPARENCY" val="True"/>
  <p:tag name="FILENAME" val=""/>
  <p:tag name="LATEXENGINEID" val="0"/>
  <p:tag name="TEMPFOLDER" val="c:\temp\"/>
  <p:tag name="LATEXFORMHEIGHT" val="312"/>
  <p:tag name="LATEXFORMWIDTH" val="384"/>
  <p:tag name="LATEXFORMWRAP" val="True"/>
  <p:tag name="BITMAPVECTOR" val="0"/>
</p:tagLst>
</file>

<file path=ppt/tags/tag214.xml><?xml version="1.0" encoding="utf-8"?>
<p:tagLst xmlns:a="http://schemas.openxmlformats.org/drawingml/2006/main" xmlns:r="http://schemas.openxmlformats.org/officeDocument/2006/relationships" xmlns:p="http://schemas.openxmlformats.org/presentationml/2006/main">
  <p:tag name="OUTPUTDPI" val="1200"/>
  <p:tag name="ORIGINALHEIGHT" val="287.2141"/>
  <p:tag name="ORIGINALWIDTH" val="2204.724"/>
  <p:tag name="LATEXADDIN" val="\documentclass{article}&#10;\usepackage{amsmath}&#10;\pagestyle{empty}&#10;\begin{document}&#10;&#10;$$\Gamma = 1 - e^{&#10;- \frac{\phi_{Coag}}{\phi_{Clay}} \frac{D_{Clay}}{D_{Coag}} \frac{1}{\pi} \frac{1}{\left( \frac{1}{2} + \Pi_{HD} \right) \left( \frac{2}{3 \Pi_{HD}} \right)^\frac{2}{3}}   &#10;   }$$&#10;&#10;&#10;\end{document}"/>
  <p:tag name="IGUANATEXSIZE" val="20"/>
  <p:tag name="IGUANATEXCURSOR" val="276"/>
  <p:tag name="TRANSPARENCY" val="True"/>
  <p:tag name="FILENAME" val=""/>
  <p:tag name="LATEXENGINEID" val="0"/>
  <p:tag name="TEMPFOLDER" val="c:\temp\"/>
  <p:tag name="LATEXFORMHEIGHT" val="312"/>
  <p:tag name="LATEXFORMWIDTH" val="384"/>
  <p:tag name="LATEXFORMWRAP" val="True"/>
  <p:tag name="BITMAPVECTOR" val="0"/>
</p:tagLst>
</file>

<file path=ppt/tags/tag215.xml><?xml version="1.0" encoding="utf-8"?>
<p:tagLst xmlns:a="http://schemas.openxmlformats.org/drawingml/2006/main" xmlns:r="http://schemas.openxmlformats.org/officeDocument/2006/relationships" xmlns:p="http://schemas.openxmlformats.org/presentationml/2006/main">
  <p:tag name="OUTPUTDPI" val="1200"/>
  <p:tag name="ORIGINALHEIGHT" val="287.2141"/>
  <p:tag name="ORIGINALWIDTH" val="2204.724"/>
  <p:tag name="LATEXADDIN" val="\documentclass{article}&#10;\usepackage{amsmath}&#10;\pagestyle{empty}&#10;\begin{document}&#10;&#10;$$\Gamma = 1 - e^{&#10;- \frac{\phi_{Coag}}{\phi_{Clay}} \frac{D_{Clay}}{D_{Coag}} \frac{1}{\pi} \frac{1}{\left( \frac{1}{2} + \Pi_{HD} \right) \left( \frac{2}{3 \Pi_{HD}} \right)^\frac{2}{3}}   &#10;   }$$&#10;&#10;&#10;\end{document}"/>
  <p:tag name="IGUANATEXSIZE" val="20"/>
  <p:tag name="IGUANATEXCURSOR" val="276"/>
  <p:tag name="TRANSPARENCY" val="True"/>
  <p:tag name="FILENAME" val=""/>
  <p:tag name="LATEXENGINEID" val="0"/>
  <p:tag name="TEMPFOLDER" val="c:\temp\"/>
  <p:tag name="LATEXFORMHEIGHT" val="312"/>
  <p:tag name="LATEXFORMWIDTH" val="384"/>
  <p:tag name="LATEXFORMWRAP" val="True"/>
  <p:tag name="BITMAPVECTOR" val="0"/>
</p:tagLst>
</file>

<file path=ppt/tags/tag216.xml><?xml version="1.0" encoding="utf-8"?>
<p:tagLst xmlns:a="http://schemas.openxmlformats.org/drawingml/2006/main" xmlns:r="http://schemas.openxmlformats.org/officeDocument/2006/relationships" xmlns:p="http://schemas.openxmlformats.org/presentationml/2006/main">
  <p:tag name="OUTPUTDPI" val="1200"/>
  <p:tag name="ORIGINALHEIGHT" val="203.9745"/>
  <p:tag name="ORIGINALWIDTH" val="1827.522"/>
  <p:tag name="LATEXADDIN" val="\documentclass{article}&#10;\usepackage{amsmath}&#10;\pagestyle{empty}&#10;\begin{document}&#10;&#10; $$\Gamma  = 1 - e^{&#10;  - \frac{\phi_{Coag}}{\phi_{Clay}} \frac{D_{Clay}}{D_{Coag}} \frac{\Pi_{A_{Clay} A_{Total}}}{\pi \Pi_{ClaySphere}}&#10;  }$$&#10;&#10;&#10;\end{document}"/>
  <p:tag name="IGUANATEXSIZE" val="20"/>
  <p:tag name="IGUANATEXCURSOR" val="223"/>
  <p:tag name="TRANSPARENCY" val="True"/>
  <p:tag name="FILENAME" val=""/>
  <p:tag name="LATEXENGINEID" val="0"/>
  <p:tag name="TEMPFOLDER" val="c:\temp\"/>
  <p:tag name="LATEXFORMHEIGHT" val="312"/>
  <p:tag name="LATEXFORMWIDTH" val="384"/>
  <p:tag name="LATEXFORMWRAP" val="True"/>
  <p:tag name="BITMAPVECTOR" val="0"/>
</p:tagLst>
</file>

<file path=ppt/tags/tag217.xml><?xml version="1.0" encoding="utf-8"?>
<p:tagLst xmlns:a="http://schemas.openxmlformats.org/drawingml/2006/main" xmlns:r="http://schemas.openxmlformats.org/officeDocument/2006/relationships" xmlns:p="http://schemas.openxmlformats.org/presentationml/2006/main">
  <p:tag name="OUTPUTDPI" val="1200"/>
  <p:tag name="ORIGINALHEIGHT" val="379.4526"/>
  <p:tag name="ORIGINALWIDTH" val="4559.43"/>
  <p:tag name="LATEXADDIN" val="\documentclass{article}&#10;\usepackage{amsmath}&#10;\pagestyle{empty}&#10;\begin{document}&#10;&#10;$$C_{Coag} = - \rho_{Coag} \left[ \left( \frac{1}{2} + \Pi_{HD} \right)&#10;\left( \frac{2}{3 \Pi_{HD}} \right)^\frac{2}{3} + \frac{2D_{Clay}}{3D_{Tube} \phi_{Clay}} \right]&#10;\frac{\pi D_{Coag} \phi_{Clay}}{D_{Clay}} \ln \left( 1 - \Gamma  \right)$$&#10;&#10;&#10;\end{document}"/>
  <p:tag name="IGUANATEXSIZE" val="20"/>
  <p:tag name="IGUANATEXCURSOR" val="325"/>
  <p:tag name="TRANSPARENCY" val="True"/>
  <p:tag name="FILENAME" val=""/>
  <p:tag name="LATEXENGINEID" val="0"/>
  <p:tag name="TEMPFOLDER" val="c:\temp\"/>
  <p:tag name="LATEXFORMHEIGHT" val="312"/>
  <p:tag name="LATEXFORMWIDTH" val="384"/>
  <p:tag name="LATEXFORMWRAP" val="True"/>
  <p:tag name="BITMAPVECTOR" val="0"/>
</p:tagLst>
</file>

<file path=ppt/tags/tag218.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2818.898"/>
  <p:tag name="LATEXADDIN" val="\documentclass{article}&#10;\usepackage{amsmath}&#10;\pagestyle{empty}&#10;\begin{document}&#10;&#10;$$C_{Coag} = - \phi_{Clay} \frac{\rho_{Coag} D_{Coag}}{D_{Clay}} \frac{\pi \Pi_{ClaySphere}}{\Pi_{A_{Clay} A_{Total}}} \ln \left( 1 - \Gamma \right)$$&#10;&#10;&#10;\end{document}"/>
  <p:tag name="IGUANATEXSIZE" val="20"/>
  <p:tag name="IGUANATEXCURSOR" val="231"/>
  <p:tag name="TRANSPARENCY" val="True"/>
  <p:tag name="FILENAME" val=""/>
  <p:tag name="LATEXENGINEID" val="0"/>
  <p:tag name="TEMPFOLDER" val="c:\temp\"/>
  <p:tag name="LATEXFORMHEIGHT" val="312"/>
  <p:tag name="LATEXFORMWIDTH" val="384"/>
  <p:tag name="LATEXFORMWRAP" val="True"/>
  <p:tag name="BITMAPVECTOR" val="0"/>
</p:tagLst>
</file>

<file path=ppt/tags/tag219.xml><?xml version="1.0" encoding="utf-8"?>
<p:tagLst xmlns:a="http://schemas.openxmlformats.org/drawingml/2006/main" xmlns:r="http://schemas.openxmlformats.org/officeDocument/2006/relationships" xmlns:p="http://schemas.openxmlformats.org/presentationml/2006/main">
  <p:tag name="OUTPUTDPI" val="1200"/>
  <p:tag name="ORIGINALHEIGHT" val="309.7113"/>
  <p:tag name="ORIGINALWIDTH" val="779.9025"/>
  <p:tag name="LATEXADDIN" val="\documentclass{article}&#10;\usepackage{amsmath}&#10;\pagestyle{empty}&#10;\begin{document}&#10;&#10;$$Gt \approx \frac{3}{2} \frac{\Lambda^2}{k \pi d_P^2 \Gamma}$$&#10;&#10;&#10;\end{document}"/>
  <p:tag name="IGUANATEXSIZE" val="20"/>
  <p:tag name="IGUANATEXCURSOR" val="144"/>
  <p:tag name="TRANSPARENCY" val="True"/>
  <p:tag name="FILENAME" val=""/>
  <p:tag name="LATEXENGINEID" val="0"/>
  <p:tag name="TEMPFOLDER" val="c:\temp\"/>
  <p:tag name="LATEXFORMHEIGHT" val="312"/>
  <p:tag name="LATEXFORMWIDTH" val="384"/>
  <p:tag name="LATEXFORMWRAP" val="True"/>
  <p:tag name="BITMAPVECTOR" val="0"/>
</p:tagLst>
</file>

<file path=ppt/tags/tag22.xml><?xml version="1.0" encoding="utf-8"?>
<p:tagLst xmlns:a="http://schemas.openxmlformats.org/drawingml/2006/main" xmlns:r="http://schemas.openxmlformats.org/officeDocument/2006/relationships" xmlns:p="http://schemas.openxmlformats.org/presentationml/2006/main">
  <p:tag name="OUTPUTDPI" val="1200"/>
  <p:tag name="ORIGINALHEIGHT" val="304.462"/>
  <p:tag name="ORIGINALWIDTH" val="1425.572"/>
  <p:tag name="LATEXADDIN" val="\documentclass{article}&#10;\usepackage{amsmath}&#10;\pagestyle{empty}&#10;\begin{document}&#10;&#10;$$V_t = \frac{g d^2}{18 \nu_{H_2O}} \frac{\rho_{Floc} - \rho_{H_2O}}{\rho_{H_2O}}$$&#10;&#10;&#10;\end{document}"/>
  <p:tag name="IGUANATEXSIZE" val="20"/>
  <p:tag name="IGUANATEXCURSOR" val="164"/>
  <p:tag name="TRANSPARENCY" val="True"/>
  <p:tag name="FILENAME" val=""/>
  <p:tag name="LATEXENGINEID" val="0"/>
  <p:tag name="TEMPFOLDER" val="c:\temp\"/>
  <p:tag name="LATEXFORMHEIGHT" val="312"/>
  <p:tag name="LATEXFORMWIDTH" val="384"/>
  <p:tag name="LATEXFORMWRAP" val="True"/>
  <p:tag name="BITMAPVECTOR" val="0"/>
</p:tagLst>
</file>

<file path=ppt/tags/tag220.xml><?xml version="1.0" encoding="utf-8"?>
<p:tagLst xmlns:a="http://schemas.openxmlformats.org/drawingml/2006/main" xmlns:r="http://schemas.openxmlformats.org/officeDocument/2006/relationships" xmlns:p="http://schemas.openxmlformats.org/presentationml/2006/main">
  <p:tag name="OUTPUTDPI" val="1200"/>
  <p:tag name="ORIGINALHEIGHT" val="309.7113"/>
  <p:tag name="ORIGINALWIDTH" val="782.1522"/>
  <p:tag name="LATEXADDIN" val="\documentclass{article}&#10;\usepackage{amsmath}&#10;\pagestyle{empty}&#10;\begin{document}&#10;&#10;$$\Gamma \approx \frac{3}{2} \frac{\Lambda^2}{k \pi d_P^2 Gt}$$&#10;&#10;&#10;\end{document}"/>
  <p:tag name="IGUANATEXSIZE" val="20"/>
  <p:tag name="IGUANATEXCURSOR" val="144"/>
  <p:tag name="TRANSPARENCY" val="True"/>
  <p:tag name="FILENAME" val=""/>
  <p:tag name="LATEXENGINEID" val="0"/>
  <p:tag name="TEMPFOLDER" val="c:\temp\"/>
  <p:tag name="LATEXFORMHEIGHT" val="312"/>
  <p:tag name="LATEXFORMWIDTH" val="384"/>
  <p:tag name="LATEXFORMWRAP" val="True"/>
  <p:tag name="BITMAPVECTOR" val="0"/>
</p:tagLst>
</file>

<file path=ppt/tags/tag221.xml><?xml version="1.0" encoding="utf-8"?>
<p:tagLst xmlns:a="http://schemas.openxmlformats.org/drawingml/2006/main" xmlns:r="http://schemas.openxmlformats.org/officeDocument/2006/relationships" xmlns:p="http://schemas.openxmlformats.org/presentationml/2006/main">
  <p:tag name="OUTPUTDPI" val="1200"/>
  <p:tag name="ORIGINALHEIGHT" val="257.9677"/>
  <p:tag name="ORIGINALWIDTH" val="500.9374"/>
  <p:tag name="LATEXADDIN" val="\documentclass{article}&#10;\usepackage{amsmath}&#10;\pagestyle{empty}&#10;\begin{document}&#10;&#10;&#10;$$C_D = \frac{24}{\rm Re}$$&#10;&#10;\end{document}"/>
  <p:tag name="IGUANATEXSIZE" val="20"/>
  <p:tag name="IGUANATEXCURSOR" val="109"/>
  <p:tag name="TRANSPARENCY" val="True"/>
  <p:tag name="FILENAME" val=""/>
  <p:tag name="LATEXENGINEID" val="0"/>
  <p:tag name="TEMPFOLDER" val="c:\temp\"/>
  <p:tag name="LATEXFORMHEIGHT" val="312"/>
  <p:tag name="LATEXFORMWIDTH" val="384"/>
  <p:tag name="LATEXFORMWRAP" val="True"/>
  <p:tag name="BITMAPVECTOR" val="0"/>
</p:tagLst>
</file>

<file path=ppt/tags/tag222.xml><?xml version="1.0" encoding="utf-8"?>
<p:tagLst xmlns:a="http://schemas.openxmlformats.org/drawingml/2006/main" xmlns:r="http://schemas.openxmlformats.org/officeDocument/2006/relationships" xmlns:p="http://schemas.openxmlformats.org/presentationml/2006/main">
  <p:tag name="OUTPUTDPI" val="1200"/>
  <p:tag name="ORIGINALHEIGHT" val="261.7173"/>
  <p:tag name="ORIGINALWIDTH" val="754.4056"/>
  <p:tag name="LATEXADDIN" val="\documentclass{article}&#10;\usepackage{amsmath}&#10;\pagestyle{empty}&#10;\begin{document}&#10;&#10;$${\rm Re} = \frac{v_{r_{d_{Floc}}}}{d_{Floc}} \nu$$&#10;&#10;&#10;\end{document}"/>
  <p:tag name="IGUANATEXSIZE" val="20"/>
  <p:tag name="IGUANATEXCURSOR" val="133"/>
  <p:tag name="TRANSPARENCY" val="True"/>
  <p:tag name="FILENAME" val=""/>
  <p:tag name="LATEXENGINEID" val="0"/>
  <p:tag name="TEMPFOLDER" val="c:\temp\"/>
  <p:tag name="LATEXFORMHEIGHT" val="312"/>
  <p:tag name="LATEXFORMWIDTH" val="384"/>
  <p:tag name="LATEXFORMWRAP" val="True"/>
  <p:tag name="BITMAPVECTOR" val="0"/>
</p:tagLst>
</file>

<file path=ppt/tags/tag223.xml><?xml version="1.0" encoding="utf-8"?>
<p:tagLst xmlns:a="http://schemas.openxmlformats.org/drawingml/2006/main" xmlns:r="http://schemas.openxmlformats.org/officeDocument/2006/relationships" xmlns:p="http://schemas.openxmlformats.org/presentationml/2006/main">
  <p:tag name="OUTPUTDPI" val="1200"/>
  <p:tag name="ORIGINALHEIGHT" val="336.7079"/>
  <p:tag name="ORIGINALWIDTH" val="1544.057"/>
  <p:tag name="LATEXADDIN" val="\documentclass{article}&#10;\usepackage{amsmath}&#10;\pagestyle{empty}&#10;\begin{document}&#10;&#10;$$F_D = C_D \left( \pi \frac{d_{Floc}^2}{4} \right) \rho \frac{v_{r_{d_{Floc}}}^2}{2}$$&#10;&#10;&#10;\end{document}"/>
  <p:tag name="IGUANATEXSIZE" val="20"/>
  <p:tag name="IGUANATEXCURSOR" val="168"/>
  <p:tag name="TRANSPARENCY" val="True"/>
  <p:tag name="FILENAME" val=""/>
  <p:tag name="LATEXENGINEID" val="0"/>
  <p:tag name="TEMPFOLDER" val="c:\temp\"/>
  <p:tag name="LATEXFORMHEIGHT" val="312"/>
  <p:tag name="LATEXFORMWIDTH" val="384"/>
  <p:tag name="LATEXFORMWRAP" val="True"/>
  <p:tag name="BITMAPVECTOR" val="0"/>
</p:tagLst>
</file>

<file path=ppt/tags/tag224.xml><?xml version="1.0" encoding="utf-8"?>
<p:tagLst xmlns:a="http://schemas.openxmlformats.org/drawingml/2006/main" xmlns:r="http://schemas.openxmlformats.org/officeDocument/2006/relationships" xmlns:p="http://schemas.openxmlformats.org/presentationml/2006/main">
  <p:tag name="OUTPUTDPI" val="1200"/>
  <p:tag name="ORIGINALHEIGHT" val="306.7116"/>
  <p:tag name="ORIGINALWIDTH" val="1032.621"/>
  <p:tag name="LATEXADDIN" val="\documentclass{article}&#10;\usepackage{amsmath}&#10;\pagestyle{empty}&#10;\begin{document}&#10;&#10;$$F_\tau = 2 \tau_0 \left( \pi \frac{d_{Floc}^2}{4} \right)$$&#10;&#10;&#10;\end{document}"/>
  <p:tag name="IGUANATEXSIZE" val="20"/>
  <p:tag name="IGUANATEXCURSOR" val="142"/>
  <p:tag name="TRANSPARENCY" val="True"/>
  <p:tag name="FILENAME" val=""/>
  <p:tag name="LATEXENGINEID" val="0"/>
  <p:tag name="TEMPFOLDER" val="c:\temp\"/>
  <p:tag name="LATEXFORMHEIGHT" val="312"/>
  <p:tag name="LATEXFORMWIDTH" val="384"/>
  <p:tag name="LATEXFORMWRAP" val="True"/>
  <p:tag name="BITMAPVECTOR" val="0"/>
</p:tagLst>
</file>

<file path=ppt/tags/tag225.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733.4083"/>
  <p:tag name="LATEXADDIN" val="\documentclass{article}&#10;\usepackage{amsmath}&#10;\pagestyle{empty}&#10;\begin{document}&#10;&#10;$$\tau_0 = \nu \rho \frac{v_{r_{Clay}}}{\frac{d_{Clay}}{2}}$$&#10;&#10;&#10;\end{document}"/>
  <p:tag name="IGUANATEXSIZE" val="20"/>
  <p:tag name="IGUANATEXCURSOR" val="142"/>
  <p:tag name="TRANSPARENCY" val="True"/>
  <p:tag name="FILENAME" val=""/>
  <p:tag name="LATEXENGINEID" val="0"/>
  <p:tag name="TEMPFOLDER" val="c:\temp\"/>
  <p:tag name="LATEXFORMHEIGHT" val="312"/>
  <p:tag name="LATEXFORMWIDTH" val="384"/>
  <p:tag name="LATEXFORMWRAP" val="True"/>
  <p:tag name="BITMAPVECTOR" val="0"/>
</p:tagLst>
</file>

<file path=ppt/tags/tag226.xml><?xml version="1.0" encoding="utf-8"?>
<p:tagLst xmlns:a="http://schemas.openxmlformats.org/drawingml/2006/main" xmlns:r="http://schemas.openxmlformats.org/officeDocument/2006/relationships" xmlns:p="http://schemas.openxmlformats.org/presentationml/2006/main">
  <p:tag name="OUTPUTDPI" val="1200"/>
  <p:tag name="ORIGINALHEIGHT" val="393.7008"/>
  <p:tag name="ORIGINALWIDTH" val="2776.153"/>
  <p:tag name="LATEXADDIN" val="\documentclass{article}&#10;\usepackage{amsmath}&#10;\pagestyle{empty}&#10;\begin{document}&#10;&#10;$$2 \nu \rho \frac{v_{r_{Clay}}}{\frac{d_{Clay}}{2}} &#10;\left( \pi \frac{d_{Floc}^2}{4} \right) =&#10;\frac{24}{\frac{v_{r_{d_{Floc}}}}{d_{Floc}}} \nu &#10;\left( \pi \frac{d_{Floc}^2}{4} \right) \rho \frac{v_{r_{d_{Floc}}}^2}{2}$$&#10;&#10;&#10;\end{document}"/>
  <p:tag name="IGUANATEXSIZE" val="20"/>
  <p:tag name="IGUANATEXCURSOR" val="302"/>
  <p:tag name="TRANSPARENCY" val="True"/>
  <p:tag name="FILENAME" val=""/>
  <p:tag name="LATEXENGINEID" val="0"/>
  <p:tag name="TEMPFOLDER" val="c:\temp\"/>
  <p:tag name="LATEXFORMHEIGHT" val="312"/>
  <p:tag name="LATEXFORMWIDTH" val="384"/>
  <p:tag name="LATEXFORMWRAP" val="True"/>
  <p:tag name="BITMAPVECTOR" val="0"/>
</p:tagLst>
</file>

<file path=ppt/tags/tag227.xml><?xml version="1.0" encoding="utf-8"?>
<p:tagLst xmlns:a="http://schemas.openxmlformats.org/drawingml/2006/main" xmlns:r="http://schemas.openxmlformats.org/officeDocument/2006/relationships" xmlns:p="http://schemas.openxmlformats.org/presentationml/2006/main">
  <p:tag name="OUTPUTDPI" val="1200"/>
  <p:tag name="ORIGINALHEIGHT" val="309.7113"/>
  <p:tag name="ORIGINALWIDTH" val="896.8879"/>
  <p:tag name="LATEXADDIN" val="\documentclass{article}&#10;\usepackage{amsmath}&#10;\pagestyle{empty}&#10;\begin{document}&#10;&#10;&#10;$$\frac{v_{r_{Clay}}}{v_{r_{d_{Floc}}}} = \frac{3d_{Clay}}{d_{Floc}}$$&#10;&#10;\end{document}"/>
  <p:tag name="IGUANATEXSIZE" val="20"/>
  <p:tag name="IGUANATEXCURSOR" val="152"/>
  <p:tag name="TRANSPARENCY" val="True"/>
  <p:tag name="FILENAME" val=""/>
  <p:tag name="LATEXENGINEID" val="0"/>
  <p:tag name="TEMPFOLDER" val="c:\temp\"/>
  <p:tag name="LATEXFORMHEIGHT" val="312"/>
  <p:tag name="LATEXFORMWIDTH" val="384"/>
  <p:tag name="LATEXFORMWRAP" val="True"/>
  <p:tag name="BITMAPVECTOR" val="0"/>
</p:tagLst>
</file>

<file path=ppt/tags/tag228.xml><?xml version="1.0" encoding="utf-8"?>
<p:tagLst xmlns:a="http://schemas.openxmlformats.org/drawingml/2006/main" xmlns:r="http://schemas.openxmlformats.org/officeDocument/2006/relationships" xmlns:p="http://schemas.openxmlformats.org/presentationml/2006/main">
  <p:tag name="OUTPUTDPI" val="1200"/>
  <p:tag name="ORIGINALHEIGHT" val="275.2156"/>
  <p:tag name="ORIGINALWIDTH" val="1015.373"/>
  <p:tag name="LATEXADDIN" val="\documentclass{article}&#10;\usepackage{amsmath}&#10;\pagestyle{empty}&#10;\begin{document}&#10;&#10;$$v_{r_{Clay}} = 3v_{r_\Lambda} \frac{d_{Clay}}{d_{Floc}}$$&#10;&#10;&#10;\end{document}"/>
  <p:tag name="IGUANATEXSIZE" val="20"/>
  <p:tag name="IGUANATEXCURSOR" val="140"/>
  <p:tag name="TRANSPARENCY" val="True"/>
  <p:tag name="FILENAME" val=""/>
  <p:tag name="LATEXENGINEID" val="0"/>
  <p:tag name="TEMPFOLDER" val="c:\temp\"/>
  <p:tag name="LATEXFORMHEIGHT" val="312"/>
  <p:tag name="LATEXFORMWIDTH" val="384"/>
  <p:tag name="LATEXFORMWRAP" val="True"/>
  <p:tag name="BITMAPVECTOR" val="0"/>
</p:tagLst>
</file>

<file path=ppt/tags/tag229.xml><?xml version="1.0" encoding="utf-8"?>
<p:tagLst xmlns:a="http://schemas.openxmlformats.org/drawingml/2006/main" xmlns:r="http://schemas.openxmlformats.org/officeDocument/2006/relationships" xmlns:p="http://schemas.openxmlformats.org/presentationml/2006/main">
  <p:tag name="OUTPUTDPI" val="1200"/>
  <p:tag name="ORIGINALHEIGHT" val="275.2156"/>
  <p:tag name="ORIGINALWIDTH" val="1024.372"/>
  <p:tag name="LATEXADDIN" val="\documentclass{article}&#10;\usepackage{amsmath}&#10;\pagestyle{empty}&#10;\begin{document}&#10;&#10;$$v_{r_{Clay}} = 3 \Lambda G \frac{d_{Clay}}{d_{Floc}}$$&#10;&#10;&#10;\end{document}"/>
  <p:tag name="IGUANATEXSIZE" val="20"/>
  <p:tag name="IGUANATEXCURSOR" val="137"/>
  <p:tag name="TRANSPARENCY" val="True"/>
  <p:tag name="FILENAME" val=""/>
  <p:tag name="LATEXENGINEID" val="0"/>
  <p:tag name="TEMPFOLDER" val="c:\temp\"/>
  <p:tag name="LATEXFORMHEIGHT" val="312"/>
  <p:tag name="LATEXFORMWIDTH" val="384"/>
  <p:tag name="LATEXFORMWRAP" val="True"/>
  <p:tag name="BITMAPVECTOR" val="0"/>
</p:tagLst>
</file>

<file path=ppt/tags/tag23.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2449.944"/>
  <p:tag name="LATEXADDIN" val="\documentclass{article}&#10;\usepackage{amsmath}&#10;\pagestyle{empty}&#10;\begin{document}&#10;&#10;$$V_t = \frac{g d_0}{18 \Phi \nu_{H_2O}}&#10;\frac{ \rho_{Floc_0} - \rho_{H_2O}}{\rho_{H_2O}}&#10;\left( \frac{d}{d_0} \right)^{D_{Fractal} - 1}$$&#10;&#10;&#10;\end{document}"/>
  <p:tag name="IGUANATEXSIZE" val="20"/>
  <p:tag name="IGUANATEXCURSOR" val="219"/>
  <p:tag name="TRANSPARENCY" val="True"/>
  <p:tag name="FILENAME" val=""/>
  <p:tag name="LATEXENGINEID" val="0"/>
  <p:tag name="TEMPFOLDER" val="c:\temp\"/>
  <p:tag name="LATEXFORMHEIGHT" val="312"/>
  <p:tag name="LATEXFORMWIDTH" val="384"/>
  <p:tag name="LATEXFORMWRAP" val="True"/>
  <p:tag name="BITMAPVECTOR" val="0"/>
</p:tagLst>
</file>

<file path=ppt/tags/tag230.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1134.608"/>
  <p:tag name="LATEXADDIN" val="\documentclass{article}&#10;\usepackage{amsmath}&#10;\pagestyle{empty}&#10;\begin{document}&#10;&#10;$$\forall_r \frac{dC}{dt} = \left( C_{in} - C \right) Q$$&#10;&#10;&#10;\end{document}"/>
  <p:tag name="IGUANATEXSIZE" val="20"/>
  <p:tag name="IGUANATEXCURSOR" val="138"/>
  <p:tag name="TRANSPARENCY" val="True"/>
  <p:tag name="FILENAME" val=""/>
  <p:tag name="LATEXENGINEID" val="0"/>
  <p:tag name="TEMPFOLDER" val="c:\temp\"/>
  <p:tag name="LATEXFORMHEIGHT" val="312"/>
  <p:tag name="LATEXFORMWIDTH" val="384"/>
  <p:tag name="LATEXFORMWRAP" val="True"/>
  <p:tag name="BITMAPVECTOR" val="0"/>
</p:tagLst>
</file>

<file path=ppt/tags/tag231.xml><?xml version="1.0" encoding="utf-8"?>
<p:tagLst xmlns:a="http://schemas.openxmlformats.org/drawingml/2006/main" xmlns:r="http://schemas.openxmlformats.org/officeDocument/2006/relationships" xmlns:p="http://schemas.openxmlformats.org/presentationml/2006/main">
  <p:tag name="OUTPUTDPI" val="1200"/>
  <p:tag name="ORIGINALHEIGHT" val="274.4657"/>
  <p:tag name="ORIGINALWIDTH" val="1166.854"/>
  <p:tag name="LATEXADDIN" val="\documentclass{article}&#10;\usepackage{amsmath}&#10;\pagestyle{empty}&#10;\begin{document}&#10;&#10;$$\frac{dn_P}{- kn_P} = \pi d_P^2 n_P^\frac{2}{3} \bar G \Gamma dt$$&#10;&#10;&#10;\end{document}"/>
  <p:tag name="IGUANATEXSIZE" val="20"/>
  <p:tag name="IGUANATEXCURSOR" val="149"/>
  <p:tag name="TRANSPARENCY" val="True"/>
  <p:tag name="FILENAME" val=""/>
  <p:tag name="LATEXENGINEID" val="0"/>
  <p:tag name="TEMPFOLDER" val="c:\temp\"/>
  <p:tag name="LATEXFORMHEIGHT" val="312"/>
  <p:tag name="LATEXFORMWIDTH" val="384"/>
  <p:tag name="LATEXFORMWRAP" val="True"/>
  <p:tag name="BITMAPVECTOR" val="0"/>
</p:tagLst>
</file>

<file path=ppt/tags/tag232.xml><?xml version="1.0" encoding="utf-8"?>
<p:tagLst xmlns:a="http://schemas.openxmlformats.org/drawingml/2006/main" xmlns:r="http://schemas.openxmlformats.org/officeDocument/2006/relationships" xmlns:p="http://schemas.openxmlformats.org/presentationml/2006/main">
  <p:tag name="OUTPUTDPI" val="1200"/>
  <p:tag name="ORIGINALHEIGHT" val="278.2152"/>
  <p:tag name="ORIGINALWIDTH" val="1189.351"/>
  <p:tag name="LATEXADDIN" val="\documentclass{article}&#10;\usepackage{amsmath}&#10;\pagestyle{empty}&#10;\begin{document}&#10;&#10;$$\frac{\partial n_P}{\partial t_{rxn}} = - k \pi d_P^2 n_P^\frac{5}{3} \bar G \Gamma$$&#10;&#10;\end{document}"/>
  <p:tag name="IGUANATEXSIZE" val="20"/>
  <p:tag name="IGUANATEXCURSOR" val="168"/>
  <p:tag name="TRANSPARENCY" val="True"/>
  <p:tag name="FILENAME" val=""/>
  <p:tag name="LATEXENGINEID" val="0"/>
  <p:tag name="TEMPFOLDER" val="c:\temp\"/>
  <p:tag name="LATEXFORMHEIGHT" val="312"/>
  <p:tag name="LATEXFORMWIDTH" val="384"/>
  <p:tag name="LATEXFORMWRAP" val="True"/>
  <p:tag name="BITMAPVECTOR" val="0"/>
</p:tagLst>
</file>

<file path=ppt/tags/tag233.xml><?xml version="1.0" encoding="utf-8"?>
<p:tagLst xmlns:a="http://schemas.openxmlformats.org/drawingml/2006/main" xmlns:r="http://schemas.openxmlformats.org/officeDocument/2006/relationships" xmlns:p="http://schemas.openxmlformats.org/presentationml/2006/main">
  <p:tag name="OUTPUTDPI" val="1200"/>
  <p:tag name="ORIGINALHEIGHT" val="278.2152"/>
  <p:tag name="ORIGINALWIDTH" val="1219.348"/>
  <p:tag name="LATEXADDIN" val="\documentclass{article}&#10;\usepackage{amsmath}&#10;\pagestyle{empty}&#10;\begin{document}&#10;&#10;$$\frac{\partial n_p}{\partial t_{advection}} = \frac{n_{p_0} - n_p} \theta$$&#10;&#10;&#10;\end{document}"/>
  <p:tag name="IGUANATEXSIZE" val="20"/>
  <p:tag name="IGUANATEXCURSOR" val="158"/>
  <p:tag name="TRANSPARENCY" val="True"/>
  <p:tag name="FILENAME" val=""/>
  <p:tag name="LATEXENGINEID" val="0"/>
  <p:tag name="TEMPFOLDER" val="c:\temp\"/>
  <p:tag name="LATEXFORMHEIGHT" val="312"/>
  <p:tag name="LATEXFORMWIDTH" val="384"/>
  <p:tag name="LATEXFORMWRAP" val="True"/>
  <p:tag name="BITMAPVECTOR" val="0"/>
</p:tagLst>
</file>

<file path=ppt/tags/tag234.xml><?xml version="1.0" encoding="utf-8"?>
<p:tagLst xmlns:a="http://schemas.openxmlformats.org/drawingml/2006/main" xmlns:r="http://schemas.openxmlformats.org/officeDocument/2006/relationships" xmlns:p="http://schemas.openxmlformats.org/presentationml/2006/main">
  <p:tag name="OUTPUTDPI" val="1200"/>
  <p:tag name="ORIGINALHEIGHT" val="1201.35"/>
  <p:tag name="ORIGINALWIDTH" val="1607.049"/>
  <p:tag name="LATEXADDIN" val="\documentclass{article}&#10;\usepackage{amsmath}&#10;\pagestyle{empty}&#10;\begin{document}&#10;&#10;$$\begin{array}{l}&#10;\frac{dn_p}{dt} = \frac{\partial n_p}{\partial t_{advection}} + \frac{\partial n_P}{\partial t_{rxn}}&#10;\\ \\&#10;\frac{\partial n_p}{\partial t_{advection}} = \frac{n_{p_0} - n_p}{\theta}&#10;\\ \\&#10;\frac{\partial n_P}{\partial t_{rxn}} = - k \pi d_P^2 n_P^\frac{5}{3} \bar G \Gamma &#10;\\ \\&#10;\frac{dn_p}{dt} = \frac{n_{p_0}}{\theta} - \frac{n_p}{\theta} - k \pi d_P^2 n_P^\frac{5}{3} \bar G \Gamma &#10;\end{array}$$&#10;&#10;&#10;\end{document}"/>
  <p:tag name="IGUANATEXSIZE" val="20"/>
  <p:tag name="IGUANATEXCURSOR" val="492"/>
  <p:tag name="TRANSPARENCY" val="True"/>
  <p:tag name="FILENAME" val=""/>
  <p:tag name="LATEXENGINEID" val="0"/>
  <p:tag name="TEMPFOLDER" val="c:\temp\"/>
  <p:tag name="LATEXFORMHEIGHT" val="312"/>
  <p:tag name="LATEXFORMWIDTH" val="384"/>
  <p:tag name="LATEXFORMWRAP" val="True"/>
  <p:tag name="BITMAPVECTOR" val="0"/>
</p:tagLst>
</file>

<file path=ppt/tags/tag235.xml><?xml version="1.0" encoding="utf-8"?>
<p:tagLst xmlns:a="http://schemas.openxmlformats.org/drawingml/2006/main" xmlns:r="http://schemas.openxmlformats.org/officeDocument/2006/relationships" xmlns:p="http://schemas.openxmlformats.org/presentationml/2006/main">
  <p:tag name="OUTPUTDPI" val="1200"/>
  <p:tag name="ORIGINALHEIGHT" val="252.7184"/>
  <p:tag name="ORIGINALWIDTH" val="1735.283"/>
  <p:tag name="LATEXADDIN" val="\documentclass{article}&#10;\usepackage{amsmath}&#10;\pagestyle{empty}&#10;\begin{document}&#10;&#10;$$ - \frac{3}{2} \left( n_P^{- \frac{2}{3}} - n_{P_0}^{- \frac{2}{3}} \right) = - k \pi d_P^2 \bar Gt \alpha$$&#10;&#10;&#10;\end{document}"/>
  <p:tag name="IGUANATEXSIZE" val="20"/>
  <p:tag name="IGUANATEXCURSOR" val="191"/>
  <p:tag name="TRANSPARENCY" val="True"/>
  <p:tag name="FILENAME" val=""/>
  <p:tag name="LATEXENGINEID" val="0"/>
  <p:tag name="TEMPFOLDER" val="c:\temp\"/>
  <p:tag name="LATEXFORMHEIGHT" val="312"/>
  <p:tag name="LATEXFORMWIDTH" val="384"/>
  <p:tag name="LATEXFORMWRAP" val="True"/>
  <p:tag name="BITMAPVECTOR" val="0"/>
</p:tagLst>
</file>

<file path=ppt/tags/tag236.xml><?xml version="1.0" encoding="utf-8"?>
<p:tagLst xmlns:a="http://schemas.openxmlformats.org/drawingml/2006/main" xmlns:r="http://schemas.openxmlformats.org/officeDocument/2006/relationships" xmlns:p="http://schemas.openxmlformats.org/presentationml/2006/main">
  <p:tag name="OUTPUTDPI" val="1200"/>
  <p:tag name="ORIGINALHEIGHT" val="293.9632"/>
  <p:tag name="ORIGINALWIDTH" val="761.9047"/>
  <p:tag name="LATEXADDIN" val="\documentclass{article}&#10;\usepackage{amsmath}&#10;\pagestyle{empty}&#10;\begin{document}&#10;&#10;$$n_P = \frac{6}{\pi d_P^3} \frac{C_P}{\rho_P}$$&#10;&#10;&#10;\end{document}"/>
  <p:tag name="IGUANATEXSIZE" val="20"/>
  <p:tag name="IGUANATEXCURSOR" val="129"/>
  <p:tag name="TRANSPARENCY" val="True"/>
  <p:tag name="FILENAME" val=""/>
  <p:tag name="LATEXENGINEID" val="0"/>
  <p:tag name="TEMPFOLDER" val="c:\temp\"/>
  <p:tag name="LATEXFORMHEIGHT" val="312"/>
  <p:tag name="LATEXFORMWIDTH" val="384"/>
  <p:tag name="LATEXFORMWRAP" val="True"/>
  <p:tag name="BITMAPVECTOR" val="0"/>
</p:tagLst>
</file>

<file path=ppt/tags/tag237.xml><?xml version="1.0" encoding="utf-8"?>
<p:tagLst xmlns:a="http://schemas.openxmlformats.org/drawingml/2006/main" xmlns:r="http://schemas.openxmlformats.org/officeDocument/2006/relationships" xmlns:p="http://schemas.openxmlformats.org/presentationml/2006/main">
  <p:tag name="OUTPUTDPI" val="1200"/>
  <p:tag name="ORIGINALHEIGHT" val="342.7072"/>
  <p:tag name="ORIGINALWIDTH" val="1549.306"/>
  <p:tag name="LATEXADDIN" val="\documentclass{article}&#10;\usepackage{amsmath}&#10;\pagestyle{empty}&#10;\begin{document}&#10;&#10;$$1 = k \frac{2\pi}{3} \left( \frac{6}{\pi} \right)^\frac{2}{3} \bar Gt \alpha \left( \frac{C_P}{\rho_P} \right)^\frac{2}{3}$$&#10;&#10;&#10;\end{document}"/>
  <p:tag name="IGUANATEXSIZE" val="20"/>
  <p:tag name="IGUANATEXCURSOR" val="207"/>
  <p:tag name="TRANSPARENCY" val="True"/>
  <p:tag name="FILENAME" val=""/>
  <p:tag name="LATEXENGINEID" val="0"/>
  <p:tag name="TEMPFOLDER" val="c:\temp\"/>
  <p:tag name="LATEXFORMHEIGHT" val="312"/>
  <p:tag name="LATEXFORMWIDTH" val="384"/>
  <p:tag name="LATEXFORMWRAP" val="True"/>
  <p:tag name="BITMAPVECTOR" val="0"/>
</p:tagLst>
</file>

<file path=ppt/tags/tag238.xml><?xml version="1.0" encoding="utf-8"?>
<p:tagLst xmlns:a="http://schemas.openxmlformats.org/drawingml/2006/main" xmlns:r="http://schemas.openxmlformats.org/officeDocument/2006/relationships" xmlns:p="http://schemas.openxmlformats.org/presentationml/2006/main">
  <p:tag name="OUTPUTDPI" val="1200"/>
  <p:tag name="ORIGINALHEIGHT" val="342.7072"/>
  <p:tag name="ORIGINALWIDTH" val="1335.583"/>
  <p:tag name="LATEXADDIN" val="\documentclass{article}&#10;\usepackage{amsmath}&#10;\pagestyle{empty}&#10;\begin{document}&#10;&#10;$$C_P = \rho_P \frac{\pi}{6} \left( \frac{3}{2\pi} \frac{1}{k \bar Gt \alpha } \right)^\frac{3}{2}$$&#10;&#10;&#10;\end{document}"/>
  <p:tag name="IGUANATEXSIZE" val="20"/>
  <p:tag name="IGUANATEXCURSOR" val="181"/>
  <p:tag name="TRANSPARENCY" val="True"/>
  <p:tag name="FILENAME" val=""/>
  <p:tag name="LATEXENGINEID" val="0"/>
  <p:tag name="TEMPFOLDER" val="c:\temp\"/>
  <p:tag name="LATEXFORMHEIGHT" val="312"/>
  <p:tag name="LATEXFORMWIDTH" val="384"/>
  <p:tag name="LATEXFORMWRAP" val="True"/>
  <p:tag name="BITMAPVECTOR" val="0"/>
</p:tagLst>
</file>

<file path=ppt/tags/tag239.xml><?xml version="1.0" encoding="utf-8"?>
<p:tagLst xmlns:a="http://schemas.openxmlformats.org/drawingml/2006/main" xmlns:r="http://schemas.openxmlformats.org/officeDocument/2006/relationships" xmlns:p="http://schemas.openxmlformats.org/presentationml/2006/main">
  <p:tag name="OUTPUTDPI" val="1200"/>
  <p:tag name="ORIGINALHEIGHT" val="487.4391"/>
  <p:tag name="ORIGINALWIDTH" val="1220.098"/>
  <p:tag name="LATEXADDIN" val="\documentclass{article}&#10;\usepackage{amsmath}&#10;\pagestyle{empty}&#10;\begin{document}&#10;&#10;$$\begin{array}{l}&#10;0.1 \frac{C_P}{\rho_P} \frac{6}{\pi} = &#10;\left( \frac{3}{2 \pi} \frac{1}{k x \bar Gt \alpha} \right)^\frac{3}{2}&#10;\\ \\&#10;x = 0.1^\frac{- 2}{3} = 4.64&#10;\end{array}$$&#10;&#10;&#10;\end{document}"/>
  <p:tag name="IGUANATEXSIZE" val="20"/>
  <p:tag name="IGUANATEXCURSOR" val="217"/>
  <p:tag name="TRANSPARENCY" val="True"/>
  <p:tag name="FILENAME" val=""/>
  <p:tag name="LATEXENGINEID" val="0"/>
  <p:tag name="TEMPFOLDER" val="c:\temp\"/>
  <p:tag name="LATEXFORMHEIGHT" val="312"/>
  <p:tag name="LATEXFORMWIDTH" val="384"/>
  <p:tag name="LATEXFORMWRAP" val="True"/>
  <p:tag name="BITMAPVECTOR" val="0"/>
</p:tagLst>
</file>

<file path=ppt/tags/tag24.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640.045"/>
  <p:tag name="LATEXADDIN" val="\documentclass{article}&#10;\usepackage{amsmath}&#10;\pagestyle{empty}&#10;\begin{document}&#10;&#10;$$\phi_{Floc} = \phi_{Floc_0} \left( \frac{d}{d_0} \right)^{3 - D_{Fractal}}$$&#10;&#10;&#10;\end{document}"/>
  <p:tag name="IGUANATEXSIZE" val="20"/>
  <p:tag name="IGUANATEXCURSOR" val="159"/>
  <p:tag name="TRANSPARENCY" val="True"/>
  <p:tag name="FILENAME" val=""/>
  <p:tag name="LATEXENGINEID" val="0"/>
  <p:tag name="TEMPFOLDER" val="c:\temp\"/>
  <p:tag name="LATEXFORMHEIGHT" val="312"/>
  <p:tag name="LATEXFORMWIDTH" val="384"/>
  <p:tag name="LATEXFORMWRAP" val="True"/>
  <p:tag name="BITMAPVECTOR" val="0"/>
</p:tagLst>
</file>

<file path=ppt/tags/tag240.xml><?xml version="1.0" encoding="utf-8"?>
<p:tagLst xmlns:a="http://schemas.openxmlformats.org/drawingml/2006/main" xmlns:r="http://schemas.openxmlformats.org/officeDocument/2006/relationships" xmlns:p="http://schemas.openxmlformats.org/presentationml/2006/main">
  <p:tag name="OUTPUTDPI" val="1200"/>
  <p:tag name="ORIGINALHEIGHT" val="338.9576"/>
  <p:tag name="ORIGINALWIDTH" val="961.3798"/>
  <p:tag name="LATEXADDIN" val="\documentclass{article}&#10;\usepackage{amsmath}&#10;\pagestyle{empty}&#10;\begin{document}&#10;&#10;$$\bar Gt = \frac{3}{2} \frac{\left( \Lambda^2 - \Lambda_0^2 \right)}{k \pi d_{Clay}^2 \alpha}$$&#10;&#10;&#10;\end{document}"/>
  <p:tag name="IGUANATEXSIZE" val="20"/>
  <p:tag name="IGUANATEXCURSOR" val="177"/>
  <p:tag name="TRANSPARENCY" val="True"/>
  <p:tag name="FILENAME" val=""/>
  <p:tag name="LATEXENGINEID" val="0"/>
  <p:tag name="TEMPFOLDER" val="c:\temp\"/>
  <p:tag name="LATEXFORMHEIGHT" val="312"/>
  <p:tag name="LATEXFORMWIDTH" val="384"/>
  <p:tag name="LATEXFORMWRAP" val="True"/>
  <p:tag name="BITMAPVECTOR" val="0"/>
</p:tagLst>
</file>

<file path=ppt/tags/tag241.xml><?xml version="1.0" encoding="utf-8"?>
<p:tagLst xmlns:a="http://schemas.openxmlformats.org/drawingml/2006/main" xmlns:r="http://schemas.openxmlformats.org/officeDocument/2006/relationships" xmlns:p="http://schemas.openxmlformats.org/presentationml/2006/main">
  <p:tag name="OUTPUTDPI" val="1200"/>
  <p:tag name="ORIGINALHEIGHT" val="207.724"/>
  <p:tag name="ORIGINALWIDTH" val="536.183"/>
  <p:tag name="LATEXADDIN" val="\documentclass{article}&#10;\usepackage{amsmath}&#10;\pagestyle{empty}&#10;\begin{document}&#10;&#10;$$\Lambda = n_{Clay}^\frac{- 1}{3}$$&#10;&#10;&#10;\end{document}"/>
  <p:tag name="IGUANATEXSIZE" val="20"/>
  <p:tag name="IGUANATEXCURSOR" val="117"/>
  <p:tag name="TRANSPARENCY" val="True"/>
  <p:tag name="FILENAME" val=""/>
  <p:tag name="LATEXENGINEID" val="0"/>
  <p:tag name="TEMPFOLDER" val="c:\temp\"/>
  <p:tag name="LATEXFORMHEIGHT" val="312"/>
  <p:tag name="LATEXFORMWIDTH" val="384"/>
  <p:tag name="LATEXFORMWRAP" val="True"/>
  <p:tag name="BITMAPVECTOR" val="0"/>
</p:tagLst>
</file>

<file path=ppt/tags/tag242.xml><?xml version="1.0" encoding="utf-8"?>
<p:tagLst xmlns:a="http://schemas.openxmlformats.org/drawingml/2006/main" xmlns:r="http://schemas.openxmlformats.org/officeDocument/2006/relationships" xmlns:p="http://schemas.openxmlformats.org/presentationml/2006/main">
  <p:tag name="OUTPUTDPI" val="1200"/>
  <p:tag name="ORIGINALHEIGHT" val="312.7109"/>
  <p:tag name="ORIGINALWIDTH" val="1181.852"/>
  <p:tag name="LATEXADDIN" val="\documentclass{article}&#10;\usepackage{amsmath}&#10;\pagestyle{empty}&#10;\begin{document}&#10;&#10;$$n_{Clay} = \frac{6}{\pi d_{Clay}^3} \frac{C_{Clay}}{\rho_{Clay}}$$&#10;&#10;&#10;\end{document}"/>
  <p:tag name="IGUANATEXSIZE" val="20"/>
  <p:tag name="IGUANATEXCURSOR" val="149"/>
  <p:tag name="TRANSPARENCY" val="True"/>
  <p:tag name="FILENAME" val=""/>
  <p:tag name="LATEXENGINEID" val="0"/>
  <p:tag name="TEMPFOLDER" val="c:\temp\"/>
  <p:tag name="LATEXFORMHEIGHT" val="312"/>
  <p:tag name="LATEXFORMWIDTH" val="384"/>
  <p:tag name="LATEXFORMWRAP" val="True"/>
  <p:tag name="BITMAPVECTOR" val="0"/>
</p:tagLst>
</file>

<file path=ppt/tags/tag243.xml><?xml version="1.0" encoding="utf-8"?>
<p:tagLst xmlns:a="http://schemas.openxmlformats.org/drawingml/2006/main" xmlns:r="http://schemas.openxmlformats.org/officeDocument/2006/relationships" xmlns:p="http://schemas.openxmlformats.org/presentationml/2006/main">
  <p:tag name="OUTPUTDPI" val="1200"/>
  <p:tag name="ORIGINALHEIGHT" val="329.2088"/>
  <p:tag name="ORIGINALWIDTH" val="922.3847"/>
  <p:tag name="LATEXADDIN" val="\documentclass{article}&#10;\usepackage{amsmath}&#10;\pagestyle{empty}&#10;\begin{document}&#10;&#10;$$\bar Gt = \frac{3}{2} \frac{\Lambda^2}{k \pi d_{Clay}^2 \alpha}$$&#10;&#10;&#10;\end{document}"/>
  <p:tag name="IGUANATEXSIZE" val="20"/>
  <p:tag name="IGUANATEXCURSOR" val="148"/>
  <p:tag name="TRANSPARENCY" val="True"/>
  <p:tag name="FILENAME" val=""/>
  <p:tag name="LATEXENGINEID" val="0"/>
  <p:tag name="TEMPFOLDER" val="c:\temp\"/>
  <p:tag name="LATEXFORMHEIGHT" val="312"/>
  <p:tag name="LATEXFORMWIDTH" val="384"/>
  <p:tag name="LATEXFORMWRAP" val="True"/>
  <p:tag name="BITMAPVECTOR" val="0"/>
</p:tagLst>
</file>

<file path=ppt/tags/tag244.xml><?xml version="1.0" encoding="utf-8"?>
<p:tagLst xmlns:a="http://schemas.openxmlformats.org/drawingml/2006/main" xmlns:r="http://schemas.openxmlformats.org/officeDocument/2006/relationships" xmlns:p="http://schemas.openxmlformats.org/presentationml/2006/main">
  <p:tag name="OUTPUTDPI" val="1200"/>
  <p:tag name="ORIGINALHEIGHT" val="347.2066"/>
  <p:tag name="ORIGINALWIDTH" val="1519.31"/>
  <p:tag name="LATEXADDIN" val="\documentclass{article}&#10;\usepackage{amsmath}&#10;\pagestyle{empty}&#10;\begin{document}&#10;&#10;&#10;$$C_{Clay} = \frac{\pi \rho_{Clay}}{6} \frac{1}{&#10;  \left( \frac{2}{3} k \pi \alpha \bar Gt \right)^\frac{3}{2}&#10;  }$$&#10;&#10;\end{document}"/>
  <p:tag name="IGUANATEXSIZE" val="20"/>
  <p:tag name="IGUANATEXCURSOR" val="198"/>
  <p:tag name="TRANSPARENCY" val="True"/>
  <p:tag name="FILENAME" val=""/>
  <p:tag name="LATEXENGINEID" val="0"/>
  <p:tag name="TEMPFOLDER" val="c:\temp\"/>
  <p:tag name="LATEXFORMHEIGHT" val="312"/>
  <p:tag name="LATEXFORMWIDTH" val="384"/>
  <p:tag name="LATEXFORMWRAP" val="True"/>
  <p:tag name="BITMAPVECTOR" val="0"/>
</p:tagLst>
</file>

<file path=ppt/tags/tag245.xml><?xml version="1.0" encoding="utf-8"?>
<p:tagLst xmlns:a="http://schemas.openxmlformats.org/drawingml/2006/main" xmlns:r="http://schemas.openxmlformats.org/officeDocument/2006/relationships" xmlns:p="http://schemas.openxmlformats.org/presentationml/2006/main">
  <p:tag name="OUTPUTDPI" val="1200"/>
  <p:tag name="ORIGINALHEIGHT" val="228.7214"/>
  <p:tag name="ORIGINALWIDTH" val="1163.854"/>
  <p:tag name="LATEXADDIN" val="\documentclass{article}&#10;\usepackage{amsmath}&#10;\pagestyle{empty}&#10;\begin{document}&#10;&#10;$$pC^* = \log \left( \beta G \theta \Gamma \phi_0^\frac{2}{3} \right)$$&#10;&#10;&#10;\end{document}"/>
  <p:tag name="IGUANATEXSIZE" val="20"/>
  <p:tag name="IGUANATEXCURSOR" val="152"/>
  <p:tag name="TRANSPARENCY" val="True"/>
  <p:tag name="FILENAME" val=""/>
  <p:tag name="LATEXENGINEID" val="0"/>
  <p:tag name="TEMPFOLDER" val="c:\temp\"/>
  <p:tag name="LATEXFORMHEIGHT" val="312"/>
  <p:tag name="LATEXFORMWIDTH" val="384"/>
  <p:tag name="LATEXFORMWRAP" val="True"/>
  <p:tag name="BITMAPVECTOR" val="0"/>
</p:tagLst>
</file>

<file path=ppt/tags/tag246.xml><?xml version="1.0" encoding="utf-8"?>
<p:tagLst xmlns:a="http://schemas.openxmlformats.org/drawingml/2006/main" xmlns:r="http://schemas.openxmlformats.org/officeDocument/2006/relationships" xmlns:p="http://schemas.openxmlformats.org/presentationml/2006/main">
  <p:tag name="OUTPUTDPI" val="1200"/>
  <p:tag name="ORIGINALHEIGHT" val="335.2081"/>
  <p:tag name="ORIGINALWIDTH" val="781.4023"/>
  <p:tag name="LATEXADDIN" val="\documentclass{article}&#10;\usepackage{amsmath}&#10;\pagestyle{empty}&#10;\begin{document}&#10;&#10;$$C^* = \frac{1}{\beta Gt \Gamma \phi_0^\frac{2}{3}}$$&#10;&#10;&#10;\end{document}"/>
  <p:tag name="IGUANATEXSIZE" val="20"/>
  <p:tag name="IGUANATEXCURSOR" val="135"/>
  <p:tag name="TRANSPARENCY" val="True"/>
  <p:tag name="FILENAME" val=""/>
  <p:tag name="LATEXENGINEID" val="0"/>
  <p:tag name="TEMPFOLDER" val="c:\temp\"/>
  <p:tag name="LATEXFORMHEIGHT" val="312"/>
  <p:tag name="LATEXFORMWIDTH" val="384"/>
  <p:tag name="LATEXFORMWRAP" val="True"/>
  <p:tag name="BITMAPVECTOR" val="0"/>
</p:tagLst>
</file>

<file path=ppt/tags/tag247.xml><?xml version="1.0" encoding="utf-8"?>
<p:tagLst xmlns:a="http://schemas.openxmlformats.org/drawingml/2006/main" xmlns:r="http://schemas.openxmlformats.org/officeDocument/2006/relationships" xmlns:p="http://schemas.openxmlformats.org/presentationml/2006/main">
  <p:tag name="OUTPUTDPI" val="1200"/>
  <p:tag name="ORIGINALHEIGHT" val="346.4567"/>
  <p:tag name="ORIGINALWIDTH" val="1328.084"/>
  <p:tag name="LATEXADDIN" val="\documentclass{article}&#10;\usepackage{amsmath}&#10;\pagestyle{empty}&#10;\begin{document}&#10;&#10;$$\bar Gt = \frac{3}{2 k \pi \alpha} &#10;\left( \frac{\pi}{6} \frac{\rho_{Clay}}{C_{Clay}} \right)^\frac{2}{3}$$&#10;&#10;&#10;\end{document}"/>
  <p:tag name="IGUANATEXSIZE" val="20"/>
  <p:tag name="IGUANATEXCURSOR" val="190"/>
  <p:tag name="TRANSPARENCY" val="True"/>
  <p:tag name="FILENAME" val=""/>
  <p:tag name="LATEXENGINEID" val="0"/>
  <p:tag name="TEMPFOLDER" val="c:\temp\"/>
  <p:tag name="LATEXFORMHEIGHT" val="312"/>
  <p:tag name="LATEXFORMWIDTH" val="384"/>
  <p:tag name="LATEXFORMWRAP" val="True"/>
  <p:tag name="BITMAPVECTOR" val="0"/>
</p:tagLst>
</file>

<file path=ppt/tags/tag248.xml><?xml version="1.0" encoding="utf-8"?>
<p:tagLst xmlns:a="http://schemas.openxmlformats.org/drawingml/2006/main" xmlns:r="http://schemas.openxmlformats.org/officeDocument/2006/relationships" xmlns:p="http://schemas.openxmlformats.org/presentationml/2006/main">
  <p:tag name="OUTPUTDPI" val="1200"/>
  <p:tag name="ORIGINALHEIGHT" val="315.7105"/>
  <p:tag name="ORIGINALWIDTH" val="1160.855"/>
  <p:tag name="LATEXADDIN" val="\documentclass{article}&#10;\usepackage{amsmath}&#10;\pagestyle{empty}&#10;\begin{document}&#10;&#10;$$\bar Gt = \frac{3}{2 \pi}&#10;\left( \frac{\pi}{6} \right)^\frac{2}{3} \frac{1}{k \alpha \phi^\frac{2}{3}}$$&#10;&#10;&#10;\end{document}"/>
  <p:tag name="IGUANATEXSIZE" val="20"/>
  <p:tag name="IGUANATEXCURSOR" val="187"/>
  <p:tag name="TRANSPARENCY" val="True"/>
  <p:tag name="FILENAME" val=""/>
  <p:tag name="LATEXENGINEID" val="0"/>
  <p:tag name="TEMPFOLDER" val="c:\temp\"/>
  <p:tag name="LATEXFORMHEIGHT" val="312"/>
  <p:tag name="LATEXFORMWIDTH" val="384"/>
  <p:tag name="LATEXFORMWRAP" val="True"/>
  <p:tag name="BITMAPVECTOR" val="0"/>
</p:tagLst>
</file>

<file path=ppt/tags/tag249.xml><?xml version="1.0" encoding="utf-8"?>
<p:tagLst xmlns:a="http://schemas.openxmlformats.org/drawingml/2006/main" xmlns:r="http://schemas.openxmlformats.org/officeDocument/2006/relationships" xmlns:p="http://schemas.openxmlformats.org/presentationml/2006/main">
  <p:tag name="OUTPUTDPI" val="1200"/>
  <p:tag name="ORIGINALHEIGHT" val="440.1949"/>
  <p:tag name="ORIGINALWIDTH" val="1558.305"/>
  <p:tag name="LATEXADDIN" val="\documentclass{article}&#10;\usepackage{amsmath}&#10;\pagestyle{empty}&#10;\begin{document}&#10;&#10;$$\bar Gt = \frac{3}{2 \pi}&#10;  \left( \frac{\pi}{6} \right)^\frac{2}{3} \frac{1}{k \alpha \phi^\frac{2}{3} \left( \frac{C_0}{C_0} \right)^\frac{2}{3}}$$&#10;&#10;&#10;\end{document}"/>
  <p:tag name="IGUANATEXSIZE" val="20"/>
  <p:tag name="IGUANATEXCURSOR" val="232"/>
  <p:tag name="TRANSPARENCY" val="True"/>
  <p:tag name="FILENAME" val=""/>
  <p:tag name="LATEXENGINEID" val="0"/>
  <p:tag name="TEMPFOLDER" val="c:\temp\"/>
  <p:tag name="LATEXFORMHEIGHT" val="312"/>
  <p:tag name="LATEXFORMWIDTH" val="384"/>
  <p:tag name="LATEXFORMWRAP" val="True"/>
  <p:tag name="BITMAPVECTOR" val="0"/>
</p:tagLst>
</file>

<file path=ppt/tags/tag25.xml><?xml version="1.0" encoding="utf-8"?>
<p:tagLst xmlns:a="http://schemas.openxmlformats.org/drawingml/2006/main" xmlns:r="http://schemas.openxmlformats.org/officeDocument/2006/relationships" xmlns:p="http://schemas.openxmlformats.org/presentationml/2006/main">
  <p:tag name="OUTPUTDPI" val="1200"/>
  <p:tag name="ORIGINALHEIGHT" val="2160.48"/>
  <p:tag name="ORIGINALWIDTH" val="2078.74"/>
  <p:tag name="LATEXADDIN" val="\documentclass{article}&#10;\usepackage{amsmath}&#10;\pagestyle{empty}&#10;\begin{document}&#10;&#10;&#10;$$\begin{array}{l}&#10;n_{Floc} = \frac{C_{Floc}}{\rlap{--} V_{Floc} \rho_{Floc}} = \frac{\phi _{Floc}}{\rlap{--} V_{Floc}}&#10;\\ \\&#10;n_{Floc_0} = \frac{\phi_{Floc_0}}{\rlap{--} V_{Floc_0}}&#10;\\ \\&#10;n_{Floc} = \frac{\phi_{Floc}}{\rlap{--} V_{Floc}} = \frac{\phi_{Floc_0} \left( \frac{d_{Floc}}{d_0} \right)^{3 - D_{Fractal}}}{\rlap{--} V_{Floc}}&#10;\\ \\&#10; = n_{Floc_0} \frac{\rlap{--} V_{Floc_0} \left( \frac{d_{Floc}}{d_0} \right)^{3 - D_{Fractal}}}{\rlap{--} V_{Floc}}&#10; \\ \\&#10;  = n_{Floc_0} \left( \frac{d_0}{d_{Floc}} \right)^3 \left( \frac{d_{Floc}}{d_0} \right)^{3 - {D_{Fractal}}}&#10;  \\ \\&#10;  n_{Floc} = n_{Floc_0} \left( \frac{d_0}{d_{Floc}} \right)^{D_{Fractal}}&#10;  \end{array}$$&#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250.xml><?xml version="1.0" encoding="utf-8"?>
<p:tagLst xmlns:a="http://schemas.openxmlformats.org/drawingml/2006/main" xmlns:r="http://schemas.openxmlformats.org/officeDocument/2006/relationships" xmlns:p="http://schemas.openxmlformats.org/presentationml/2006/main">
  <p:tag name="OUTPUTDPI" val="1200"/>
  <p:tag name="ORIGINALHEIGHT" val="354.7057"/>
  <p:tag name="ORIGINALWIDTH" val="1394.826"/>
  <p:tag name="LATEXADDIN" val="\documentclass{article}&#10;\usepackage{amsmath}&#10;\pagestyle{empty}&#10;\begin{document}&#10;&#10;$$C^{\ast^\frac{2}{3}} = \frac{3}{2\pi} &#10;\left( \frac{\pi}{6} \right)^\frac{2}{3} \frac{1}{k \bar Gt \alpha \phi_0^\frac{2}{3}}$$ &#10;&#10;&#10;\end{document}"/>
  <p:tag name="IGUANATEXSIZE" val="20"/>
  <p:tag name="IGUANATEXCURSOR" val="211"/>
  <p:tag name="TRANSPARENCY" val="True"/>
  <p:tag name="FILENAME" val=""/>
  <p:tag name="LATEXENGINEID" val="0"/>
  <p:tag name="TEMPFOLDER" val="c:\temp\"/>
  <p:tag name="LATEXFORMHEIGHT" val="312"/>
  <p:tag name="LATEXFORMWIDTH" val="384"/>
  <p:tag name="LATEXFORMWRAP" val="True"/>
  <p:tag name="BITMAPVECTOR" val="0"/>
</p:tagLst>
</file>

<file path=ppt/tags/tag251.xml><?xml version="1.0" encoding="utf-8"?>
<p:tagLst xmlns:a="http://schemas.openxmlformats.org/drawingml/2006/main" xmlns:r="http://schemas.openxmlformats.org/officeDocument/2006/relationships" xmlns:p="http://schemas.openxmlformats.org/presentationml/2006/main">
  <p:tag name="OUTPUTDPI" val="1200"/>
  <p:tag name="ORIGINALHEIGHT" val="1090.364"/>
  <p:tag name="ORIGINALWIDTH" val="1298.088"/>
  <p:tag name="LATEXADDIN" val="\documentclass{article}&#10;\usepackage{amsmath}&#10;\pagestyle{empty}&#10;\begin{document}&#10;&#10;$$\begin{array}{l}&#10;V_{r_1} =  - \frac{Gr_1}{2}&#10;\\ \\&#10;V_{r_2} =  + \frac{Gr_2}{2}&#10;\\ \\&#10;\Delta V_r = \frac{G}{2} \left( r_1 + r_2 \right)&#10;\\ \\&#10;\left( r_1 + r_2 \right)_{Max} = \frac{2 \Delta V_{r_{Max}}}{G}&#10;\end{array}$$&#10;&#10;&#10;\end{document}"/>
  <p:tag name="IGUANATEXSIZE" val="44"/>
  <p:tag name="IGUANATEXCURSOR" val="302"/>
  <p:tag name="TRANSPARENCY" val="True"/>
  <p:tag name="FILENAME" val=""/>
  <p:tag name="LATEXENGINEID" val="0"/>
  <p:tag name="TEMPFOLDER" val="c:\temp\"/>
  <p:tag name="LATEXFORMHEIGHT" val="312"/>
  <p:tag name="LATEXFORMWIDTH" val="384"/>
  <p:tag name="LATEXFORMWRAP" val="True"/>
  <p:tag name="BITMAPVECTOR" val="0"/>
</p:tagLst>
</file>

<file path=ppt/tags/tag252.xml><?xml version="1.0" encoding="utf-8"?>
<p:tagLst xmlns:a="http://schemas.openxmlformats.org/drawingml/2006/main" xmlns:r="http://schemas.openxmlformats.org/officeDocument/2006/relationships" xmlns:p="http://schemas.openxmlformats.org/presentationml/2006/main">
  <p:tag name="OUTPUTDPI" val="1200"/>
  <p:tag name="ORIGINALHEIGHT" val="1664.792"/>
  <p:tag name="ORIGINALWIDTH" val="1650.544"/>
  <p:tag name="LATEXADDIN" val="\documentclass{article}&#10;\usepackage{amsmath}&#10;\pagestyle{empty}&#10;\begin{document}&#10;&#10;$$\begin{array}{l}&#10;V_{r_1} = \frac{Gr_1}{2}&#10;\\ \\&#10;V_{r_2} = - \frac{Gr_2}{2}&#10;\\ \\&#10;V_{t_2} = G \left( r_1 + r_2 \right)&#10;\\ \\&#10;\Delta V = V_{t_2} + V_{r_2} - V_{r_1}&#10;\\ \\&#10;\Delta V = G \left( r_1 + r_2 \right) - \frac{Gr_2}{2} - \frac{Gr_1}{2}&#10;\\ \\&#10;\Delta V = \frac{G}{2} \left( r_1 + r_2 \right)&#10;\end{array}$$&#10;&#10;&#10;\end{document}"/>
  <p:tag name="IGUANATEXSIZE" val="20"/>
  <p:tag name="IGUANATEXCURSOR" val="392"/>
  <p:tag name="TRANSPARENCY" val="True"/>
  <p:tag name="FILENAME" val=""/>
  <p:tag name="LATEXENGINEID" val="0"/>
  <p:tag name="TEMPFOLDER" val="c:\temp\"/>
  <p:tag name="LATEXFORMHEIGHT" val="312"/>
  <p:tag name="LATEXFORMWIDTH" val="384"/>
  <p:tag name="LATEXFORMWRAP" val="True"/>
  <p:tag name="BITMAPVECTOR" val="0"/>
</p:tagLst>
</file>

<file path=ppt/tags/tag253.xml><?xml version="1.0" encoding="utf-8"?>
<p:tagLst xmlns:a="http://schemas.openxmlformats.org/drawingml/2006/main" xmlns:r="http://schemas.openxmlformats.org/officeDocument/2006/relationships" xmlns:p="http://schemas.openxmlformats.org/presentationml/2006/main">
  <p:tag name="OUTPUTDPI" val="1200"/>
  <p:tag name="ORIGINALHEIGHT" val="91.48859"/>
  <p:tag name="ORIGINALWIDTH" val="194.2258"/>
  <p:tag name="LATEXADDIN" val="\documentclass{article}&#10;\usepackage{amsmath}&#10;\pagestyle{empty}&#10;\begin{document}&#10;&#10;$$ \Delta V$$&#10;&#10;&#10;\end{document}"/>
  <p:tag name="IGUANATEXSIZE" val="20"/>
  <p:tag name="IGUANATEXCURSOR" val="94"/>
  <p:tag name="TRANSPARENCY" val="True"/>
  <p:tag name="FILENAME" val=""/>
  <p:tag name="LATEXENGINEID" val="0"/>
  <p:tag name="TEMPFOLDER" val="c:\temp\"/>
  <p:tag name="LATEXFORMHEIGHT" val="312"/>
  <p:tag name="LATEXFORMWIDTH" val="384"/>
  <p:tag name="LATEXFORMWRAP" val="True"/>
  <p:tag name="BITMAPVECTOR" val="0"/>
</p:tagLst>
</file>

<file path=ppt/tags/tag26.xml><?xml version="1.0" encoding="utf-8"?>
<p:tagLst xmlns:a="http://schemas.openxmlformats.org/drawingml/2006/main" xmlns:r="http://schemas.openxmlformats.org/officeDocument/2006/relationships" xmlns:p="http://schemas.openxmlformats.org/presentationml/2006/main">
  <p:tag name="OUTPUTDPI" val="1200"/>
  <p:tag name="ORIGINALHEIGHT" val="225.7218"/>
  <p:tag name="ORIGINALWIDTH" val="564.6794"/>
  <p:tag name="LATEXADDIN" val="\documentclass{article}&#10;\usepackage{amsmath}&#10;\pagestyle{empty}&#10;\begin{document}&#10;&#10;$$\rlap{--} V_P = \frac{\pi}{6} d_P^3$$&#10;&#10;&#10;\end{document}"/>
  <p:tag name="IGUANATEXSIZE" val="20"/>
  <p:tag name="IGUANATEXCURSOR" val="120"/>
  <p:tag name="TRANSPARENCY" val="True"/>
  <p:tag name="FILENAME" val=""/>
  <p:tag name="LATEXENGINEID" val="0"/>
  <p:tag name="TEMPFOLDER" val="c:\temp\"/>
  <p:tag name="LATEXFORMHEIGHT" val="312"/>
  <p:tag name="LATEXFORMWIDTH" val="384"/>
  <p:tag name="LATEXFORMWRAP" val="True"/>
  <p:tag name="BITMAPVECTOR" val="0"/>
</p:tagLst>
</file>

<file path=ppt/tags/tag27.xml><?xml version="1.0" encoding="utf-8"?>
<p:tagLst xmlns:a="http://schemas.openxmlformats.org/drawingml/2006/main" xmlns:r="http://schemas.openxmlformats.org/officeDocument/2006/relationships" xmlns:p="http://schemas.openxmlformats.org/presentationml/2006/main">
  <p:tag name="OUTPUTDPI" val="1200"/>
  <p:tag name="ORIGINALHEIGHT" val="293.9632"/>
  <p:tag name="ORIGINALWIDTH" val="1259.843"/>
  <p:tag name="LATEXADDIN" val="\documentclass{article}&#10;\usepackage{amsmath}&#10;\pagestyle{empty}&#10;\begin{document}&#10;&#10;$$n_P = \frac{C_P}{\rlap{--} V_P \rho_P} = \frac{6}{\pi d_P^3} \frac{C_P}{\rho_P}$$&#10;&#10;&#10;\end{document}"/>
  <p:tag name="IGUANATEXSIZE" val="20"/>
  <p:tag name="IGUANATEXCURSOR" val="164"/>
  <p:tag name="TRANSPARENCY" val="True"/>
  <p:tag name="FILENAME" val=""/>
  <p:tag name="LATEXENGINEID" val="0"/>
  <p:tag name="TEMPFOLDER" val="c:\temp\"/>
  <p:tag name="LATEXFORMHEIGHT" val="312"/>
  <p:tag name="LATEXFORMWIDTH" val="384"/>
  <p:tag name="LATEXFORMWRAP" val="True"/>
  <p:tag name="BITMAPVECTOR" val="0"/>
</p:tagLst>
</file>

<file path=ppt/tags/tag28.xml><?xml version="1.0" encoding="utf-8"?>
<p:tagLst xmlns:a="http://schemas.openxmlformats.org/drawingml/2006/main" xmlns:r="http://schemas.openxmlformats.org/officeDocument/2006/relationships" xmlns:p="http://schemas.openxmlformats.org/presentationml/2006/main">
  <p:tag name="OUTPUTDPI" val="1200"/>
  <p:tag name="ORIGINALHEIGHT" val="336.7079"/>
  <p:tag name="ORIGINALWIDTH" val="422.1972"/>
  <p:tag name="LATEXADDIN" val="\documentclass{article}&#10;\usepackage{amsmath}&#10;\pagestyle{empty}&#10;\begin{document}&#10;&#10;$$\Lambda  = \frac{1}{n_P^{\frac{1}{3}}}$$&#10;&#10;&#10;\end{document}"/>
  <p:tag name="IGUANATEXSIZE" val="20"/>
  <p:tag name="IGUANATEXCURSOR" val="123"/>
  <p:tag name="TRANSPARENCY" val="True"/>
  <p:tag name="FILENAME" val=""/>
  <p:tag name="LATEXENGINEID" val="0"/>
  <p:tag name="TEMPFOLDER" val="c:\temp\"/>
  <p:tag name="LATEXFORMHEIGHT" val="312"/>
  <p:tag name="LATEXFORMWIDTH" val="384"/>
  <p:tag name="LATEXFORMWRAP" val="True"/>
  <p:tag name="BITMAPVECTOR" val="0"/>
</p:tagLst>
</file>

<file path=ppt/tags/tag29.xml><?xml version="1.0" encoding="utf-8"?>
<p:tagLst xmlns:a="http://schemas.openxmlformats.org/drawingml/2006/main" xmlns:r="http://schemas.openxmlformats.org/officeDocument/2006/relationships" xmlns:p="http://schemas.openxmlformats.org/presentationml/2006/main">
  <p:tag name="OUTPUTDPI" val="1200"/>
  <p:tag name="ORIGINALHEIGHT" val="342.7072"/>
  <p:tag name="ORIGINALWIDTH" val="965.1294"/>
  <p:tag name="LATEXADDIN" val="\documentclass{article}&#10;\usepackage{amsmath}&#10;\pagestyle{empty}&#10;\begin{document}&#10;&#10;$$\Lambda  = d_P \left( \frac{\pi }{6} \frac{\rho_P}{C_P} \right)^{\frac{1}{3}}$$&#10;&#10;&#10;\end{document}"/>
  <p:tag name="IGUANATEXSIZE" val="20"/>
  <p:tag name="IGUANATEXCURSOR" val="162"/>
  <p:tag name="TRANSPARENCY" val="True"/>
  <p:tag name="FILENAME" val=""/>
  <p:tag name="LATEXENGINEID" val="0"/>
  <p:tag name="TEMPFOLDER" val="c:\temp\"/>
  <p:tag name="LATEXFORMHEIGHT" val="312"/>
  <p:tag name="LATEXFORMWIDTH" val="384"/>
  <p:tag name="LATEXFORMWRAP" val="True"/>
  <p:tag name="BITMAPVECTOR" val="0"/>
</p:tagLst>
</file>

<file path=ppt/tags/tag3.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481.4398"/>
  <p:tag name="LATEXADDIN" val="\documentclass{article}&#10;\usepackage{amsmath}&#10;\pagestyle{empty}&#10;\begin{document}&#10;&#10;$$G = \sqrt{ \frac{\varepsilon}{\nu} }$$&#10;&#10;&#10;\end{document}"/>
  <p:tag name="IGUANATEXSIZE" val="30"/>
  <p:tag name="IGUANATEXCURSOR" val="121"/>
  <p:tag name="TRANSPARENCY" val="True"/>
  <p:tag name="FILENAME" val=""/>
  <p:tag name="LATEXENGINEID" val="0"/>
  <p:tag name="TEMPFOLDER" val="c:\temp\"/>
  <p:tag name="LATEXFORMHEIGHT" val="312"/>
  <p:tag name="LATEXFORMWIDTH" val="384"/>
  <p:tag name="LATEXFORMWRAP" val="True"/>
  <p:tag name="BITMAPVECTOR" val="0"/>
</p:tagLst>
</file>

<file path=ppt/tags/tag30.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280.09"/>
  <p:tag name="LATEXADDIN" val="\documentclass{article}&#10;\usepackage{amsmath}&#10;\pagestyle{empty}&#10;\begin{document}&#10;&#10;$$n_P = n_{P_0} \left( \frac{d_0}{d_P} \right)^{D_{Fractal}}$$&#10;&#10;&#10;\end{document}"/>
  <p:tag name="IGUANATEXSIZE" val="20"/>
  <p:tag name="IGUANATEXCURSOR" val="143"/>
  <p:tag name="TRANSPARENCY" val="True"/>
  <p:tag name="FILENAME" val=""/>
  <p:tag name="LATEXENGINEID" val="0"/>
  <p:tag name="TEMPFOLDER" val="c:\temp\"/>
  <p:tag name="LATEXFORMHEIGHT" val="312"/>
  <p:tag name="LATEXFORMWIDTH" val="384"/>
  <p:tag name="LATEXFORMWRAP" val="True"/>
  <p:tag name="BITMAPVECTOR" val="0"/>
</p:tagLst>
</file>

<file path=ppt/tags/tag31.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521.9348"/>
  <p:tag name="LATEXADDIN" val="\documentclass{article}&#10;\usepackage{amsmath}&#10;\pagestyle{empty}&#10;\begin{document}&#10;&#10;$$v_r \approx d_P \bar G$$&#10;&#10;&#10;\end{document}"/>
  <p:tag name="IGUANATEXSIZE" val="20"/>
  <p:tag name="IGUANATEXCURSOR" val="107"/>
  <p:tag name="TRANSPARENCY" val="True"/>
  <p:tag name="FILENAME" val=""/>
  <p:tag name="LATEXENGINEID" val="0"/>
  <p:tag name="TEMPFOLDER" val="c:\temp\"/>
  <p:tag name="LATEXFORMHEIGHT" val="312"/>
  <p:tag name="LATEXFORMWIDTH" val="384"/>
  <p:tag name="LATEXFORMWRAP" val="True"/>
  <p:tag name="BITMAPVECTOR" val="0"/>
</p:tagLst>
</file>

<file path=ppt/tags/tag32.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459.6925"/>
  <p:tag name="LATEXADDIN" val="\documentclass{article}&#10;\usepackage{amsmath}&#10;\pagestyle{empty}&#10;\begin{document}&#10;&#10;&#10;$$v_r \approx \Lambda \bar G$$&#10;&#10;\end{document}"/>
  <p:tag name="IGUANATEXSIZE" val="20"/>
  <p:tag name="IGUANATEXCURSOR" val="112"/>
  <p:tag name="TRANSPARENCY" val="True"/>
  <p:tag name="FILENAME" val=""/>
  <p:tag name="LATEXENGINEID" val="0"/>
  <p:tag name="TEMPFOLDER" val="c:\temp\"/>
  <p:tag name="LATEXFORMHEIGHT" val="312"/>
  <p:tag name="LATEXFORMWIDTH" val="384"/>
  <p:tag name="LATEXFORMWRAP" val="True"/>
  <p:tag name="BITMAPVECTOR" val="0"/>
</p:tagLst>
</file>

<file path=ppt/tags/tag33.xml><?xml version="1.0" encoding="utf-8"?>
<p:tagLst xmlns:a="http://schemas.openxmlformats.org/drawingml/2006/main" xmlns:r="http://schemas.openxmlformats.org/officeDocument/2006/relationships" xmlns:p="http://schemas.openxmlformats.org/presentationml/2006/main">
  <p:tag name="OUTPUTDPI" val="1200"/>
  <p:tag name="ORIGINALHEIGHT" val="278.2152"/>
  <p:tag name="ORIGINALWIDTH" val="662.9172"/>
  <p:tag name="LATEXADDIN" val="\documentclass{article}&#10;\usepackage{amsmath}&#10;\pagestyle{empty}&#10;\begin{document}&#10;&#10;$$\frac{\Lambda}{d_{Floc} G} - \frac{dt}{2}$$&#10;&#10;&#10;\end{document}"/>
  <p:tag name="IGUANATEXSIZE" val="20"/>
  <p:tag name="IGUANATEXCURSOR" val="126"/>
  <p:tag name="TRANSPARENCY" val="True"/>
  <p:tag name="FILENAME" val=""/>
  <p:tag name="LATEXENGINEID" val="0"/>
  <p:tag name="TEMPFOLDER" val="c:\temp\"/>
  <p:tag name="LATEXFORMHEIGHT" val="312"/>
  <p:tag name="LATEXFORMWIDTH" val="384"/>
  <p:tag name="LATEXFORMWRAP" val="True"/>
  <p:tag name="BITMAPVECTOR" val="0"/>
</p:tagLst>
</file>

<file path=ppt/tags/tag34.xml><?xml version="1.0" encoding="utf-8"?>
<p:tagLst xmlns:a="http://schemas.openxmlformats.org/drawingml/2006/main" xmlns:r="http://schemas.openxmlformats.org/officeDocument/2006/relationships" xmlns:p="http://schemas.openxmlformats.org/presentationml/2006/main">
  <p:tag name="OUTPUTDPI" val="1200"/>
  <p:tag name="ORIGINALHEIGHT" val="278.2152"/>
  <p:tag name="ORIGINALWIDTH" val="662.9172"/>
  <p:tag name="LATEXADDIN" val="\documentclass{article}&#10;\usepackage{amsmath}&#10;\pagestyle{empty}&#10;\begin{document}&#10;&#10;$$\frac{\Lambda}{d_{Floc} G} + \frac{dt}{2}$$&#10;&#10;&#10;\end{document}"/>
  <p:tag name="IGUANATEXSIZE" val="20"/>
  <p:tag name="IGUANATEXCURSOR" val="126"/>
  <p:tag name="TRANSPARENCY" val="True"/>
  <p:tag name="FILENAME" val=""/>
  <p:tag name="LATEXENGINEID" val="0"/>
  <p:tag name="TEMPFOLDER" val="c:\temp\"/>
  <p:tag name="LATEXFORMHEIGHT" val="312"/>
  <p:tag name="LATEXFORMWIDTH" val="384"/>
  <p:tag name="LATEXFORMWRAP" val="True"/>
  <p:tag name="BITMAPVECTOR" val="0"/>
</p:tagLst>
</file>

<file path=ppt/tags/tag35.xml><?xml version="1.0" encoding="utf-8"?>
<p:tagLst xmlns:a="http://schemas.openxmlformats.org/drawingml/2006/main" xmlns:r="http://schemas.openxmlformats.org/officeDocument/2006/relationships" xmlns:p="http://schemas.openxmlformats.org/presentationml/2006/main">
  <p:tag name="OUTPUTDPI" val="1200"/>
  <p:tag name="ORIGINALHEIGHT" val="278.2152"/>
  <p:tag name="ORIGINALWIDTH" val="371.2036"/>
  <p:tag name="LATEXADDIN" val="\documentclass{article}&#10;\usepackage{amsmath}&#10;\pagestyle{empty}&#10;\begin{document}&#10;&#10;$$\frac{\Lambda}{d_{Floc} G}$$&#10;&#10;&#10;\end{document}"/>
  <p:tag name="IGUANATEXSIZE" val="20"/>
  <p:tag name="IGUANATEXCURSOR" val="111"/>
  <p:tag name="TRANSPARENCY" val="True"/>
  <p:tag name="FILENAME" val=""/>
  <p:tag name="LATEXENGINEID" val="0"/>
  <p:tag name="TEMPFOLDER" val="c:\temp\"/>
  <p:tag name="LATEXFORMHEIGHT" val="312"/>
  <p:tag name="LATEXFORMWIDTH" val="384"/>
  <p:tag name="LATEXFORMWRAP" val="True"/>
  <p:tag name="BITMAPVECTOR" val="0"/>
</p:tagLst>
</file>

<file path=ppt/tags/tag36.xml><?xml version="1.0" encoding="utf-8"?>
<p:tagLst xmlns:a="http://schemas.openxmlformats.org/drawingml/2006/main" xmlns:r="http://schemas.openxmlformats.org/officeDocument/2006/relationships" xmlns:p="http://schemas.openxmlformats.org/presentationml/2006/main">
  <p:tag name="OUTPUTDPI" val="1200"/>
  <p:tag name="ORIGINALHEIGHT" val="140.9824"/>
  <p:tag name="ORIGINALWIDTH" val="337.4578"/>
  <p:tag name="LATEXADDIN" val="\documentclass{article}&#10;\usepackage{amsmath}&#10;\pagestyle{empty}&#10;\begin{document}&#10;&#10;$$ \propto \pi d_P^2$$&#10;&#10;&#10;\end{document}"/>
  <p:tag name="IGUANATEXSIZE" val="20"/>
  <p:tag name="IGUANATEXCURSOR" val="103"/>
  <p:tag name="TRANSPARENCY" val="True"/>
  <p:tag name="FILENAME" val=""/>
  <p:tag name="LATEXENGINEID" val="0"/>
  <p:tag name="TEMPFOLDER" val="c:\temp\"/>
  <p:tag name="LATEXFORMHEIGHT" val="312"/>
  <p:tag name="LATEXFORMWIDTH" val="384"/>
  <p:tag name="LATEXFORMWRAP" val="True"/>
  <p:tag name="BITMAPVECTOR" val="0"/>
</p:tagLst>
</file>

<file path=ppt/tags/tag37.xml><?xml version="1.0" encoding="utf-8"?>
<p:tagLst xmlns:a="http://schemas.openxmlformats.org/drawingml/2006/main" xmlns:r="http://schemas.openxmlformats.org/officeDocument/2006/relationships" xmlns:p="http://schemas.openxmlformats.org/presentationml/2006/main">
  <p:tag name="OUTPUTDPI" val="1200"/>
  <p:tag name="ORIGINALHEIGHT" val="78.74016"/>
  <p:tag name="ORIGINALWIDTH" val="165.7293"/>
  <p:tag name="LATEXADDIN" val="\documentclass{article}&#10;\usepackage{amsmath}&#10;\pagestyle{empty}&#10;\begin{document}&#10;&#10;&#10;$$ \propto t$$&#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38.xml><?xml version="1.0" encoding="utf-8"?>
<p:tagLst xmlns:a="http://schemas.openxmlformats.org/drawingml/2006/main" xmlns:r="http://schemas.openxmlformats.org/officeDocument/2006/relationships" xmlns:p="http://schemas.openxmlformats.org/presentationml/2006/main">
  <p:tag name="OUTPUTDPI" val="1200"/>
  <p:tag name="ORIGINALHEIGHT" val="74.99063"/>
  <p:tag name="ORIGINALWIDTH" val="229.4713"/>
  <p:tag name="LATEXADDIN" val="\documentclass{article}&#10;\usepackage{amsmath}&#10;\pagestyle{empty}&#10;\begin{document}&#10;&#10;&#10;$$ \propto v_r$$&#10;&#10;\end{document}"/>
  <p:tag name="IGUANATEXSIZE" val="20"/>
  <p:tag name="IGUANATEXCURSOR" val="98"/>
  <p:tag name="TRANSPARENCY" val="True"/>
  <p:tag name="FILENAME" val=""/>
  <p:tag name="LATEXENGINEID" val="0"/>
  <p:tag name="TEMPFOLDER" val="c:\temp\"/>
  <p:tag name="LATEXFORMHEIGHT" val="312"/>
  <p:tag name="LATEXFORMWIDTH" val="384"/>
  <p:tag name="LATEXFORMWRAP" val="True"/>
  <p:tag name="BITMAPVECTOR" val="0"/>
</p:tagLst>
</file>

<file path=ppt/tags/tag39.xml><?xml version="1.0" encoding="utf-8"?>
<p:tagLst xmlns:a="http://schemas.openxmlformats.org/drawingml/2006/main" xmlns:r="http://schemas.openxmlformats.org/officeDocument/2006/relationships" xmlns:p="http://schemas.openxmlformats.org/presentationml/2006/main">
  <p:tag name="OUTPUTDPI" val="1200"/>
  <p:tag name="ORIGINALHEIGHT" val="96.73788"/>
  <p:tag name="ORIGINALWIDTH" val="153.7308"/>
  <p:tag name="LATEXADDIN" val="\documentclass{article}&#10;\usepackage{amsmath}&#10;\pagestyle{empty}&#10;\begin{document}&#10;&#10;$$v_r t$$&#10;&#10;&#10;\end{document}"/>
  <p:tag name="IGUANATEXSIZE" val="20"/>
  <p:tag name="IGUANATEXCURSOR" val="90"/>
  <p:tag name="TRANSPARENCY" val="True"/>
  <p:tag name="FILENAME" val=""/>
  <p:tag name="LATEXENGINEID" val="0"/>
  <p:tag name="TEMPFOLDER" val="c:\temp\"/>
  <p:tag name="LATEXFORMHEIGHT" val="312"/>
  <p:tag name="LATEXFORMWIDTH" val="384"/>
  <p:tag name="LATEXFORMWRAP" val="True"/>
  <p:tag name="BITMAPVECTOR" val="0"/>
</p:tagLst>
</file>

<file path=ppt/tags/tag4.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343.4571"/>
  <p:tag name="LATEXADDIN" val="\documentclass{article}&#10;\usepackage{amsmath}&#10;\pagestyle{empty}&#10;\begin{document}&#10;&#10;&#10;$$\left[ \frac{mW}{kg} \right]$$&#10;&#10;&#10;&#10;\end{document}"/>
  <p:tag name="IGUANATEXSIZE" val="20"/>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40.xml><?xml version="1.0" encoding="utf-8"?>
<p:tagLst xmlns:a="http://schemas.openxmlformats.org/drawingml/2006/main" xmlns:r="http://schemas.openxmlformats.org/officeDocument/2006/relationships" xmlns:p="http://schemas.openxmlformats.org/presentationml/2006/main">
  <p:tag name="OUTPUTDPI" val="1200"/>
  <p:tag name="ORIGINALHEIGHT" val="140.9824"/>
  <p:tag name="ORIGINALWIDTH" val="209.2239"/>
  <p:tag name="LATEXADDIN" val="\documentclass{article}&#10;\usepackage{amsmath}&#10;\pagestyle{empty}&#10;\begin{document}&#10;&#10;&#10;$$\pi d_P^2$$&#10;&#10;\end{document}"/>
  <p:tag name="IGUANATEXSIZE" val="20"/>
  <p:tag name="IGUANATEXCURSOR" val="95"/>
  <p:tag name="TRANSPARENCY" val="True"/>
  <p:tag name="FILENAME" val=""/>
  <p:tag name="LATEXENGINEID" val="0"/>
  <p:tag name="TEMPFOLDER" val="c:\temp\"/>
  <p:tag name="LATEXFORMHEIGHT" val="312"/>
  <p:tag name="LATEXFORMWIDTH" val="384"/>
  <p:tag name="LATEXFORMWRAP" val="True"/>
  <p:tag name="BITMAPVECTOR" val="0"/>
</p:tagLst>
</file>

<file path=ppt/tags/tag41.xml><?xml version="1.0" encoding="utf-8"?>
<p:tagLst xmlns:a="http://schemas.openxmlformats.org/drawingml/2006/main" xmlns:r="http://schemas.openxmlformats.org/officeDocument/2006/relationships" xmlns:p="http://schemas.openxmlformats.org/presentationml/2006/main">
  <p:tag name="OUTPUTDPI" val="1200"/>
  <p:tag name="ORIGINALHEIGHT" val="140.9824"/>
  <p:tag name="ORIGINALWIDTH" val="956.1305"/>
  <p:tag name="LATEXADDIN" val="\documentclass{article}&#10;\usepackage{amsmath}&#10;\pagestyle{empty}&#10;\begin{document}&#10;&#10;$$\rlap{--} V_{\rm{Cleared}} \propto \pi d_P^2 v_r t$$&#10;&#10;&#10;\end{document}"/>
  <p:tag name="IGUANATEXSIZE" val="20"/>
  <p:tag name="IGUANATEXCURSOR" val="91"/>
  <p:tag name="TRANSPARENCY" val="True"/>
  <p:tag name="FILENAME" val=""/>
  <p:tag name="LATEXENGINEID" val="0"/>
  <p:tag name="TEMPFOLDER" val="c:\temp\"/>
  <p:tag name="LATEXFORMHEIGHT" val="312"/>
  <p:tag name="LATEXFORMWIDTH" val="384"/>
  <p:tag name="LATEXFORMWRAP" val="True"/>
  <p:tag name="BITMAPVECTOR" val="0"/>
</p:tagLst>
</file>

<file path=ppt/tags/tag42.xml><?xml version="1.0" encoding="utf-8"?>
<p:tagLst xmlns:a="http://schemas.openxmlformats.org/drawingml/2006/main" xmlns:r="http://schemas.openxmlformats.org/officeDocument/2006/relationships" xmlns:p="http://schemas.openxmlformats.org/presentationml/2006/main">
  <p:tag name="OUTPUTDPI" val="1200"/>
  <p:tag name="ORIGINALHEIGHT" val="336.7079"/>
  <p:tag name="ORIGINALWIDTH" val="422.1972"/>
  <p:tag name="LATEXADDIN" val="\documentclass{article}&#10;\usepackage{amsmath}&#10;\pagestyle{empty}&#10;\begin{document}&#10;&#10;$$\Lambda  = \frac{1}{n_P^{\frac{1}{3}}}$$&#10;&#10;&#10;\end{document}"/>
  <p:tag name="IGUANATEXSIZE" val="20"/>
  <p:tag name="IGUANATEXCURSOR" val="123"/>
  <p:tag name="TRANSPARENCY" val="True"/>
  <p:tag name="FILENAME" val=""/>
  <p:tag name="LATEXENGINEID" val="0"/>
  <p:tag name="TEMPFOLDER" val="c:\temp\"/>
  <p:tag name="LATEXFORMHEIGHT" val="312"/>
  <p:tag name="LATEXFORMWIDTH" val="384"/>
  <p:tag name="LATEXFORMWRAP" val="True"/>
  <p:tag name="BITMAPVECTOR" val="0"/>
</p:tagLst>
</file>

<file path=ppt/tags/tag43.xml><?xml version="1.0" encoding="utf-8"?>
<p:tagLst xmlns:a="http://schemas.openxmlformats.org/drawingml/2006/main" xmlns:r="http://schemas.openxmlformats.org/officeDocument/2006/relationships" xmlns:p="http://schemas.openxmlformats.org/presentationml/2006/main">
  <p:tag name="OUTPUTDPI" val="1200"/>
  <p:tag name="ORIGINALHEIGHT" val="89.98874"/>
  <p:tag name="ORIGINALWIDTH" val="78.74016"/>
  <p:tag name="LATEXADDIN" val="\documentclass{article}&#10;\usepackage{amsmath}&#10;\pagestyle{empty}&#10;\begin{document}&#10;&#10;&#10;$$\Lambda$$&#10;&#10;\end{document}"/>
  <p:tag name="IGUANATEXSIZE" val="20"/>
  <p:tag name="IGUANATEXCURSOR" val="93"/>
  <p:tag name="TRANSPARENCY" val="True"/>
  <p:tag name="FILENAME" val=""/>
  <p:tag name="LATEXENGINEID" val="0"/>
  <p:tag name="TEMPFOLDER" val="c:\temp\"/>
  <p:tag name="LATEXFORMHEIGHT" val="312"/>
  <p:tag name="LATEXFORMWIDTH" val="384"/>
  <p:tag name="LATEXFORMWRAP" val="True"/>
  <p:tag name="BITMAPVECTOR" val="0"/>
</p:tagLst>
</file>

<file path=ppt/tags/tag44.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132.7334"/>
  <p:tag name="LATEXADDIN" val="\documentclass{article}&#10;\usepackage{amsmath}&#10;\pagestyle{empty}&#10;\begin{document}&#10;&#10;&#10;$$d_P$$&#10;&#10;\end{document}"/>
  <p:tag name="IGUANATEXSIZE" val="20"/>
  <p:tag name="IGUANATEXCURSOR" val="84"/>
  <p:tag name="TRANSPARENCY" val="True"/>
  <p:tag name="FILENAME" val=""/>
  <p:tag name="LATEXENGINEID" val="0"/>
  <p:tag name="TEMPFOLDER" val="c:\temp\"/>
  <p:tag name="LATEXFORMHEIGHT" val="312"/>
  <p:tag name="LATEXFORMWIDTH" val="384"/>
  <p:tag name="LATEXFORMWRAP" val="True"/>
  <p:tag name="BITMAPVECTOR" val="0"/>
</p:tagLst>
</file>

<file path=ppt/tags/tag45.xml><?xml version="1.0" encoding="utf-8"?>
<p:tagLst xmlns:a="http://schemas.openxmlformats.org/drawingml/2006/main" xmlns:r="http://schemas.openxmlformats.org/officeDocument/2006/relationships" xmlns:p="http://schemas.openxmlformats.org/presentationml/2006/main">
  <p:tag name="OUTPUTDPI" val="1200"/>
  <p:tag name="ORIGINALHEIGHT" val="123.7346"/>
  <p:tag name="ORIGINALWIDTH" val="775.4031"/>
  <p:tag name="LATEXADDIN" val="\documentclass{article}&#10;\usepackage{amsmath}&#10;\pagestyle{empty}&#10;\begin{document}&#10;&#10;&#10;$$v_r = f \left( \varepsilon ,\nu ,\Lambda \right)$$&#10;&#10;\end{document}"/>
  <p:tag name="IGUANATEXSIZE" val="20"/>
  <p:tag name="IGUANATEXCURSOR" val="134"/>
  <p:tag name="TRANSPARENCY" val="True"/>
  <p:tag name="FILENAME" val=""/>
  <p:tag name="LATEXENGINEID" val="0"/>
  <p:tag name="TEMPFOLDER" val="c:\temp\"/>
  <p:tag name="LATEXFORMHEIGHT" val="312"/>
  <p:tag name="LATEXFORMWIDTH" val="384"/>
  <p:tag name="LATEXFORMWRAP" val="True"/>
  <p:tag name="BITMAPVECTOR" val="0"/>
</p:tagLst>
</file>

<file path=ppt/tags/tag46.xml><?xml version="1.0" encoding="utf-8"?>
<p:tagLst xmlns:a="http://schemas.openxmlformats.org/drawingml/2006/main" xmlns:r="http://schemas.openxmlformats.org/officeDocument/2006/relationships" xmlns:p="http://schemas.openxmlformats.org/presentationml/2006/main">
  <p:tag name="OUTPUTDPI" val="1200"/>
  <p:tag name="ORIGINALHEIGHT" val="128.9839"/>
  <p:tag name="ORIGINALWIDTH" val="811.3986"/>
  <p:tag name="LATEXADDIN" val="\documentclass{article}&#10;\usepackage{amsmath}&#10;\pagestyle{empty}&#10;\begin{document}&#10;&#10;&#10;$$v_r = f \left( \varepsilon ,\nu ,d_p \right)$$&#10;&#10;\end{document}"/>
  <p:tag name="IGUANATEXSIZE" val="20"/>
  <p:tag name="IGUANATEXCURSOR" val="130"/>
  <p:tag name="TRANSPARENCY" val="True"/>
  <p:tag name="FILENAME" val=""/>
  <p:tag name="LATEXENGINEID" val="0"/>
  <p:tag name="TEMPFOLDER" val="c:\temp\"/>
  <p:tag name="LATEXFORMHEIGHT" val="312"/>
  <p:tag name="LATEXFORMWIDTH" val="384"/>
  <p:tag name="LATEXFORMWRAP" val="True"/>
  <p:tag name="BITMAPVECTOR" val="0"/>
</p:tagLst>
</file>

<file path=ppt/tags/tag47.xml><?xml version="1.0" encoding="utf-8"?>
<p:tagLst xmlns:a="http://schemas.openxmlformats.org/drawingml/2006/main" xmlns:r="http://schemas.openxmlformats.org/officeDocument/2006/relationships" xmlns:p="http://schemas.openxmlformats.org/presentationml/2006/main">
  <p:tag name="OUTPUTDPI" val="1200"/>
  <p:tag name="ORIGINALHEIGHT" val="123.7346"/>
  <p:tag name="ORIGINALWIDTH" val="726.6591"/>
  <p:tag name="LATEXADDIN" val="\documentclass{article}&#10;\usepackage{amsmath}&#10;\pagestyle{empty}&#10;\begin{document}&#10;&#10;$$v_r = \Lambda f \left( \varepsilon ,\nu \right)$$&#10;&#10;&#10;\end{document}"/>
  <p:tag name="IGUANATEXSIZE" val="20"/>
  <p:tag name="IGUANATEXCURSOR" val="132"/>
  <p:tag name="TRANSPARENCY" val="True"/>
  <p:tag name="FILENAME" val=""/>
  <p:tag name="LATEXENGINEID" val="0"/>
  <p:tag name="TEMPFOLDER" val="c:\temp\"/>
  <p:tag name="LATEXFORMHEIGHT" val="312"/>
  <p:tag name="LATEXFORMWIDTH" val="384"/>
  <p:tag name="LATEXFORMWRAP" val="True"/>
  <p:tag name="BITMAPVECTOR" val="0"/>
</p:tagLst>
</file>

<file path=ppt/tags/tag48.xml><?xml version="1.0" encoding="utf-8"?>
<p:tagLst xmlns:a="http://schemas.openxmlformats.org/drawingml/2006/main" xmlns:r="http://schemas.openxmlformats.org/officeDocument/2006/relationships" xmlns:p="http://schemas.openxmlformats.org/presentationml/2006/main">
  <p:tag name="OUTPUTDPI" val="1200"/>
  <p:tag name="ORIGINALHEIGHT" val="128.9839"/>
  <p:tag name="ORIGINALWIDTH" val="762.6547"/>
  <p:tag name="LATEXADDIN" val="\documentclass{article}&#10;\usepackage{amsmath}&#10;\pagestyle{empty}&#10;\begin{document}&#10;&#10;$$v_r = d_p f \left( \varepsilon ,\nu \right)$$&#10;&#10;&#10;\end{document}"/>
  <p:tag name="IGUANATEXSIZE" val="20"/>
  <p:tag name="IGUANATEXCURSOR" val="128"/>
  <p:tag name="TRANSPARENCY" val="True"/>
  <p:tag name="FILENAME" val=""/>
  <p:tag name="LATEXENGINEID" val="0"/>
  <p:tag name="TEMPFOLDER" val="c:\temp\"/>
  <p:tag name="LATEXFORMHEIGHT" val="312"/>
  <p:tag name="LATEXFORMWIDTH" val="384"/>
  <p:tag name="LATEXFORMWRAP" val="True"/>
  <p:tag name="BITMAPVECTOR" val="0"/>
</p:tagLst>
</file>

<file path=ppt/tags/tag49.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589.4263"/>
  <p:tag name="LATEXADDIN" val="\documentclass{article}&#10;\usepackage{amsmath}&#10;\usepackage{xcolor}&#10;\pagestyle{empty}&#10;\begin{document}&#10;&#10;$$v_r \approx \Lambda &#10;\textcolor{red}{&#10;\sqrt{ \frac{\varepsilon}{\nu} }&#10;}&#10;$$&#10;&#10;&#10;\end{document}"/>
  <p:tag name="IGUANATEXSIZE" val="20"/>
  <p:tag name="IGUANATEXCURSOR" val="44"/>
  <p:tag name="TRANSPARENCY" val="True"/>
  <p:tag name="FILENAME" val=""/>
  <p:tag name="LATEXENGINEID" val="0"/>
  <p:tag name="TEMPFOLDER" val="c:\temp\"/>
  <p:tag name="LATEXFORMHEIGHT" val="312"/>
  <p:tag name="LATEXFORMWIDTH" val="384"/>
  <p:tag name="LATEXFORMWRAP" val="True"/>
  <p:tag name="BITMAPVECTOR" val="0"/>
</p:tagLst>
</file>

<file path=ppt/tags/tag5.xml><?xml version="1.0" encoding="utf-8"?>
<p:tagLst xmlns:a="http://schemas.openxmlformats.org/drawingml/2006/main" xmlns:r="http://schemas.openxmlformats.org/officeDocument/2006/relationships" xmlns:p="http://schemas.openxmlformats.org/presentationml/2006/main">
  <p:tag name="OUTPUTDPI" val="1200"/>
  <p:tag name="ORIGINALHEIGHT" val="299.9625"/>
  <p:tag name="ORIGINALWIDTH" val="1073.866"/>
  <p:tag name="LATEXADDIN" val="\documentclass{article}&#10;\usepackage{amsmath}&#10;\pagestyle{empty}&#10;\begin{document}&#10;&#10;&#10;$$G = \sqrt \frac{C_D A_P a^3 V_{pa}^3}{2 \rlap{--} V \nu} $$&#10;&#10;\end{document}"/>
  <p:tag name="IGUANATEXSIZE" val="20"/>
  <p:tag name="IGUANATEXCURSOR" val="132"/>
  <p:tag name="TRANSPARENCY" val="True"/>
  <p:tag name="FILENAME" val=""/>
  <p:tag name="LATEXENGINEID" val="0"/>
  <p:tag name="TEMPFOLDER" val="c:\temp\"/>
  <p:tag name="LATEXFORMHEIGHT" val="312"/>
  <p:tag name="LATEXFORMWIDTH" val="384"/>
  <p:tag name="LATEXFORMWRAP" val="True"/>
  <p:tag name="BITMAPVECTOR" val="0"/>
</p:tagLst>
</file>

<file path=ppt/tags/tag50.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25.4218"/>
  <p:tag name="LATEXADDIN" val="\documentclass{article}&#10;\usepackage{amsmath}&#10;\usepackage{xcolor}&#10;\pagestyle{empty}&#10;\begin{document}&#10;&#10;$$v_r \approx d_p &#10;\textcolor{red}{&#10;\sqrt{ \frac{\varepsilon}{\nu} }&#10;}$$&#10;&#10;&#10;\end{document}"/>
  <p:tag name="IGUANATEXSIZE" val="20"/>
  <p:tag name="IGUANATEXCURSOR" val="171"/>
  <p:tag name="TRANSPARENCY" val="True"/>
  <p:tag name="FILENAME" val=""/>
  <p:tag name="LATEXENGINEID" val="0"/>
  <p:tag name="TEMPFOLDER" val="c:\temp\"/>
  <p:tag name="LATEXFORMHEIGHT" val="312"/>
  <p:tag name="LATEXFORMWIDTH" val="384"/>
  <p:tag name="LATEXFORMWRAP" val="True"/>
  <p:tag name="BITMAPVECTOR" val="0"/>
</p:tagLst>
</file>

<file path=ppt/tags/tag51.xml><?xml version="1.0" encoding="utf-8"?>
<p:tagLst xmlns:a="http://schemas.openxmlformats.org/drawingml/2006/main" xmlns:r="http://schemas.openxmlformats.org/officeDocument/2006/relationships" xmlns:p="http://schemas.openxmlformats.org/presentationml/2006/main">
  <p:tag name="OUTPUTDPI" val="1200"/>
  <p:tag name="ORIGINALHEIGHT" val="108.7364"/>
  <p:tag name="ORIGINALWIDTH" val="459.6925"/>
  <p:tag name="LATEXADDIN" val="\documentclass{article}&#10;\usepackage{amsmath}&#10;\pagestyle{empty}&#10;\begin{document}&#10;&#10;$$v_r \approx \Lambda G$$&#10;&#10;&#10;\end{document}"/>
  <p:tag name="IGUANATEXSIZE" val="20"/>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52.xml><?xml version="1.0" encoding="utf-8"?>
<p:tagLst xmlns:a="http://schemas.openxmlformats.org/drawingml/2006/main" xmlns:r="http://schemas.openxmlformats.org/officeDocument/2006/relationships" xmlns:p="http://schemas.openxmlformats.org/presentationml/2006/main">
  <p:tag name="OUTPUTDPI" val="1200"/>
  <p:tag name="ORIGINALHEIGHT" val="123.7346"/>
  <p:tag name="ORIGINALWIDTH" val="496.438"/>
  <p:tag name="LATEXADDIN" val="\documentclass{article}&#10;\usepackage{amsmath}&#10;\pagestyle{empty}&#10;\begin{document}&#10;&#10;$$v_r \approx d_p G$$&#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53.xml><?xml version="1.0" encoding="utf-8"?>
<p:tagLst xmlns:a="http://schemas.openxmlformats.org/drawingml/2006/main" xmlns:r="http://schemas.openxmlformats.org/officeDocument/2006/relationships" xmlns:p="http://schemas.openxmlformats.org/presentationml/2006/main">
  <p:tag name="OUTPUTDPI" val="1200"/>
  <p:tag name="ORIGINALHEIGHT" val="306.7116"/>
  <p:tag name="ORIGINALWIDTH" val="1674.541"/>
  <p:tag name="LATEXADDIN" val="\documentclass{article}&#10;\usepackage{amsmath}&#10;\pagestyle{empty}&#10;\begin{document}&#10;&#10;$$\Lambda = \rm{ \left[ L \right]&#10;\, \, \, \, \,&#10;\varepsilon = \left[ \frac{L^2}{T^3} \right] &#10;\, \, \, \, \,&#10;\nu  = \left[ \frac{L^2}{T} \right] }$$&#10;&#10;&#10;\end{document}"/>
  <p:tag name="IGUANATEXSIZE" val="20"/>
  <p:tag name="IGUANATEXCURSOR" val="230"/>
  <p:tag name="TRANSPARENCY" val="True"/>
  <p:tag name="FILENAME" val=""/>
  <p:tag name="LATEXENGINEID" val="0"/>
  <p:tag name="TEMPFOLDER" val="c:\temp\"/>
  <p:tag name="LATEXFORMHEIGHT" val="312"/>
  <p:tag name="LATEXFORMWIDTH" val="384"/>
  <p:tag name="LATEXFORMWRAP" val="True"/>
  <p:tag name="BITMAPVECTOR" val="0"/>
</p:tagLst>
</file>

<file path=ppt/tags/tag54.xml><?xml version="1.0" encoding="utf-8"?>
<p:tagLst xmlns:a="http://schemas.openxmlformats.org/drawingml/2006/main" xmlns:r="http://schemas.openxmlformats.org/officeDocument/2006/relationships" xmlns:p="http://schemas.openxmlformats.org/presentationml/2006/main">
  <p:tag name="OUTPUTDPI" val="1200"/>
  <p:tag name="ORIGINALHEIGHT" val="113.2358"/>
  <p:tag name="ORIGINALWIDTH" val="645.6693"/>
  <p:tag name="LATEXADDIN" val="\documentclass{article}&#10;\usepackage{amsmath}&#10;\pagestyle{empty}&#10;\begin{document}&#10;&#10;&#10;$$\lambda_v = \Pi_{kv} \eta_K$$&#10;&#10;\end{document}"/>
  <p:tag name="IGUANATEXSIZE" val="20"/>
  <p:tag name="IGUANATEXCURSOR" val="113"/>
  <p:tag name="TRANSPARENCY" val="True"/>
  <p:tag name="FILENAME" val=""/>
  <p:tag name="LATEXENGINEID" val="0"/>
  <p:tag name="TEMPFOLDER" val="c:\temp\"/>
  <p:tag name="LATEXFORMHEIGHT" val="312"/>
  <p:tag name="LATEXFORMWIDTH" val="384"/>
  <p:tag name="LATEXFORMWRAP" val="True"/>
  <p:tag name="BITMAPVECTOR" val="0"/>
</p:tagLst>
</file>

<file path=ppt/tags/tag55.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489.6888"/>
  <p:tag name="LATEXADDIN" val="\documentclass{article}&#10;\usepackage{amsmath}&#10;\pagestyle{empty}&#10;\begin{document}&#10;&#10;$$\Pi_{kv} = 50$$&#10;&#10;&#10;\end{document}"/>
  <p:tag name="IGUANATEXSIZE" val="20"/>
  <p:tag name="IGUANATEXCURSOR" val="98"/>
  <p:tag name="TRANSPARENCY" val="True"/>
  <p:tag name="FILENAME" val=""/>
  <p:tag name="LATEXENGINEID" val="0"/>
  <p:tag name="TEMPFOLDER" val="c:\temp\"/>
  <p:tag name="LATEXFORMHEIGHT" val="312"/>
  <p:tag name="LATEXFORMWIDTH" val="384"/>
  <p:tag name="LATEXFORMWRAP" val="True"/>
  <p:tag name="BITMAPVECTOR" val="0"/>
</p:tagLst>
</file>

<file path=ppt/tags/tag56.xml><?xml version="1.0" encoding="utf-8"?>
<p:tagLst xmlns:a="http://schemas.openxmlformats.org/drawingml/2006/main" xmlns:r="http://schemas.openxmlformats.org/officeDocument/2006/relationships" xmlns:p="http://schemas.openxmlformats.org/presentationml/2006/main">
  <p:tag name="OUTPUTDPI" val="1200"/>
  <p:tag name="ORIGINALHEIGHT" val="140.9824"/>
  <p:tag name="ORIGINALWIDTH" val="1003.375"/>
  <p:tag name="LATEXADDIN" val="\documentclass{article}&#10;\usepackage{amsmath}&#10;\pagestyle{empty}&#10;\begin{document}&#10;&#10;$$\rlap{--} V_{\rm{Cleared}} \propto \pi d_P^2 v_r t_c$$&#10;&#10;&#10;\end{document}"/>
  <p:tag name="IGUANATEXSIZE" val="20"/>
  <p:tag name="IGUANATEXCURSOR" val="135"/>
  <p:tag name="TRANSPARENCY" val="True"/>
  <p:tag name="FILENAME" val=""/>
  <p:tag name="LATEXENGINEID" val="0"/>
  <p:tag name="TEMPFOLDER" val="c:\temp\"/>
  <p:tag name="LATEXFORMHEIGHT" val="312"/>
  <p:tag name="LATEXFORMWIDTH" val="384"/>
  <p:tag name="LATEXFORMWRAP" val="True"/>
  <p:tag name="BITMAPVECTOR" val="0"/>
</p:tagLst>
</file>

<file path=ppt/tags/tag57.xml><?xml version="1.0" encoding="utf-8"?>
<p:tagLst xmlns:a="http://schemas.openxmlformats.org/drawingml/2006/main" xmlns:r="http://schemas.openxmlformats.org/officeDocument/2006/relationships" xmlns:p="http://schemas.openxmlformats.org/presentationml/2006/main">
  <p:tag name="OUTPUTDPI" val="1200"/>
  <p:tag name="ORIGINALHEIGHT" val="108.7364"/>
  <p:tag name="ORIGINALWIDTH" val="459.6925"/>
  <p:tag name="LATEXADDIN" val="\documentclass{article}&#10;\usepackage{amsmath}&#10;\pagestyle{empty}&#10;\begin{document}&#10;&#10;$$v_r \approx \Lambda G$$&#10;&#10;&#10;\end{document}"/>
  <p:tag name="IGUANATEXSIZE" val="20"/>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58.xml><?xml version="1.0" encoding="utf-8"?>
<p:tagLst xmlns:a="http://schemas.openxmlformats.org/drawingml/2006/main" xmlns:r="http://schemas.openxmlformats.org/officeDocument/2006/relationships" xmlns:p="http://schemas.openxmlformats.org/presentationml/2006/main">
  <p:tag name="OUTPUTDPI" val="1200"/>
  <p:tag name="ORIGINALHEIGHT" val="123.7346"/>
  <p:tag name="ORIGINALWIDTH" val="496.438"/>
  <p:tag name="LATEXADDIN" val="\documentclass{article}&#10;\usepackage{amsmath}&#10;\pagestyle{empty}&#10;\begin{document}&#10;&#10;$$v_r \approx d_p G$$&#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59.xml><?xml version="1.0" encoding="utf-8"?>
<p:tagLst xmlns:a="http://schemas.openxmlformats.org/drawingml/2006/main" xmlns:r="http://schemas.openxmlformats.org/officeDocument/2006/relationships" xmlns:p="http://schemas.openxmlformats.org/presentationml/2006/main">
  <p:tag name="OUTPUTDPI" val="1200"/>
  <p:tag name="ORIGINALHEIGHT" val="146.2317"/>
  <p:tag name="ORIGINALWIDTH" val="788.1515"/>
  <p:tag name="LATEXADDIN" val="\documentclass{article}&#10;\usepackage{amsmath}&#10;\pagestyle{empty}&#10;\begin{document}&#10;&#10;&#10;$$\rlap{--} V_{Occupied} = \Lambda^3$$&#10;&#10;&#10;&#10;\end{document}"/>
  <p:tag name="IGUANATEXSIZE" val="20"/>
  <p:tag name="IGUANATEXCURSOR" val="92"/>
  <p:tag name="TRANSPARENCY" val="True"/>
  <p:tag name="FILENAME" val=""/>
  <p:tag name="LATEXENGINEID" val="0"/>
  <p:tag name="TEMPFOLDER" val="c:\temp\"/>
  <p:tag name="LATEXFORMHEIGHT" val="312"/>
  <p:tag name="LATEXFORMWIDTH" val="384"/>
  <p:tag name="LATEXFORMWRAP" val="True"/>
  <p:tag name="BITMAPVECTOR" val="0"/>
</p:tagLst>
</file>

<file path=ppt/tags/tag6.xml><?xml version="1.0" encoding="utf-8"?>
<p:tagLst xmlns:a="http://schemas.openxmlformats.org/drawingml/2006/main" xmlns:r="http://schemas.openxmlformats.org/officeDocument/2006/relationships" xmlns:p="http://schemas.openxmlformats.org/presentationml/2006/main">
  <p:tag name="OUTPUTDPI" val="1200"/>
  <p:tag name="ORIGINALHEIGHT" val="106.4867"/>
  <p:tag name="ORIGINALWIDTH" val="493.4384"/>
  <p:tag name="LATEXADDIN" val="\documentclass{article}&#10;\usepackage{amsmath}&#10;\pagestyle{empty}&#10;\begin{document}&#10;&#10;$$C_D \approx 1.9$$&#10;&#10;&#10;\end{document}"/>
  <p:tag name="IGUANATEXSIZE" val="20"/>
  <p:tag name="IGUANATEXCURSOR" val="100"/>
  <p:tag name="TRANSPARENCY" val="True"/>
  <p:tag name="FILENAME" val=""/>
  <p:tag name="LATEXENGINEID" val="0"/>
  <p:tag name="TEMPFOLDER" val="c:\temp\"/>
  <p:tag name="LATEXFORMHEIGHT" val="312"/>
  <p:tag name="LATEXFORMWIDTH" val="384"/>
  <p:tag name="LATEXFORMWRAP" val="True"/>
  <p:tag name="BITMAPVECTOR" val="0"/>
</p:tagLst>
</file>

<file path=ppt/tags/tag60.xml><?xml version="1.0" encoding="utf-8"?>
<p:tagLst xmlns:a="http://schemas.openxmlformats.org/drawingml/2006/main" xmlns:r="http://schemas.openxmlformats.org/officeDocument/2006/relationships" xmlns:p="http://schemas.openxmlformats.org/presentationml/2006/main">
  <p:tag name="OUTPUTDPI" val="1200"/>
  <p:tag name="ORIGINALHEIGHT" val="309.7113"/>
  <p:tag name="ORIGINALWIDTH" val="596.1754"/>
  <p:tag name="LATEXADDIN" val="\documentclass{article}&#10;\usepackage{amsmath}&#10;\pagestyle{empty}&#10;\begin{document}&#10;&#10;$$t_c = \frac{\Lambda^2}{\pi d_P^2 G}$$&#10;&#10;&#10;\end{document}"/>
  <p:tag name="IGUANATEXSIZE" val="20"/>
  <p:tag name="IGUANATEXCURSOR" val="116"/>
  <p:tag name="TRANSPARENCY" val="True"/>
  <p:tag name="FILENAME" val=""/>
  <p:tag name="LATEXENGINEID" val="0"/>
  <p:tag name="TEMPFOLDER" val="c:\temp\"/>
  <p:tag name="LATEXFORMHEIGHT" val="312"/>
  <p:tag name="LATEXFORMWIDTH" val="384"/>
  <p:tag name="LATEXFORMWRAP" val="True"/>
  <p:tag name="BITMAPVECTOR" val="0"/>
</p:tagLst>
</file>

<file path=ppt/tags/tag61.xml><?xml version="1.0" encoding="utf-8"?>
<p:tagLst xmlns:a="http://schemas.openxmlformats.org/drawingml/2006/main" xmlns:r="http://schemas.openxmlformats.org/officeDocument/2006/relationships" xmlns:p="http://schemas.openxmlformats.org/presentationml/2006/main">
  <p:tag name="OUTPUTDPI" val="1200"/>
  <p:tag name="ORIGINALHEIGHT" val="309.7113"/>
  <p:tag name="ORIGINALWIDTH" val="596.1754"/>
  <p:tag name="LATEXADDIN" val="\documentclass{article}&#10;\usepackage{amsmath}&#10;\pagestyle{empty}&#10;\begin{document}&#10;&#10;&#10;$$t_c = \frac{\Lambda^3}{\pi d_P^3 G}$$&#10;&#10;\end{document}"/>
  <p:tag name="IGUANATEXSIZE" val="20"/>
  <p:tag name="IGUANATEXCURSOR" val="116"/>
  <p:tag name="TRANSPARENCY" val="True"/>
  <p:tag name="FILENAME" val=""/>
  <p:tag name="LATEXENGINEID" val="0"/>
  <p:tag name="TEMPFOLDER" val="c:\temp\"/>
  <p:tag name="LATEXFORMHEIGHT" val="312"/>
  <p:tag name="LATEXFORMWIDTH" val="384"/>
  <p:tag name="LATEXFORMWRAP" val="True"/>
  <p:tag name="BITMAPVECTOR" val="0"/>
</p:tagLst>
</file>

<file path=ppt/tags/tag62.xml><?xml version="1.0" encoding="utf-8"?>
<p:tagLst xmlns:a="http://schemas.openxmlformats.org/drawingml/2006/main" xmlns:r="http://schemas.openxmlformats.org/officeDocument/2006/relationships" xmlns:p="http://schemas.openxmlformats.org/presentationml/2006/main">
  <p:tag name="OUTPUTDPI" val="1200"/>
  <p:tag name="ORIGINALHEIGHT" val="243.7195"/>
  <p:tag name="ORIGINALWIDTH" val="608.9238"/>
  <p:tag name="LATEXADDIN" val="\documentclass{article}&#10;\usepackage{amsmath}&#10;\pagestyle{empty}&#10;\begin{document}&#10;&#10;&#10;$$dN_c = \frac{\alpha}{t_c} dt$$&#10;&#10;\end{document}"/>
  <p:tag name="IGUANATEXSIZE" val="20"/>
  <p:tag name="IGUANATEXCURSOR" val="114"/>
  <p:tag name="TRANSPARENCY" val="True"/>
  <p:tag name="FILENAME" val=""/>
  <p:tag name="LATEXENGINEID" val="0"/>
  <p:tag name="TEMPFOLDER" val="c:\temp\"/>
  <p:tag name="LATEXFORMHEIGHT" val="312"/>
  <p:tag name="LATEXFORMWIDTH" val="384"/>
  <p:tag name="LATEXFORMWRAP" val="True"/>
  <p:tag name="BITMAPVECTOR" val="0"/>
</p:tagLst>
</file>

<file path=ppt/tags/tag63.xml><?xml version="1.0" encoding="utf-8"?>
<p:tagLst xmlns:a="http://schemas.openxmlformats.org/drawingml/2006/main" xmlns:r="http://schemas.openxmlformats.org/officeDocument/2006/relationships" xmlns:p="http://schemas.openxmlformats.org/presentationml/2006/main">
  <p:tag name="OUTPUTDPI" val="1200"/>
  <p:tag name="ORIGINALHEIGHT" val="274.4657"/>
  <p:tag name="ORIGINALWIDTH" val="913.3858"/>
  <p:tag name="LATEXADDIN" val="\documentclass{article}&#10;\usepackage{amsmath}&#10;\pagestyle{empty}&#10;\begin{document}&#10;&#10;&#10;$$dN_c = \pi \frac{d_P^2}{\Lambda^2} G \alpha dt$$&#10;&#10;\end{document}"/>
  <p:tag name="IGUANATEXSIZE" val="20"/>
  <p:tag name="IGUANATEXCURSOR" val="132"/>
  <p:tag name="TRANSPARENCY" val="True"/>
  <p:tag name="FILENAME" val=""/>
  <p:tag name="LATEXENGINEID" val="0"/>
  <p:tag name="TEMPFOLDER" val="c:\temp\"/>
  <p:tag name="LATEXFORMHEIGHT" val="312"/>
  <p:tag name="LATEXFORMWIDTH" val="384"/>
  <p:tag name="LATEXFORMWRAP" val="True"/>
  <p:tag name="BITMAPVECTOR" val="0"/>
</p:tagLst>
</file>

<file path=ppt/tags/tag64.xml><?xml version="1.0" encoding="utf-8"?>
<p:tagLst xmlns:a="http://schemas.openxmlformats.org/drawingml/2006/main" xmlns:r="http://schemas.openxmlformats.org/officeDocument/2006/relationships" xmlns:p="http://schemas.openxmlformats.org/presentationml/2006/main">
  <p:tag name="OUTPUTDPI" val="1200"/>
  <p:tag name="ORIGINALHEIGHT" val="274.4657"/>
  <p:tag name="ORIGINALWIDTH" val="913.3858"/>
  <p:tag name="LATEXADDIN" val="\documentclass{article}&#10;\usepackage{amsmath}&#10;\pagestyle{empty}&#10;\begin{document}&#10;&#10;$$dN_c = \pi \frac{d_P^3}{\Lambda^3} G \alpha dt$$&#10;&#10;&#10;\end{document}"/>
  <p:tag name="IGUANATEXSIZE" val="20"/>
  <p:tag name="IGUANATEXCURSOR" val="131"/>
  <p:tag name="TRANSPARENCY" val="True"/>
  <p:tag name="FILENAME" val=""/>
  <p:tag name="LATEXENGINEID" val="0"/>
  <p:tag name="TEMPFOLDER" val="c:\temp\"/>
  <p:tag name="LATEXFORMHEIGHT" val="312"/>
  <p:tag name="LATEXFORMWIDTH" val="384"/>
  <p:tag name="LATEXFORMWRAP" val="True"/>
  <p:tag name="BITMAPVECTOR" val="0"/>
</p:tagLst>
</file>

<file path=ppt/tags/tag65.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459.6925"/>
  <p:tag name="LATEXADDIN" val="\documentclass{article}&#10;\usepackage{amsmath}&#10;\pagestyle{empty}&#10;\begin{document}&#10;&#10;$$v_r \approx \Lambda \bar G$$&#10;&#10;&#10;\end{document}"/>
  <p:tag name="IGUANATEXSIZE" val="20"/>
  <p:tag name="IGUANATEXCURSOR" val="107"/>
  <p:tag name="TRANSPARENCY" val="True"/>
  <p:tag name="FILENAME" val=""/>
  <p:tag name="LATEXENGINEID" val="0"/>
  <p:tag name="TEMPFOLDER" val="c:\temp\"/>
  <p:tag name="LATEXFORMHEIGHT" val="312"/>
  <p:tag name="LATEXFORMWIDTH" val="384"/>
  <p:tag name="LATEXFORMWRAP" val="True"/>
  <p:tag name="BITMAPVECTOR" val="0"/>
</p:tagLst>
</file>

<file path=ppt/tags/tag66.xml><?xml version="1.0" encoding="utf-8"?>
<p:tagLst xmlns:a="http://schemas.openxmlformats.org/drawingml/2006/main" xmlns:r="http://schemas.openxmlformats.org/officeDocument/2006/relationships" xmlns:p="http://schemas.openxmlformats.org/presentationml/2006/main">
  <p:tag name="OUTPUTDPI" val="1200"/>
  <p:tag name="ORIGINALHEIGHT" val="140.9824"/>
  <p:tag name="ORIGINALWIDTH" val="496.438"/>
  <p:tag name="LATEXADDIN" val="\documentclass{article}&#10;\usepackage{amsmath}&#10;\pagestyle{empty}&#10;\begin{document}&#10;&#10;&#10;$$v_r \approx d_p \bar G$$&#10;&#10;\end{document}"/>
  <p:tag name="IGUANATEXSIZE" val="20"/>
  <p:tag name="IGUANATEXCURSOR" val="108"/>
  <p:tag name="TRANSPARENCY" val="True"/>
  <p:tag name="FILENAME" val=""/>
  <p:tag name="LATEXENGINEID" val="0"/>
  <p:tag name="TEMPFOLDER" val="c:\temp\"/>
  <p:tag name="LATEXFORMHEIGHT" val="312"/>
  <p:tag name="LATEXFORMWIDTH" val="384"/>
  <p:tag name="LATEXFORMWRAP" val="True"/>
  <p:tag name="BITMAPVECTOR" val="0"/>
</p:tagLst>
</file>

<file path=ppt/tags/tag67.xml><?xml version="1.0" encoding="utf-8"?>
<p:tagLst xmlns:a="http://schemas.openxmlformats.org/drawingml/2006/main" xmlns:r="http://schemas.openxmlformats.org/officeDocument/2006/relationships" xmlns:p="http://schemas.openxmlformats.org/presentationml/2006/main">
  <p:tag name="OUTPUTDPI" val="1200"/>
  <p:tag name="ORIGINALHEIGHT" val="274.4657"/>
  <p:tag name="ORIGINALWIDTH" val="913.3858"/>
  <p:tag name="LATEXADDIN" val="\documentclass{article}&#10;\usepackage{amsmath}&#10;\pagestyle{empty}&#10;\begin{document}&#10;&#10;&#10;$$dN_c = \pi \frac{d_P^2}{\Lambda^2} G \alpha dt$$&#10;&#10;\end{document}"/>
  <p:tag name="IGUANATEXSIZE" val="20"/>
  <p:tag name="IGUANATEXCURSOR" val="132"/>
  <p:tag name="TRANSPARENCY" val="True"/>
  <p:tag name="FILENAME" val=""/>
  <p:tag name="LATEXENGINEID" val="0"/>
  <p:tag name="TEMPFOLDER" val="c:\temp\"/>
  <p:tag name="LATEXFORMHEIGHT" val="312"/>
  <p:tag name="LATEXFORMWIDTH" val="384"/>
  <p:tag name="LATEXFORMWRAP" val="True"/>
  <p:tag name="BITMAPVECTOR" val="0"/>
</p:tagLst>
</file>

<file path=ppt/tags/tag68.xml><?xml version="1.0" encoding="utf-8"?>
<p:tagLst xmlns:a="http://schemas.openxmlformats.org/drawingml/2006/main" xmlns:r="http://schemas.openxmlformats.org/officeDocument/2006/relationships" xmlns:p="http://schemas.openxmlformats.org/presentationml/2006/main">
  <p:tag name="OUTPUTDPI" val="1200"/>
  <p:tag name="ORIGINALHEIGHT" val="184.4769"/>
  <p:tag name="ORIGINALWIDTH" val="1041.62"/>
  <p:tag name="LATEXADDIN" val="\documentclass{article}&#10;\usepackage{amsmath}&#10;\pagestyle{empty}&#10;\begin{document}&#10;&#10;$$dN_c = \pi d_P^2 n_P^\frac{2}{3} \bar G \alpha dt$$&#10;&#10;&#10;\end{document}"/>
  <p:tag name="IGUANATEXSIZE" val="20"/>
  <p:tag name="IGUANATEXCURSOR" val="134"/>
  <p:tag name="TRANSPARENCY" val="True"/>
  <p:tag name="FILENAME" val=""/>
  <p:tag name="LATEXENGINEID" val="0"/>
  <p:tag name="TEMPFOLDER" val="c:\temp\"/>
  <p:tag name="LATEXFORMHEIGHT" val="312"/>
  <p:tag name="LATEXFORMWIDTH" val="384"/>
  <p:tag name="LATEXFORMWRAP" val="True"/>
  <p:tag name="BITMAPVECTOR" val="0"/>
</p:tagLst>
</file>

<file path=ppt/tags/tag69.xml><?xml version="1.0" encoding="utf-8"?>
<p:tagLst xmlns:a="http://schemas.openxmlformats.org/drawingml/2006/main" xmlns:r="http://schemas.openxmlformats.org/officeDocument/2006/relationships" xmlns:p="http://schemas.openxmlformats.org/presentationml/2006/main">
  <p:tag name="OUTPUTDPI" val="1200"/>
  <p:tag name="ORIGINALHEIGHT" val="274.4657"/>
  <p:tag name="ORIGINALWIDTH" val="913.3858"/>
  <p:tag name="LATEXADDIN" val="\documentclass{article}&#10;\usepackage{amsmath}&#10;\pagestyle{empty}&#10;\begin{document}&#10;&#10;$$dN_c = \pi \frac{d_P^3}{\Lambda^3} G \alpha dt$$&#10;&#10;&#10;\end{document}"/>
  <p:tag name="IGUANATEXSIZE" val="20"/>
  <p:tag name="IGUANATEXCURSOR" val="131"/>
  <p:tag name="TRANSPARENCY" val="True"/>
  <p:tag name="FILENAME" val=""/>
  <p:tag name="LATEXENGINEID" val="0"/>
  <p:tag name="TEMPFOLDER" val="c:\temp\"/>
  <p:tag name="LATEXFORMHEIGHT" val="312"/>
  <p:tag name="LATEXFORMWIDTH" val="384"/>
  <p:tag name="LATEXFORMWRAP" val="True"/>
  <p:tag name="BITMAPVECTOR" val="0"/>
</p:tagLst>
</file>

<file path=ppt/tags/tag7.xml><?xml version="1.0" encoding="utf-8"?>
<p:tagLst xmlns:a="http://schemas.openxmlformats.org/drawingml/2006/main" xmlns:r="http://schemas.openxmlformats.org/officeDocument/2006/relationships" xmlns:p="http://schemas.openxmlformats.org/presentationml/2006/main">
  <p:tag name="OUTPUTDPI" val="1200"/>
  <p:tag name="ORIGINALHEIGHT" val="310.4612"/>
  <p:tag name="ORIGINALWIDTH" val="1057.368"/>
  <p:tag name="LATEXADDIN" val="\documentclass{article}&#10;\usepackage{amsmath}&#10;\pagestyle{empty}&#10;\begin{document}&#10;&#10;&#10;$$\varepsilon_{Max} \cong \frac{ \left( \Pi_{Plate} V \right)^3}{W_{Plate}}$$&#10;&#10;\end{document}"/>
  <p:tag name="IGUANATEXSIZE" val="20"/>
  <p:tag name="IGUANATEXCURSOR" val="159"/>
  <p:tag name="TRANSPARENCY" val="True"/>
  <p:tag name="FILENAME" val=""/>
  <p:tag name="LATEXENGINEID" val="0"/>
  <p:tag name="TEMPFOLDER" val="c:\temp\"/>
  <p:tag name="LATEXFORMHEIGHT" val="312"/>
  <p:tag name="LATEXFORMWIDTH" val="384"/>
  <p:tag name="LATEXFORMWRAP" val="True"/>
  <p:tag name="BITMAPVECTOR" val="0"/>
</p:tagLst>
</file>

<file path=ppt/tags/tag70.xml><?xml version="1.0" encoding="utf-8"?>
<p:tagLst xmlns:a="http://schemas.openxmlformats.org/drawingml/2006/main" xmlns:r="http://schemas.openxmlformats.org/officeDocument/2006/relationships" xmlns:p="http://schemas.openxmlformats.org/presentationml/2006/main">
  <p:tag name="OUTPUTDPI" val="1200"/>
  <p:tag name="ORIGINALHEIGHT" val="140.9824"/>
  <p:tag name="ORIGINALWIDTH" val="1041.62"/>
  <p:tag name="LATEXADDIN" val="\documentclass{article}&#10;\usepackage{amsmath}&#10;\pagestyle{empty}&#10;\begin{document}&#10;&#10;$$dN_c = \pi d_P^3 n_P \bar G \alpha dt$$&#10;&#10;&#10;\end{document}"/>
  <p:tag name="IGUANATEXSIZE" val="20"/>
  <p:tag name="IGUANATEXCURSOR" val="122"/>
  <p:tag name="TRANSPARENCY" val="True"/>
  <p:tag name="FILENAME" val=""/>
  <p:tag name="LATEXENGINEID" val="0"/>
  <p:tag name="TEMPFOLDER" val="c:\temp\"/>
  <p:tag name="LATEXFORMHEIGHT" val="312"/>
  <p:tag name="LATEXFORMWIDTH" val="384"/>
  <p:tag name="LATEXFORMWRAP" val="True"/>
  <p:tag name="BITMAPVECTOR" val="0"/>
</p:tagLst>
</file>

<file path=ppt/tags/tag71.xml><?xml version="1.0" encoding="utf-8"?>
<p:tagLst xmlns:a="http://schemas.openxmlformats.org/drawingml/2006/main" xmlns:r="http://schemas.openxmlformats.org/officeDocument/2006/relationships" xmlns:p="http://schemas.openxmlformats.org/presentationml/2006/main">
  <p:tag name="OUTPUTDPI" val="1200"/>
  <p:tag name="ORIGINALHEIGHT" val="184.4769"/>
  <p:tag name="ORIGINALWIDTH" val="1031.121"/>
  <p:tag name="LATEXADDIN" val="\documentclass{article}&#10;\usepackage{amsmath}&#10;\pagestyle{empty}&#10;\begin{document}&#10;&#10;&#10;$$dN_c = \pi d_T^2n_T^\frac{1}{3} G \Gamma dt$$&#10;&#10;\end{document}"/>
  <p:tag name="IGUANATEXSIZE" val="20"/>
  <p:tag name="IGUANATEXCURSOR" val="129"/>
  <p:tag name="TRANSPARENCY" val="True"/>
  <p:tag name="FILENAME" val=""/>
  <p:tag name="LATEXENGINEID" val="0"/>
  <p:tag name="TEMPFOLDER" val="c:\temp\"/>
  <p:tag name="LATEXFORMHEIGHT" val="312"/>
  <p:tag name="LATEXFORMWIDTH" val="384"/>
  <p:tag name="LATEXFORMWRAP" val="True"/>
  <p:tag name="BITMAPVECTOR" val="0"/>
</p:tagLst>
</file>

<file path=ppt/tags/tag72.xml><?xml version="1.0" encoding="utf-8"?>
<p:tagLst xmlns:a="http://schemas.openxmlformats.org/drawingml/2006/main" xmlns:r="http://schemas.openxmlformats.org/officeDocument/2006/relationships" xmlns:p="http://schemas.openxmlformats.org/presentationml/2006/main">
  <p:tag name="OUTPUTDPI" val="1200"/>
  <p:tag name="ORIGINALHEIGHT" val="275.2156"/>
  <p:tag name="ORIGINALWIDTH" val="716.9104"/>
  <p:tag name="LATEXADDIN" val="\documentclass{article}&#10;\usepackage{amsmath}&#10;\pagestyle{empty}&#10;\begin{document}&#10;&#10;$$\frac{dn_P}{dN_c} =  - k n_P$$&#10;&#10;&#10;\end{document}"/>
  <p:tag name="IGUANATEXSIZE" val="20"/>
  <p:tag name="IGUANATEXCURSOR" val="113"/>
  <p:tag name="TRANSPARENCY" val="True"/>
  <p:tag name="FILENAME" val=""/>
  <p:tag name="LATEXENGINEID" val="0"/>
  <p:tag name="TEMPFOLDER" val="c:\temp\"/>
  <p:tag name="LATEXFORMHEIGHT" val="312"/>
  <p:tag name="LATEXFORMWIDTH" val="384"/>
  <p:tag name="LATEXFORMWRAP" val="True"/>
  <p:tag name="BITMAPVECTOR" val="0"/>
</p:tagLst>
</file>

<file path=ppt/tags/tag73.xml><?xml version="1.0" encoding="utf-8"?>
<p:tagLst xmlns:a="http://schemas.openxmlformats.org/drawingml/2006/main" xmlns:r="http://schemas.openxmlformats.org/officeDocument/2006/relationships" xmlns:p="http://schemas.openxmlformats.org/presentationml/2006/main">
  <p:tag name="OUTPUTDPI" val="1200"/>
  <p:tag name="ORIGINALHEIGHT" val="274.4657"/>
  <p:tag name="ORIGINALWIDTH" val="1168.354"/>
  <p:tag name="LATEXADDIN" val="\documentclass{article}&#10;\usepackage{amsmath}&#10;\pagestyle{empty}&#10;\begin{document}&#10;&#10;$$\frac{dn_P}{- kn_P} = \pi d_P^2 n_P^\frac{2}{3} \bar G \alpha dt$$&#10;&#10;&#10;\end{document}"/>
  <p:tag name="IGUANATEXSIZE" val="20"/>
  <p:tag name="IGUANATEXCURSOR" val="149"/>
  <p:tag name="TRANSPARENCY" val="True"/>
  <p:tag name="FILENAME" val=""/>
  <p:tag name="LATEXENGINEID" val="0"/>
  <p:tag name="TEMPFOLDER" val="c:\temp\"/>
  <p:tag name="LATEXFORMHEIGHT" val="312"/>
  <p:tag name="LATEXFORMWIDTH" val="384"/>
  <p:tag name="LATEXFORMWRAP" val="True"/>
  <p:tag name="BITMAPVECTOR" val="0"/>
</p:tagLst>
</file>

<file path=ppt/tags/tag74.xml><?xml version="1.0" encoding="utf-8"?>
<p:tagLst xmlns:a="http://schemas.openxmlformats.org/drawingml/2006/main" xmlns:r="http://schemas.openxmlformats.org/officeDocument/2006/relationships" xmlns:p="http://schemas.openxmlformats.org/presentationml/2006/main">
  <p:tag name="OUTPUTDPI" val="1200"/>
  <p:tag name="ORIGINALHEIGHT" val="274.4657"/>
  <p:tag name="ORIGINALWIDTH" val="1168.354"/>
  <p:tag name="LATEXADDIN" val="\documentclass{article}&#10;\usepackage{amsmath}&#10;\pagestyle{empty}&#10;\begin{document}&#10;&#10;$$\frac{dn_P}{- kn_P} = \pi d_P^3 n_P \bar G \alpha dt$$&#10;&#10;&#10;\end{document}"/>
  <p:tag name="IGUANATEXSIZE" val="20"/>
  <p:tag name="IGUANATEXCURSOR" val="137"/>
  <p:tag name="TRANSPARENCY" val="True"/>
  <p:tag name="FILENAME" val=""/>
  <p:tag name="LATEXENGINEID" val="0"/>
  <p:tag name="TEMPFOLDER" val="c:\temp\"/>
  <p:tag name="LATEXFORMHEIGHT" val="312"/>
  <p:tag name="LATEXFORMWIDTH" val="384"/>
  <p:tag name="LATEXFORMWRAP" val="True"/>
  <p:tag name="BITMAPVECTOR" val="0"/>
</p:tagLst>
</file>

<file path=ppt/tags/tag75.xml><?xml version="1.0" encoding="utf-8"?>
<p:tagLst xmlns:a="http://schemas.openxmlformats.org/drawingml/2006/main" xmlns:r="http://schemas.openxmlformats.org/officeDocument/2006/relationships" xmlns:p="http://schemas.openxmlformats.org/presentationml/2006/main">
  <p:tag name="OUTPUTDPI" val="1200"/>
  <p:tag name="ORIGINALHEIGHT" val="275.2156"/>
  <p:tag name="ORIGINALWIDTH" val="705.6618"/>
  <p:tag name="LATEXADDIN" val="\documentclass{article}&#10;\usepackage{amsmath}&#10;\pagestyle{empty}&#10;\begin{document}&#10;&#10;$$\frac{dn_S}{dN_c} =  - k n_T$$&#10;&#10;&#10;\end{document}"/>
  <p:tag name="IGUANATEXSIZE" val="20"/>
  <p:tag name="IGUANATEXCURSOR" val="113"/>
  <p:tag name="TRANSPARENCY" val="True"/>
  <p:tag name="FILENAME" val=""/>
  <p:tag name="LATEXENGINEID" val="0"/>
  <p:tag name="TEMPFOLDER" val="c:\temp\"/>
  <p:tag name="LATEXFORMHEIGHT" val="312"/>
  <p:tag name="LATEXFORMWIDTH" val="384"/>
  <p:tag name="LATEXFORMWRAP" val="True"/>
  <p:tag name="BITMAPVECTOR" val="0"/>
</p:tagLst>
</file>

<file path=ppt/tags/tag76.xml><?xml version="1.0" encoding="utf-8"?>
<p:tagLst xmlns:a="http://schemas.openxmlformats.org/drawingml/2006/main" xmlns:r="http://schemas.openxmlformats.org/officeDocument/2006/relationships" xmlns:p="http://schemas.openxmlformats.org/presentationml/2006/main">
  <p:tag name="OUTPUTDPI" val="1200"/>
  <p:tag name="ORIGINALHEIGHT" val="184.4769"/>
  <p:tag name="ORIGINALWIDTH" val="1346.082"/>
  <p:tag name="LATEXADDIN" val="\documentclass{article}&#10;\usepackage{amsmath}&#10;\pagestyle{empty}&#10;\begin{document}&#10;&#10;&#10;$$dn_S =  - k n_T \pi d_T^2 n_T^\frac{2}{3} G \Gamma dt$$&#10;&#10;\end{document}"/>
  <p:tag name="IGUANATEXSIZE" val="20"/>
  <p:tag name="IGUANATEXCURSOR" val="139"/>
  <p:tag name="TRANSPARENCY" val="True"/>
  <p:tag name="FILENAME" val=""/>
  <p:tag name="LATEXENGINEID" val="0"/>
  <p:tag name="TEMPFOLDER" val="c:\temp\"/>
  <p:tag name="LATEXFORMHEIGHT" val="312"/>
  <p:tag name="LATEXFORMWIDTH" val="384"/>
  <p:tag name="LATEXFORMWRAP" val="True"/>
  <p:tag name="BITMAPVECTOR" val="0"/>
</p:tagLst>
</file>

<file path=ppt/tags/tag77.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459.6925"/>
  <p:tag name="LATEXADDIN" val="\documentclass{article}&#10;\usepackage{amsmath}&#10;\pagestyle{empty}&#10;\begin{document}&#10;&#10;$$v_r \approx \Lambda \bar G$$&#10;&#10;&#10;\end{document}"/>
  <p:tag name="IGUANATEXSIZE" val="20"/>
  <p:tag name="IGUANATEXCURSOR" val="107"/>
  <p:tag name="TRANSPARENCY" val="True"/>
  <p:tag name="FILENAME" val=""/>
  <p:tag name="LATEXENGINEID" val="0"/>
  <p:tag name="TEMPFOLDER" val="c:\temp\"/>
  <p:tag name="LATEXFORMHEIGHT" val="312"/>
  <p:tag name="LATEXFORMWIDTH" val="384"/>
  <p:tag name="LATEXFORMWRAP" val="True"/>
  <p:tag name="BITMAPVECTOR" val="0"/>
</p:tagLst>
</file>

<file path=ppt/tags/tag78.xml><?xml version="1.0" encoding="utf-8"?>
<p:tagLst xmlns:a="http://schemas.openxmlformats.org/drawingml/2006/main" xmlns:r="http://schemas.openxmlformats.org/officeDocument/2006/relationships" xmlns:p="http://schemas.openxmlformats.org/presentationml/2006/main">
  <p:tag name="OUTPUTDPI" val="1200"/>
  <p:tag name="ORIGINALHEIGHT" val="140.9824"/>
  <p:tag name="ORIGINALWIDTH" val="496.438"/>
  <p:tag name="LATEXADDIN" val="\documentclass{article}&#10;\usepackage{amsmath}&#10;\pagestyle{empty}&#10;\begin{document}&#10;&#10;&#10;$$v_r \approx d_p \bar G$$&#10;&#10;\end{document}"/>
  <p:tag name="IGUANATEXSIZE" val="20"/>
  <p:tag name="IGUANATEXCURSOR" val="108"/>
  <p:tag name="TRANSPARENCY" val="True"/>
  <p:tag name="FILENAME" val=""/>
  <p:tag name="LATEXENGINEID" val="0"/>
  <p:tag name="TEMPFOLDER" val="c:\temp\"/>
  <p:tag name="LATEXFORMHEIGHT" val="312"/>
  <p:tag name="LATEXFORMWIDTH" val="384"/>
  <p:tag name="LATEXFORMWRAP" val="True"/>
  <p:tag name="BITMAPVECTOR" val="0"/>
</p:tagLst>
</file>

<file path=ppt/tags/tag79.xml><?xml version="1.0" encoding="utf-8"?>
<p:tagLst xmlns:a="http://schemas.openxmlformats.org/drawingml/2006/main" xmlns:r="http://schemas.openxmlformats.org/officeDocument/2006/relationships" xmlns:p="http://schemas.openxmlformats.org/presentationml/2006/main">
  <p:tag name="OUTPUTDPI" val="1200"/>
  <p:tag name="ORIGINALHEIGHT" val="274.4657"/>
  <p:tag name="ORIGINALWIDTH" val="1168.354"/>
  <p:tag name="LATEXADDIN" val="\documentclass{article}&#10;\usepackage{amsmath}&#10;\pagestyle{empty}&#10;\begin{document}&#10;&#10;$$\frac{dn_P}{- kn_P} = \pi d_P^2 n_P^\frac{2}{3} \bar G \alpha dt$$&#10;&#10;&#10;\end{document}"/>
  <p:tag name="IGUANATEXSIZE" val="20"/>
  <p:tag name="IGUANATEXCURSOR" val="149"/>
  <p:tag name="TRANSPARENCY" val="True"/>
  <p:tag name="FILENAME" val=""/>
  <p:tag name="LATEXENGINEID" val="0"/>
  <p:tag name="TEMPFOLDER" val="c:\temp\"/>
  <p:tag name="LATEXFORMHEIGHT" val="312"/>
  <p:tag name="LATEXFORMWIDTH" val="384"/>
  <p:tag name="LATEXFORMWRAP" val="True"/>
  <p:tag name="BITMAPVECTOR" val="0"/>
</p:tagLst>
</file>

<file path=ppt/tags/tag8.xml><?xml version="1.0" encoding="utf-8"?>
<p:tagLst xmlns:a="http://schemas.openxmlformats.org/drawingml/2006/main" xmlns:r="http://schemas.openxmlformats.org/officeDocument/2006/relationships" xmlns:p="http://schemas.openxmlformats.org/presentationml/2006/main">
  <p:tag name="OUTPUTDPI" val="1200"/>
  <p:tag name="ORIGINALHEIGHT" val="310.4612"/>
  <p:tag name="ORIGINALWIDTH" val="1057.368"/>
  <p:tag name="LATEXADDIN" val="\documentclass{article}&#10;\usepackage{amsmath}&#10;\pagestyle{empty}&#10;\begin{document}&#10;&#10;$$\varepsilon _{Max} = \frac{{\left( {\Pi _{Plate}}V \right)}^3}{W_{Plate}}$$&#10;&#10;&#10;\end{document}"/>
  <p:tag name="IGUANATEXSIZE" val="20"/>
  <p:tag name="IGUANATEXCURSOR" val="82"/>
  <p:tag name="TRANSPARENCY" val="True"/>
  <p:tag name="FILENAME" val=""/>
  <p:tag name="LATEXENGINEID" val="0"/>
  <p:tag name="TEMPFOLDER" val="c:\temp\"/>
  <p:tag name="LATEXFORMHEIGHT" val="312"/>
  <p:tag name="LATEXFORMWIDTH" val="384"/>
  <p:tag name="LATEXFORMWRAP" val="True"/>
  <p:tag name="BITMAPVECTOR" val="0"/>
</p:tagLst>
</file>

<file path=ppt/tags/tag80.xml><?xml version="1.0" encoding="utf-8"?>
<p:tagLst xmlns:a="http://schemas.openxmlformats.org/drawingml/2006/main" xmlns:r="http://schemas.openxmlformats.org/officeDocument/2006/relationships" xmlns:p="http://schemas.openxmlformats.org/presentationml/2006/main">
  <p:tag name="OUTPUTDPI" val="1200"/>
  <p:tag name="ORIGINALHEIGHT" val="274.4657"/>
  <p:tag name="ORIGINALWIDTH" val="1168.354"/>
  <p:tag name="LATEXADDIN" val="\documentclass{article}&#10;\usepackage{amsmath}&#10;\pagestyle{empty}&#10;\begin{document}&#10;&#10;$$\frac{dn_P}{- kn_P} = \pi d_P^3 n_P \bar G \alpha dt$$&#10;&#10;&#10;\end{document}"/>
  <p:tag name="IGUANATEXSIZE" val="20"/>
  <p:tag name="IGUANATEXCURSOR" val="137"/>
  <p:tag name="TRANSPARENCY" val="True"/>
  <p:tag name="FILENAME" val=""/>
  <p:tag name="LATEXENGINEID" val="0"/>
  <p:tag name="TEMPFOLDER" val="c:\temp\"/>
  <p:tag name="LATEXFORMHEIGHT" val="312"/>
  <p:tag name="LATEXFORMWIDTH" val="384"/>
  <p:tag name="LATEXFORMWRAP" val="True"/>
  <p:tag name="BITMAPVECTOR" val="0"/>
</p:tagLst>
</file>

<file path=ppt/tags/tag81.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459.6925"/>
  <p:tag name="LATEXADDIN" val="\documentclass{article}&#10;\usepackage{amsmath}&#10;\pagestyle{empty}&#10;\begin{document}&#10;&#10;$$v_r \approx \Lambda \bar G$$&#10;&#10;&#10;\end{document}"/>
  <p:tag name="IGUANATEXSIZE" val="20"/>
  <p:tag name="IGUANATEXCURSOR" val="107"/>
  <p:tag name="TRANSPARENCY" val="True"/>
  <p:tag name="FILENAME" val=""/>
  <p:tag name="LATEXENGINEID" val="0"/>
  <p:tag name="TEMPFOLDER" val="c:\temp\"/>
  <p:tag name="LATEXFORMHEIGHT" val="312"/>
  <p:tag name="LATEXFORMWIDTH" val="384"/>
  <p:tag name="LATEXFORMWRAP" val="True"/>
  <p:tag name="BITMAPVECTOR" val="0"/>
</p:tagLst>
</file>

<file path=ppt/tags/tag82.xml><?xml version="1.0" encoding="utf-8"?>
<p:tagLst xmlns:a="http://schemas.openxmlformats.org/drawingml/2006/main" xmlns:r="http://schemas.openxmlformats.org/officeDocument/2006/relationships" xmlns:p="http://schemas.openxmlformats.org/presentationml/2006/main">
  <p:tag name="OUTPUTDPI" val="1200"/>
  <p:tag name="ORIGINALHEIGHT" val="140.9824"/>
  <p:tag name="ORIGINALWIDTH" val="496.438"/>
  <p:tag name="LATEXADDIN" val="\documentclass{article}&#10;\usepackage{amsmath}&#10;\pagestyle{empty}&#10;\begin{document}&#10;&#10;&#10;$$v_r \approx d_p \bar G$$&#10;&#10;\end{document}"/>
  <p:tag name="IGUANATEXSIZE" val="20"/>
  <p:tag name="IGUANATEXCURSOR" val="108"/>
  <p:tag name="TRANSPARENCY" val="True"/>
  <p:tag name="FILENAME" val=""/>
  <p:tag name="LATEXENGINEID" val="0"/>
  <p:tag name="TEMPFOLDER" val="c:\temp\"/>
  <p:tag name="LATEXFORMHEIGHT" val="312"/>
  <p:tag name="LATEXFORMWIDTH" val="384"/>
  <p:tag name="LATEXFORMWRAP" val="True"/>
  <p:tag name="BITMAPVECTOR" val="0"/>
</p:tagLst>
</file>

<file path=ppt/tags/tag83.xml><?xml version="1.0" encoding="utf-8"?>
<p:tagLst xmlns:a="http://schemas.openxmlformats.org/drawingml/2006/main" xmlns:r="http://schemas.openxmlformats.org/officeDocument/2006/relationships" xmlns:p="http://schemas.openxmlformats.org/presentationml/2006/main">
  <p:tag name="OUTPUTDPI" val="1200"/>
  <p:tag name="ORIGINALHEIGHT" val="293.9632"/>
  <p:tag name="ORIGINALWIDTH" val="761.9047"/>
  <p:tag name="LATEXADDIN" val="\documentclass{article}&#10;\usepackage{amsmath}&#10;\pagestyle{empty}&#10;\begin{document}&#10;&#10;&#10;$$n_P = \frac{6}{\pi d_P^3} \frac{C_P}{\rho_P}$$&#10;&#10;\end{document}"/>
  <p:tag name="IGUANATEXSIZE" val="20"/>
  <p:tag name="IGUANATEXCURSOR" val="130"/>
  <p:tag name="TRANSPARENCY" val="True"/>
  <p:tag name="FILENAME" val=""/>
  <p:tag name="LATEXENGINEID" val="0"/>
  <p:tag name="TEMPFOLDER" val="c:\temp\"/>
  <p:tag name="LATEXFORMHEIGHT" val="312"/>
  <p:tag name="LATEXFORMWIDTH" val="384"/>
  <p:tag name="LATEXFORMWRAP" val="True"/>
  <p:tag name="BITMAPVECTOR" val="0"/>
</p:tagLst>
</file>

<file path=ppt/tags/tag84.xml><?xml version="1.0" encoding="utf-8"?>
<p:tagLst xmlns:a="http://schemas.openxmlformats.org/drawingml/2006/main" xmlns:r="http://schemas.openxmlformats.org/officeDocument/2006/relationships" xmlns:p="http://schemas.openxmlformats.org/presentationml/2006/main">
  <p:tag name="OUTPUTDPI" val="1200"/>
  <p:tag name="ORIGINALHEIGHT" val="464.192"/>
  <p:tag name="ORIGINALWIDTH" val="1673.791"/>
  <p:tag name="LATEXADDIN" val="\documentclass{article}&#10;\usepackage{amsmath}&#10;\pagestyle{empty}&#10;\begin{document}&#10;&#10;&#10;$$\int \limits_{n_{P_0}}^{n_P} n_P^{- \frac{5}{3}} dn_P  = - k \pi d_P^2 \bar G \alpha &#10;\int \limits_0^t dt $$&#10;&#10;\end{document}"/>
  <p:tag name="IGUANATEXSIZE" val="20"/>
  <p:tag name="IGUANATEXCURSOR" val="112"/>
  <p:tag name="TRANSPARENCY" val="True"/>
  <p:tag name="FILENAME" val=""/>
  <p:tag name="LATEXENGINEID" val="0"/>
  <p:tag name="TEMPFOLDER" val="c:\temp\"/>
  <p:tag name="LATEXFORMHEIGHT" val="312"/>
  <p:tag name="LATEXFORMWIDTH" val="384"/>
  <p:tag name="LATEXFORMWRAP" val="True"/>
  <p:tag name="BITMAPVECTOR" val="0"/>
</p:tagLst>
</file>

<file path=ppt/tags/tag85.xml><?xml version="1.0" encoding="utf-8"?>
<p:tagLst xmlns:a="http://schemas.openxmlformats.org/drawingml/2006/main" xmlns:r="http://schemas.openxmlformats.org/officeDocument/2006/relationships" xmlns:p="http://schemas.openxmlformats.org/presentationml/2006/main">
  <p:tag name="OUTPUTDPI" val="1200"/>
  <p:tag name="ORIGINALHEIGHT" val="464.192"/>
  <p:tag name="ORIGINALWIDTH" val="1651.294"/>
  <p:tag name="LATEXADDIN" val="\documentclass{article}&#10;\usepackage{amsmath}&#10;\pagestyle{empty}&#10;\begin{document}&#10;&#10;$$\int \limits_{n_{P_0}}^{n_P} n_P^{- 2} dn_P &#10;= - \pi k d_P^3 \bar G \alpha \int \limits_0^t dt $$&#10;&#10;&#10;\end{document}"/>
  <p:tag name="IGUANATEXSIZE" val="20"/>
  <p:tag name="IGUANATEXCURSOR" val="180"/>
  <p:tag name="TRANSPARENCY" val="True"/>
  <p:tag name="FILENAME" val=""/>
  <p:tag name="LATEXENGINEID" val="0"/>
  <p:tag name="TEMPFOLDER" val="c:\temp\"/>
  <p:tag name="LATEXFORMHEIGHT" val="312"/>
  <p:tag name="LATEXFORMWIDTH" val="384"/>
  <p:tag name="LATEXFORMWRAP" val="True"/>
  <p:tag name="BITMAPVECTOR" val="0"/>
</p:tagLst>
</file>

<file path=ppt/tags/tag86.xml><?xml version="1.0" encoding="utf-8"?>
<p:tagLst xmlns:a="http://schemas.openxmlformats.org/drawingml/2006/main" xmlns:r="http://schemas.openxmlformats.org/officeDocument/2006/relationships" xmlns:p="http://schemas.openxmlformats.org/presentationml/2006/main">
  <p:tag name="OUTPUTDPI" val="1200"/>
  <p:tag name="ORIGINALHEIGHT" val="252.7184"/>
  <p:tag name="ORIGINALWIDTH" val="1735.283"/>
  <p:tag name="LATEXADDIN" val="\documentclass{article}&#10;\usepackage{amsmath}&#10;\pagestyle{empty}&#10;\begin{document}&#10;&#10;&#10;$$- \frac{3}{2} \left( n_P^{- \frac{2}{3}} - n_{P_0}^{ - \frac{2}{3}} \right) =  - k \pi d_P^2 \bar Gt \alpha$$&#10;&#10;\end{document}"/>
  <p:tag name="IGUANATEXSIZE" val="20"/>
  <p:tag name="IGUANATEXCURSOR" val="193"/>
  <p:tag name="TRANSPARENCY" val="True"/>
  <p:tag name="FILENAME" val=""/>
  <p:tag name="LATEXENGINEID" val="0"/>
  <p:tag name="TEMPFOLDER" val="c:\temp\"/>
  <p:tag name="LATEXFORMHEIGHT" val="312"/>
  <p:tag name="LATEXFORMWIDTH" val="384"/>
  <p:tag name="LATEXFORMWRAP" val="True"/>
  <p:tag name="BITMAPVECTOR" val="0"/>
</p:tagLst>
</file>

<file path=ppt/tags/tag87.xml><?xml version="1.0" encoding="utf-8"?>
<p:tagLst xmlns:a="http://schemas.openxmlformats.org/drawingml/2006/main" xmlns:r="http://schemas.openxmlformats.org/officeDocument/2006/relationships" xmlns:p="http://schemas.openxmlformats.org/presentationml/2006/main">
  <p:tag name="OUTPUTDPI" val="1200"/>
  <p:tag name="ORIGINALHEIGHT" val="285.7143"/>
  <p:tag name="ORIGINALWIDTH" val="1223.097"/>
  <p:tag name="LATEXADDIN" val="\documentclass{article}&#10;\usepackage{amsmath}&#10;\pagestyle{empty}&#10;\begin{document}&#10;&#10;&#10;$$\frac{1}{n_P} - \frac{1}{n_{P_0}} = \pi k d_P^3 \bar Gt \alpha$$&#10;&#10;\end{document}"/>
  <p:tag name="IGUANATEXSIZE" val="20"/>
  <p:tag name="IGUANATEXCURSOR" val="148"/>
  <p:tag name="TRANSPARENCY" val="True"/>
  <p:tag name="FILENAME" val=""/>
  <p:tag name="LATEXENGINEID" val="0"/>
  <p:tag name="TEMPFOLDER" val="c:\temp\"/>
  <p:tag name="LATEXFORMHEIGHT" val="312"/>
  <p:tag name="LATEXFORMWIDTH" val="384"/>
  <p:tag name="LATEXFORMWRAP" val="True"/>
  <p:tag name="BITMAPVECTOR" val="0"/>
</p:tagLst>
</file>

<file path=ppt/tags/tag88.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2509.936"/>
  <p:tag name="LATEXADDIN" val="\documentclass{article}&#10;\usepackage{amsmath}&#10;\pagestyle{empty}&#10;\begin{document}&#10;&#10;$$pC^* = p \left( \frac{n_P}{n_{P_0}} \right) = \frac{3}{2} \log \left( \frac{2}{3} \pi k d_P^2 n_{P_0}^\frac{2}{3} \bar Gt \alpha + 1 \right)$$&#10;&#10;&#10;\end{document}"/>
  <p:tag name="IGUANATEXSIZE" val="20"/>
  <p:tag name="IGUANATEXCURSOR" val="86"/>
  <p:tag name="TRANSPARENCY" val="True"/>
  <p:tag name="FILENAME" val=""/>
  <p:tag name="LATEXENGINEID" val="0"/>
  <p:tag name="TEMPFOLDER" val="c:\temp\"/>
  <p:tag name="LATEXFORMHEIGHT" val="312"/>
  <p:tag name="LATEXFORMWIDTH" val="384"/>
  <p:tag name="LATEXFORMWRAP" val="True"/>
  <p:tag name="BITMAPVECTOR" val="0"/>
</p:tagLst>
</file>

<file path=ppt/tags/tag89.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2242.22"/>
  <p:tag name="LATEXADDIN" val="\documentclass{article}&#10;\usepackage{amsmath}&#10;\pagestyle{empty}&#10;\begin{document}&#10;&#10;$$pC^* = p \left( \frac{n_P}{n_{P_0}} \right) = \log \left( \pi k d_P^3 n_{P_0} \bar Gt \alpha  + 1 \right)$$&#10;&#10;&#10;\end{document}"/>
  <p:tag name="IGUANATEXSIZE" val="20"/>
  <p:tag name="IGUANATEXCURSOR" val="86"/>
  <p:tag name="TRANSPARENCY" val="True"/>
  <p:tag name="FILENAME" val=""/>
  <p:tag name="LATEXENGINEID" val="0"/>
  <p:tag name="TEMPFOLDER" val="c:\temp\"/>
  <p:tag name="LATEXFORMHEIGHT" val="312"/>
  <p:tag name="LATEXFORMWIDTH" val="384"/>
  <p:tag name="LATEXFORMWRAP" val="True"/>
  <p:tag name="BITMAPVECTOR" val="0"/>
</p:tagLst>
</file>

<file path=ppt/tags/tag9.xml><?xml version="1.0" encoding="utf-8"?>
<p:tagLst xmlns:a="http://schemas.openxmlformats.org/drawingml/2006/main" xmlns:r="http://schemas.openxmlformats.org/officeDocument/2006/relationships" xmlns:p="http://schemas.openxmlformats.org/presentationml/2006/main">
  <p:tag name="OUTPUTDPI" val="1200"/>
  <p:tag name="ORIGINALHEIGHT" val="308.9613"/>
  <p:tag name="ORIGINALWIDTH" val="1350.581"/>
  <p:tag name="LATEXADDIN" val="\documentclass{article}&#10;\usepackage{amsmath}&#10;\pagestyle{empty}&#10;\begin{document}&#10;&#10;&#10;$$\Pi_{Plate} = \frac{ \left( \varepsilon_{Max} W_{Plate} \right)^\frac{1}{3}}{V}$$&#10;&#10;\end{document}"/>
  <p:tag name="IGUANATEXSIZE" val="20"/>
  <p:tag name="IGUANATEXCURSOR" val="165"/>
  <p:tag name="TRANSPARENCY" val="True"/>
  <p:tag name="FILENAME" val=""/>
  <p:tag name="LATEXENGINEID" val="0"/>
  <p:tag name="TEMPFOLDER" val="c:\temp\"/>
  <p:tag name="LATEXFORMHEIGHT" val="312"/>
  <p:tag name="LATEXFORMWIDTH" val="384"/>
  <p:tag name="LATEXFORMWRAP" val="True"/>
  <p:tag name="BITMAPVECTOR" val="0"/>
</p:tagLst>
</file>

<file path=ppt/tags/tag90.xml><?xml version="1.0" encoding="utf-8"?>
<p:tagLst xmlns:a="http://schemas.openxmlformats.org/drawingml/2006/main" xmlns:r="http://schemas.openxmlformats.org/officeDocument/2006/relationships" xmlns:p="http://schemas.openxmlformats.org/presentationml/2006/main">
  <p:tag name="OUTPUTDPI" val="1200"/>
  <p:tag name="ORIGINALHEIGHT" val="252.7184"/>
  <p:tag name="ORIGINALWIDTH" val="1322.085"/>
  <p:tag name="LATEXADDIN" val="\documentclass{article}&#10;\usepackage{amsmath}&#10;\pagestyle{empty}&#10;\begin{document}&#10;&#10;$$\frac{3}{2} \left( \Lambda^2 - \Lambda_0^2 \right) = k \pi d_P^2 Gt \Gamma$$&#10;&#10;&#10;\end{document}"/>
  <p:tag name="IGUANATEXSIZE" val="20"/>
  <p:tag name="IGUANATEXCURSOR" val="159"/>
  <p:tag name="TRANSPARENCY" val="True"/>
  <p:tag name="FILENAME" val=""/>
  <p:tag name="LATEXENGINEID" val="0"/>
  <p:tag name="TEMPFOLDER" val="c:\temp\"/>
  <p:tag name="LATEXFORMHEIGHT" val="312"/>
  <p:tag name="LATEXFORMWIDTH" val="384"/>
  <p:tag name="LATEXFORMWRAP" val="True"/>
  <p:tag name="BITMAPVECTOR" val="0"/>
</p:tagLst>
</file>

<file path=ppt/tags/tag91.xml><?xml version="1.0" encoding="utf-8"?>
<p:tagLst xmlns:a="http://schemas.openxmlformats.org/drawingml/2006/main" xmlns:r="http://schemas.openxmlformats.org/officeDocument/2006/relationships" xmlns:p="http://schemas.openxmlformats.org/presentationml/2006/main">
  <p:tag name="OUTPUTDPI" val="1200"/>
  <p:tag name="ORIGINALHEIGHT" val="342.7072"/>
  <p:tag name="ORIGINALWIDTH" val="1546.307"/>
  <p:tag name="LATEXADDIN" val="\documentclass{article}&#10;\usepackage{amsmath}&#10;\pagestyle{empty}&#10;\begin{document}&#10;&#10;$$1 = k \frac{2\pi}{3} \left( \frac{6}{\pi} \right)^\frac{2}{3} Gt \Gamma \left( \frac{C_P}{\rho_P} \right)^\frac{2}{3}$$&#10;&#10;&#10;\end{document}"/>
  <p:tag name="IGUANATEXSIZE" val="20"/>
  <p:tag name="IGUANATEXCURSOR" val="202"/>
  <p:tag name="TRANSPARENCY" val="True"/>
  <p:tag name="FILENAME" val=""/>
  <p:tag name="LATEXENGINEID" val="0"/>
  <p:tag name="TEMPFOLDER" val="c:\temp\"/>
  <p:tag name="LATEXFORMHEIGHT" val="312"/>
  <p:tag name="LATEXFORMWIDTH" val="384"/>
  <p:tag name="LATEXFORMWRAP" val="True"/>
  <p:tag name="BITMAPVECTOR" val="0"/>
</p:tagLst>
</file>

<file path=ppt/tags/tag92.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883.015"/>
  <p:tag name="LATEXADDIN" val="\documentclass{article}&#10;\usepackage{amsmath}&#10;\pagestyle{empty}&#10;\begin{document}&#10;&#10;$$pC^* = \frac{3}{2} \log \left( \frac{2}{3} 6^\frac{2}{3} \pi ^\frac{1}{3} k \phi_0^\frac{2}{3} Gt \Gamma + 1 \right)$$&#10;&#10;&#10;\end{document}"/>
  <p:tag name="IGUANATEXSIZE" val="20"/>
  <p:tag name="IGUANATEXCURSOR" val="86"/>
  <p:tag name="TRANSPARENCY" val="True"/>
  <p:tag name="FILENAME" val=""/>
  <p:tag name="LATEXENGINEID" val="0"/>
  <p:tag name="TEMPFOLDER" val="c:\temp\"/>
  <p:tag name="LATEXFORMHEIGHT" val="312"/>
  <p:tag name="LATEXFORMWIDTH" val="384"/>
  <p:tag name="LATEXFORMWRAP" val="True"/>
  <p:tag name="BITMAPVECTOR" val="0"/>
</p:tagLst>
</file>

<file path=ppt/tags/tag93.xml><?xml version="1.0" encoding="utf-8"?>
<p:tagLst xmlns:a="http://schemas.openxmlformats.org/drawingml/2006/main" xmlns:r="http://schemas.openxmlformats.org/officeDocument/2006/relationships" xmlns:p="http://schemas.openxmlformats.org/presentationml/2006/main">
  <p:tag name="OUTPUTDPI" val="1200"/>
  <p:tag name="ORIGINALHEIGHT" val="184.4769"/>
  <p:tag name="ORIGINALWIDTH" val="1346.082"/>
  <p:tag name="LATEXADDIN" val="\documentclass{article}&#10;\usepackage{amsmath}&#10;\pagestyle{empty}&#10;\begin{document}&#10;&#10;&#10;$$dn_S =  - k n_T \pi d_T^2 n_T^\frac{2}{3} G \Gamma dt$$&#10;&#10;\end{document}"/>
  <p:tag name="IGUANATEXSIZE" val="20"/>
  <p:tag name="IGUANATEXCURSOR" val="139"/>
  <p:tag name="TRANSPARENCY" val="True"/>
  <p:tag name="FILENAME" val=""/>
  <p:tag name="LATEXENGINEID" val="0"/>
  <p:tag name="TEMPFOLDER" val="c:\temp\"/>
  <p:tag name="LATEXFORMHEIGHT" val="312"/>
  <p:tag name="LATEXFORMWIDTH" val="384"/>
  <p:tag name="LATEXFORMWRAP" val="True"/>
  <p:tag name="BITMAPVECTOR" val="0"/>
</p:tagLst>
</file>

<file path=ppt/tags/tag94.xml><?xml version="1.0" encoding="utf-8"?>
<p:tagLst xmlns:a="http://schemas.openxmlformats.org/drawingml/2006/main" xmlns:r="http://schemas.openxmlformats.org/officeDocument/2006/relationships" xmlns:p="http://schemas.openxmlformats.org/presentationml/2006/main">
  <p:tag name="OUTPUTDPI" val="1200"/>
  <p:tag name="ORIGINALHEIGHT" val="466.4417"/>
  <p:tag name="ORIGINALWIDTH" val="1644.544"/>
  <p:tag name="LATEXADDIN" val="\documentclass{article}&#10;\usepackage{amsmath}&#10;\pagestyle{empty}&#10;\begin{document}&#10;&#10;$$\int \limits_{n_{S_{in}}}^{n_{S_{out}}} dn_S  &#10;= - k \pi d_T^2 n_T^\frac{5}{3}  G \Gamma \int \limits_0^t dt$$&#10;&#10;&#10;\end{document}"/>
  <p:tag name="IGUANATEXSIZE" val="20"/>
  <p:tag name="IGUANATEXCURSOR" val="193"/>
  <p:tag name="TRANSPARENCY" val="True"/>
  <p:tag name="FILENAME" val=""/>
  <p:tag name="LATEXENGINEID" val="0"/>
  <p:tag name="TEMPFOLDER" val="c:\temp\"/>
  <p:tag name="LATEXFORMHEIGHT" val="312"/>
  <p:tag name="LATEXFORMWIDTH" val="384"/>
  <p:tag name="LATEXFORMWRAP" val="True"/>
  <p:tag name="BITMAPVECTOR" val="0"/>
</p:tagLst>
</file>

<file path=ppt/tags/tag95.xml><?xml version="1.0" encoding="utf-8"?>
<p:tagLst xmlns:a="http://schemas.openxmlformats.org/drawingml/2006/main" xmlns:r="http://schemas.openxmlformats.org/officeDocument/2006/relationships" xmlns:p="http://schemas.openxmlformats.org/presentationml/2006/main">
  <p:tag name="OUTPUTDPI" val="1200"/>
  <p:tag name="ORIGINALHEIGHT" val="184.4769"/>
  <p:tag name="ORIGINALWIDTH" val="1487.064"/>
  <p:tag name="LATEXADDIN" val="\documentclass{article}&#10;\usepackage{amsmath}&#10;\pagestyle{empty}&#10;\begin{document}&#10;&#10;$$n_{S_{out}} = n_{S_{in}} - k \pi d_T^2 n_T^\frac{5}{3} Gt \Gamma$$&#10;&#10;&#10;\end{document}"/>
  <p:tag name="IGUANATEXSIZE" val="20"/>
  <p:tag name="IGUANATEXCURSOR" val="149"/>
  <p:tag name="TRANSPARENCY" val="True"/>
  <p:tag name="FILENAME" val=""/>
  <p:tag name="LATEXENGINEID" val="0"/>
  <p:tag name="TEMPFOLDER" val="c:\temp\"/>
  <p:tag name="LATEXFORMHEIGHT" val="312"/>
  <p:tag name="LATEXFORMWIDTH" val="384"/>
  <p:tag name="LATEXFORMWRAP" val="True"/>
  <p:tag name="BITMAPVECTOR" val="0"/>
</p:tagLst>
</file>

<file path=ppt/tags/tag96.xml><?xml version="1.0" encoding="utf-8"?>
<p:tagLst xmlns:a="http://schemas.openxmlformats.org/drawingml/2006/main" xmlns:r="http://schemas.openxmlformats.org/officeDocument/2006/relationships" xmlns:p="http://schemas.openxmlformats.org/presentationml/2006/main">
  <p:tag name="OUTPUTDPI" val="1200"/>
  <p:tag name="ORIGINALHEIGHT" val="264.7169"/>
  <p:tag name="ORIGINALWIDTH" val="1598.05"/>
  <p:tag name="LATEXADDIN" val="\documentclass{article}&#10;\usepackage{amsmath}&#10;\pagestyle{empty}&#10;\begin{document}&#10;&#10;$$\frac{n_{S_{out}}}{n_{S_{in}}} = 1 - \frac{n_T}{n_{S_{in}}} k \pi d_T^2 n_T^\frac{2}{3} Gt \Gamma$$&#10;&#10;&#10;\end{document}"/>
  <p:tag name="IGUANATEXSIZE" val="20"/>
  <p:tag name="IGUANATEXCURSOR" val="182"/>
  <p:tag name="TRANSPARENCY" val="True"/>
  <p:tag name="FILENAME" val=""/>
  <p:tag name="LATEXENGINEID" val="0"/>
  <p:tag name="TEMPFOLDER" val="c:\temp\"/>
  <p:tag name="LATEXFORMHEIGHT" val="312"/>
  <p:tag name="LATEXFORMWIDTH" val="384"/>
  <p:tag name="LATEXFORMWRAP" val="True"/>
  <p:tag name="BITMAPVECTOR" val="0"/>
</p:tagLst>
</file>

<file path=ppt/tags/tag97.xml><?xml version="1.0" encoding="utf-8"?>
<p:tagLst xmlns:a="http://schemas.openxmlformats.org/drawingml/2006/main" xmlns:r="http://schemas.openxmlformats.org/officeDocument/2006/relationships" xmlns:p="http://schemas.openxmlformats.org/presentationml/2006/main">
  <p:tag name="OUTPUTDPI" val="1200"/>
  <p:tag name="ORIGINALHEIGHT" val="293.9632"/>
  <p:tag name="ORIGINALWIDTH" val="747.6566"/>
  <p:tag name="LATEXADDIN" val="\documentclass{article}&#10;\usepackage{amsmath}&#10;\pagestyle{empty}&#10;\begin{document}&#10;&#10;$$n_T = \frac{6}{\pi d_T^3} \frac{C_T}{\rho_T}$$&#10;&#10;&#10;\end{document}"/>
  <p:tag name="IGUANATEXSIZE" val="20"/>
  <p:tag name="IGUANATEXCURSOR" val="129"/>
  <p:tag name="TRANSPARENCY" val="True"/>
  <p:tag name="FILENAME" val=""/>
  <p:tag name="LATEXENGINEID" val="0"/>
  <p:tag name="TEMPFOLDER" val="c:\temp\"/>
  <p:tag name="LATEXFORMHEIGHT" val="312"/>
  <p:tag name="LATEXFORMWIDTH" val="384"/>
  <p:tag name="LATEXFORMWRAP" val="True"/>
  <p:tag name="BITMAPVECTOR" val="0"/>
</p:tagLst>
</file>

<file path=ppt/tags/tag98.xml><?xml version="1.0" encoding="utf-8"?>
<p:tagLst xmlns:a="http://schemas.openxmlformats.org/drawingml/2006/main" xmlns:r="http://schemas.openxmlformats.org/officeDocument/2006/relationships" xmlns:p="http://schemas.openxmlformats.org/presentationml/2006/main">
  <p:tag name="OUTPUTDPI" val="1200"/>
  <p:tag name="ORIGINALHEIGHT" val="342.7072"/>
  <p:tag name="ORIGINALWIDTH" val="2188.976"/>
  <p:tag name="LATEXADDIN" val="\documentclass{article}&#10;\usepackage{amsmath}&#10;\pagestyle{empty}&#10;\begin{document}&#10;&#10;$$\frac{n_{S_{out}}}{n_{S_{in}}} = 1 - \frac{n_T}{n_{S_{in}}} k \pi \left( \frac{6}{\pi} \right)^\frac{2}{3} \left( \frac{C_T}{\rho_T} \right)^\frac{2}{3} Gt \Gamma$$&#10;&#10;&#10;\end{document}"/>
  <p:tag name="IGUANATEXSIZE" val="20"/>
  <p:tag name="IGUANATEXCURSOR" val="247"/>
  <p:tag name="TRANSPARENCY" val="True"/>
  <p:tag name="FILENAME" val=""/>
  <p:tag name="LATEXENGINEID" val="0"/>
  <p:tag name="TEMPFOLDER" val="c:\temp\"/>
  <p:tag name="LATEXFORMHEIGHT" val="312"/>
  <p:tag name="LATEXFORMWIDTH" val="384"/>
  <p:tag name="LATEXFORMWRAP" val="True"/>
  <p:tag name="BITMAPVECTOR" val="0"/>
</p:tagLst>
</file>

<file path=ppt/tags/tag99.xml><?xml version="1.0" encoding="utf-8"?>
<p:tagLst xmlns:a="http://schemas.openxmlformats.org/drawingml/2006/main" xmlns:r="http://schemas.openxmlformats.org/officeDocument/2006/relationships" xmlns:p="http://schemas.openxmlformats.org/presentationml/2006/main">
  <p:tag name="OUTPUTDPI" val="1200"/>
  <p:tag name="ORIGINALHEIGHT" val="242.9696"/>
  <p:tag name="ORIGINALWIDTH" val="1283.839"/>
  <p:tag name="LATEXADDIN" val="\documentclass{article}&#10;\usepackage{amsmath}&#10;\pagestyle{empty}&#10;\begin{document}&#10;&#10;&#10;$$\frac{n_{P_0}}{n_P} = \pi k d_P^3 n_{P_0} G \Gamma t + 1$$&#10;&#10;\end{document}"/>
  <p:tag name="IGUANATEXSIZE" val="20"/>
  <p:tag name="IGUANATEXCURSOR" val="142"/>
  <p:tag name="TRANSPARENCY" val="True"/>
  <p:tag name="FILENAME" val=""/>
  <p:tag name="LATEXENGINEID" val="0"/>
  <p:tag name="TEMPFOLDER" val="c:\temp\"/>
  <p:tag name="LATEXFORMHEIGHT" val="312"/>
  <p:tag name="LATEXFORMWIDTH" val="384"/>
  <p:tag name="LATEXFORMWRAP" val="True"/>
  <p:tag name="BITMAPVECTOR" val="0"/>
</p:tagLst>
</file>

<file path=ppt/theme/theme1.xml><?xml version="1.0" encoding="utf-8"?>
<a:theme xmlns:a="http://schemas.openxmlformats.org/drawingml/2006/main" name="Lecture 4540 2015">
  <a:themeElements>
    <a:clrScheme name="Classroom">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Lecture 4540 2016">
  <a:themeElements>
    <a:clrScheme name="Classroom">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Lectures</Template>
  <TotalTime>226144</TotalTime>
  <Words>4360</Words>
  <Application>Microsoft Office PowerPoint</Application>
  <PresentationFormat>On-screen Show (4:3)</PresentationFormat>
  <Paragraphs>530</Paragraphs>
  <Slides>90</Slides>
  <Notes>36</Notes>
  <HiddenSlides>0</HiddenSlides>
  <MMClips>0</MMClips>
  <ScaleCrop>false</ScaleCrop>
  <HeadingPairs>
    <vt:vector size="10" baseType="variant">
      <vt:variant>
        <vt:lpstr>Fonts Used</vt:lpstr>
      </vt:variant>
      <vt:variant>
        <vt:i4>8</vt:i4>
      </vt:variant>
      <vt:variant>
        <vt:lpstr>Theme</vt:lpstr>
      </vt:variant>
      <vt:variant>
        <vt:i4>2</vt:i4>
      </vt:variant>
      <vt:variant>
        <vt:lpstr>Links</vt:lpstr>
      </vt:variant>
      <vt:variant>
        <vt:i4>5</vt:i4>
      </vt:variant>
      <vt:variant>
        <vt:lpstr>Embedded OLE Servers</vt:lpstr>
      </vt:variant>
      <vt:variant>
        <vt:i4>1</vt:i4>
      </vt:variant>
      <vt:variant>
        <vt:lpstr>Slide Titles</vt:lpstr>
      </vt:variant>
      <vt:variant>
        <vt:i4>90</vt:i4>
      </vt:variant>
    </vt:vector>
  </HeadingPairs>
  <TitlesOfParts>
    <vt:vector size="106" baseType="lpstr">
      <vt:lpstr>Arial</vt:lpstr>
      <vt:lpstr>Cambria Math</vt:lpstr>
      <vt:lpstr>Candara</vt:lpstr>
      <vt:lpstr>GreekC</vt:lpstr>
      <vt:lpstr>Helvetica</vt:lpstr>
      <vt:lpstr>Symbol</vt:lpstr>
      <vt:lpstr>Times New Roman</vt:lpstr>
      <vt:lpstr>Wingdings</vt:lpstr>
      <vt:lpstr>Lecture 4540 2015</vt:lpstr>
      <vt:lpstr>Lecture 4540 2016</vt:lpstr>
      <vt:lpstr>file:///C:\Users\mw24\Google%20Drive\Mathcad%2015%20files\Flocculation%20model%20diameter%20vs%20particle%20spacing.xmcd\Selection%20107%20655%20533%201062</vt:lpstr>
      <vt:lpstr>file:///C:\Users\mw24\Google%20Drive\Mathcad%2015%20files\Rapid%20mix%20exploration%202.xmcd\Selection%2043%20795%20408%201090</vt:lpstr>
      <vt:lpstr>file:///C:\Users\mw24\Google%20Drive\Mathcad%2015%20files\Rapid%20mix%20exploration%202.xmcd\Selection%20635%20843%201011%201130</vt:lpstr>
      <vt:lpstr>file:///C:\Users\mw24\Google%20Drive\Mathcad%2015%20files\FractalFlocModel.xmcd\Selection%2067%205067%20461%205346</vt:lpstr>
      <vt:lpstr>file:///C:\Users\mw24\Google%20Drive\Mathcad%2015%20files\Rapid%20mix%20exploration%202.xmcd\Selection%2051%207947%20380%208242</vt:lpstr>
      <vt:lpstr>Equation</vt:lpstr>
      <vt:lpstr>Flocculation Models</vt:lpstr>
      <vt:lpstr>PowerPoint Presentation</vt:lpstr>
      <vt:lpstr>Overview</vt:lpstr>
      <vt:lpstr>What is Flocculation?</vt:lpstr>
      <vt:lpstr>The Challenge of Flocculation</vt:lpstr>
      <vt:lpstr>Ten State Standards</vt:lpstr>
      <vt:lpstr>Mechanical Flocculation</vt:lpstr>
      <vt:lpstr>Recommended G and Gq values:  Turbidity or Color Removal (Mechanical flocculators) </vt:lpstr>
      <vt:lpstr>Mechanical Design: mixing with paddles</vt:lpstr>
      <vt:lpstr>Mechanical Flocculators and Energy Dissipation Rate</vt:lpstr>
      <vt:lpstr>Computational Fluid Dynamics Analysis</vt:lpstr>
      <vt:lpstr>What is ε_Max for mechanical flocculators?</vt:lpstr>
      <vt:lpstr>Uniformity of mixing requires </vt:lpstr>
      <vt:lpstr>Mechanical Flocculators Summary</vt:lpstr>
      <vt:lpstr>Hydraulic Flocculators</vt:lpstr>
      <vt:lpstr>Flocculator Geometry</vt:lpstr>
      <vt:lpstr>Why aren’t hydraulic flocculators used more often?</vt:lpstr>
      <vt:lpstr>Schulz and Okun (Hydraulic flocculators)</vt:lpstr>
      <vt:lpstr>AguaClara flocculator design continues to evolve rapidly</vt:lpstr>
      <vt:lpstr>Edge of Knowledge Alert</vt:lpstr>
      <vt:lpstr>Fractal Flocculation Theory</vt:lpstr>
      <vt:lpstr>Flocculation models based on geometry and stickiness of nanoparticles can predict performance</vt:lpstr>
      <vt:lpstr>Human hair is 50 mm in diameter</vt:lpstr>
      <vt:lpstr>Sizes of a few particles</vt:lpstr>
      <vt:lpstr>How much coagulant should we add?</vt:lpstr>
      <vt:lpstr>Dissolved organic matter (DOM) covers the coagulant nanoparticles </vt:lpstr>
      <vt:lpstr>PowerPoint Presentation</vt:lpstr>
      <vt:lpstr>How do the flocs grow?</vt:lpstr>
      <vt:lpstr>The size changes produced by flocculation are dramatic</vt:lpstr>
      <vt:lpstr>It requires many sequential doubling collisions to make a big floc</vt:lpstr>
      <vt:lpstr>Fractals capture the idea that volume isn’t conserved</vt:lpstr>
      <vt:lpstr>Fractal Geometry</vt:lpstr>
      <vt:lpstr>Buoyant Density of Flocs </vt:lpstr>
      <vt:lpstr>Fractal Terminal Velocity Equations</vt:lpstr>
      <vt:lpstr>Floc Terminal Velocity</vt:lpstr>
      <vt:lpstr>Collision Model of the Flocculation Process</vt:lpstr>
      <vt:lpstr>Average distance between particles is the cube root of the volume occupied (L)</vt:lpstr>
      <vt:lpstr>Comparison of classic and hypothesized collision models</vt:lpstr>
      <vt:lpstr>Classic Models: Relative velocity scales with diameter</vt:lpstr>
      <vt:lpstr>PowerPoint Presentation</vt:lpstr>
      <vt:lpstr>Model assumption differences are about the relative velocities</vt:lpstr>
      <vt:lpstr>Proposed (L) Long Range Transport Hypothesis*</vt:lpstr>
      <vt:lpstr>How much water is cleared (filtered) from a floc’s perspective?</vt:lpstr>
      <vt:lpstr>Use dimensional analysis to get a relative velocity</vt:lpstr>
      <vt:lpstr>Collision rates for the two assumptions</vt:lpstr>
      <vt:lpstr>Collision Rate and Particle Removal</vt:lpstr>
      <vt:lpstr>Integrate</vt:lpstr>
      <vt:lpstr>pC*: A dimensionless measure of removal efficiency</vt:lpstr>
      <vt:lpstr>We can test the collision models with laboratory data</vt:lpstr>
      <vt:lpstr>Coiled Tube Flocculation Residual Turbidity Analyzer</vt:lpstr>
      <vt:lpstr>Diameter Scaling</vt:lpstr>
      <vt:lpstr>Separation Distance Scaling</vt:lpstr>
      <vt:lpstr>Relative velocities appear to scale with average separation distance</vt:lpstr>
      <vt:lpstr>Floc model for viscous dominated collisions</vt:lpstr>
      <vt:lpstr>Model predictions?</vt:lpstr>
      <vt:lpstr>PowerPoint Presentation</vt:lpstr>
      <vt:lpstr>Predictions for required Gq also suggest that L scaling is correct</vt:lpstr>
      <vt:lpstr>Track surface area to assign probabilities to collisions</vt:lpstr>
      <vt:lpstr>There are 3 possible initial points of contact that can lead to attachment </vt:lpstr>
      <vt:lpstr>The flocculation model is far from complete </vt:lpstr>
      <vt:lpstr>4 major assumptions of the floc model</vt:lpstr>
      <vt:lpstr>Particle collisions appears to be dominated by viscous shear</vt:lpstr>
      <vt:lpstr>What does Gt mean?</vt:lpstr>
      <vt:lpstr>Fractal Flocculation Conclusions</vt:lpstr>
      <vt:lpstr>What is the model missing?</vt:lpstr>
      <vt:lpstr>Review</vt:lpstr>
      <vt:lpstr>Surface coverage (G) of clay by coagulant precipitate</vt:lpstr>
      <vt:lpstr>Surface coverage (G) &lt;&lt; 1 and small loss to reactor walls</vt:lpstr>
      <vt:lpstr>Surface coverage (G) &lt;&lt; 1 and small loss to reactor walls</vt:lpstr>
      <vt:lpstr>Even with simplified assumptions, including G complicates the analysis</vt:lpstr>
      <vt:lpstr>Solving for residual turbidity results in a complicated equation</vt:lpstr>
      <vt:lpstr>Floc Model Equations for G</vt:lpstr>
      <vt:lpstr>Ratio of clay surface area to total surface area (including reactor walls)</vt:lpstr>
      <vt:lpstr>Poisson distribution and coagulant loss to walls combined to get surface coverage </vt:lpstr>
      <vt:lpstr>Poisson distribution and coagulant loss to walls combined to get surface coverage </vt:lpstr>
      <vt:lpstr>Clay platelet geometry</vt:lpstr>
      <vt:lpstr>Clay platelet geometry</vt:lpstr>
      <vt:lpstr>Surface coverage of clay</vt:lpstr>
      <vt:lpstr>Solving for Coagulant Dose</vt:lpstr>
      <vt:lpstr>Loss of clay to reactor walls</vt:lpstr>
      <vt:lpstr>Effect of stacking and wall loss in a 10 cm diameter flocculator with 20 NTU</vt:lpstr>
      <vt:lpstr>Slow velocity through the annulus, Fast velocity at separation L</vt:lpstr>
      <vt:lpstr>CMFR model</vt:lpstr>
      <vt:lpstr> </vt:lpstr>
      <vt:lpstr>PowerPoint Presentation</vt:lpstr>
      <vt:lpstr>Comparison with Karen’s model</vt:lpstr>
      <vt:lpstr>Why might floc collision fail if the flocs are of very different sizes?</vt:lpstr>
      <vt:lpstr>Collision of two small flocs</vt:lpstr>
      <vt:lpstr>Collision of a small floc with a large floc</vt:lpstr>
      <vt:lpstr>Collision of a small floc with a large floc</vt:lpstr>
    </vt:vector>
  </TitlesOfParts>
  <Company>Cornell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Floculacion</dc:title>
  <dc:creator>Monroe Weber-Shirk</dc:creator>
  <cp:lastModifiedBy>Juan</cp:lastModifiedBy>
  <cp:revision>6747</cp:revision>
  <dcterms:created xsi:type="dcterms:W3CDTF">2009-05-27T15:44:15Z</dcterms:created>
  <dcterms:modified xsi:type="dcterms:W3CDTF">2018-02-17T18:32:50Z</dcterms:modified>
</cp:coreProperties>
</file>